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3" r:id="rId2"/>
    <p:sldId id="311" r:id="rId3"/>
    <p:sldId id="312" r:id="rId4"/>
    <p:sldId id="270" r:id="rId5"/>
    <p:sldId id="298" r:id="rId6"/>
    <p:sldId id="299" r:id="rId7"/>
    <p:sldId id="300" r:id="rId8"/>
    <p:sldId id="271" r:id="rId9"/>
    <p:sldId id="314" r:id="rId10"/>
    <p:sldId id="276" r:id="rId11"/>
    <p:sldId id="278" r:id="rId12"/>
    <p:sldId id="279" r:id="rId13"/>
    <p:sldId id="280" r:id="rId14"/>
    <p:sldId id="309" r:id="rId15"/>
    <p:sldId id="313" r:id="rId16"/>
    <p:sldId id="315" r:id="rId17"/>
    <p:sldId id="272" r:id="rId18"/>
    <p:sldId id="292" r:id="rId19"/>
    <p:sldId id="286" r:id="rId20"/>
    <p:sldId id="289" r:id="rId21"/>
    <p:sldId id="288" r:id="rId22"/>
    <p:sldId id="290" r:id="rId23"/>
    <p:sldId id="316" r:id="rId24"/>
    <p:sldId id="273" r:id="rId25"/>
    <p:sldId id="284" r:id="rId26"/>
    <p:sldId id="282" r:id="rId27"/>
    <p:sldId id="285" r:id="rId28"/>
    <p:sldId id="283" r:id="rId29"/>
    <p:sldId id="287" r:id="rId30"/>
    <p:sldId id="308" r:id="rId31"/>
    <p:sldId id="301" r:id="rId32"/>
    <p:sldId id="302" r:id="rId33"/>
    <p:sldId id="303" r:id="rId34"/>
    <p:sldId id="304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034"/>
    <a:srgbClr val="0B2F3A"/>
    <a:srgbClr val="FFA500"/>
    <a:srgbClr val="000000"/>
    <a:srgbClr val="509E2F"/>
    <a:srgbClr val="A5CC6E"/>
    <a:srgbClr val="000066"/>
    <a:srgbClr val="2501B4"/>
    <a:srgbClr val="0000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94434" autoAdjust="0"/>
  </p:normalViewPr>
  <p:slideViewPr>
    <p:cSldViewPr snapToGrid="0" snapToObjects="1" showGuides="1">
      <p:cViewPr varScale="1">
        <p:scale>
          <a:sx n="97" d="100"/>
          <a:sy n="97" d="100"/>
        </p:scale>
        <p:origin x="954" y="84"/>
      </p:cViewPr>
      <p:guideLst>
        <p:guide orient="horz" pos="1582"/>
        <p:guide pos="3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F51B3-67B7-40FE-83BC-497EA9F1165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2D5F-3C67-4708-8C91-3178C5A0F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6805" y="348168"/>
            <a:ext cx="9137195" cy="2326498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89948" y="3432614"/>
            <a:ext cx="5308605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1" y="2905464"/>
            <a:ext cx="1188163" cy="2246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997" y="3432614"/>
            <a:ext cx="1188163" cy="965382"/>
          </a:xfrm>
          <a:prstGeom prst="rect">
            <a:avLst/>
          </a:prstGeom>
        </p:spPr>
      </p:pic>
      <p:sp>
        <p:nvSpPr>
          <p:cNvPr id="1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477882" y="1018374"/>
            <a:ext cx="5951618" cy="122606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5800" kern="1200" dirty="0">
                <a:solidFill>
                  <a:schemeClr val="bg2"/>
                </a:solidFill>
                <a:latin typeface="Tungsten-Semibold"/>
                <a:ea typeface="+mj-ea"/>
                <a:cs typeface="Tungsten-Semibold"/>
              </a:defRPr>
            </a:lvl1pPr>
          </a:lstStyle>
          <a:p>
            <a:pPr lvl="0"/>
            <a:r>
              <a:rPr lang="en-US" dirty="0" smtClean="0"/>
              <a:t>Tittle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15" y="4117979"/>
            <a:ext cx="812800" cy="660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8069"/>
            <a:ext cx="5681128" cy="1457326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459952"/>
            <a:ext cx="5676900" cy="1445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" y="3591269"/>
            <a:ext cx="812800" cy="153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2950" y="17877"/>
            <a:ext cx="660400" cy="1295400"/>
          </a:xfrm>
          <a:prstGeom prst="rect">
            <a:avLst/>
          </a:prstGeom>
        </p:spPr>
      </p:pic>
      <p:sp>
        <p:nvSpPr>
          <p:cNvPr id="16" name="Title 6"/>
          <p:cNvSpPr>
            <a:spLocks noGrp="1"/>
          </p:cNvSpPr>
          <p:nvPr>
            <p:ph type="title" hasCustomPrompt="1"/>
          </p:nvPr>
        </p:nvSpPr>
        <p:spPr>
          <a:xfrm>
            <a:off x="211666" y="459951"/>
            <a:ext cx="5308605" cy="790571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2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6" y="1250523"/>
            <a:ext cx="5308605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rgbClr val="FFFFFF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0916" y="4029419"/>
            <a:ext cx="812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4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502054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059876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22" name="L-Shape 21"/>
          <p:cNvSpPr/>
          <p:nvPr userDrawn="1"/>
        </p:nvSpPr>
        <p:spPr>
          <a:xfrm flipH="1">
            <a:off x="-2" y="0"/>
            <a:ext cx="9155111" cy="5151835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66" y="-30866"/>
            <a:ext cx="9155110" cy="818266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0" y="17877"/>
            <a:ext cx="660400" cy="1295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3615135"/>
            <a:ext cx="812800" cy="1536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6" y="4029419"/>
            <a:ext cx="812800" cy="660400"/>
          </a:xfrm>
          <a:prstGeom prst="rect">
            <a:avLst/>
          </a:prstGeom>
        </p:spPr>
      </p:pic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-12700"/>
            <a:ext cx="8370643" cy="8000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073944"/>
            <a:ext cx="8076956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sp>
        <p:nvSpPr>
          <p:cNvPr id="18" name="L-Shape 17"/>
          <p:cNvSpPr/>
          <p:nvPr userDrawn="1"/>
        </p:nvSpPr>
        <p:spPr>
          <a:xfrm flipH="1">
            <a:off x="-2" y="0"/>
            <a:ext cx="9155111" cy="5151835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66" y="-30866"/>
            <a:ext cx="9155110" cy="818266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0" y="17877"/>
            <a:ext cx="6604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3615135"/>
            <a:ext cx="812800" cy="153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6" y="4029419"/>
            <a:ext cx="812800" cy="660400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-12700"/>
            <a:ext cx="8370643" cy="8000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308100" y="989427"/>
            <a:ext cx="7164850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L-Shape 10"/>
          <p:cNvSpPr/>
          <p:nvPr userDrawn="1"/>
        </p:nvSpPr>
        <p:spPr>
          <a:xfrm flipH="1">
            <a:off x="-2" y="0"/>
            <a:ext cx="9155111" cy="5151835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6" y="-30866"/>
            <a:ext cx="9155110" cy="818266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0" y="17877"/>
            <a:ext cx="660400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3615135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6" y="4029419"/>
            <a:ext cx="812800" cy="660400"/>
          </a:xfrm>
          <a:prstGeom prst="rect">
            <a:avLst/>
          </a:prstGeom>
        </p:spPr>
      </p:pic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-12700"/>
            <a:ext cx="8370643" cy="8000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711700" y="989427"/>
            <a:ext cx="3761250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1924050"/>
            <a:ext cx="3760295" cy="193357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5F83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71758" y="1002726"/>
            <a:ext cx="3747843" cy="854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5F83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15" name="L-Shape 14"/>
          <p:cNvSpPr/>
          <p:nvPr userDrawn="1"/>
        </p:nvSpPr>
        <p:spPr>
          <a:xfrm flipH="1">
            <a:off x="-2" y="0"/>
            <a:ext cx="9155111" cy="5151835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66" y="-30866"/>
            <a:ext cx="9155110" cy="818266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0" y="17877"/>
            <a:ext cx="6604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3615135"/>
            <a:ext cx="812800" cy="153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6" y="4029419"/>
            <a:ext cx="812800" cy="6604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7" y="-12700"/>
            <a:ext cx="8370643" cy="8000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76994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55" r:id="rId3"/>
    <p:sldLayoutId id="2147483656" r:id="rId4"/>
    <p:sldLayoutId id="2147483657" r:id="rId5"/>
    <p:sldLayoutId id="214748367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38400" y="3432614"/>
            <a:ext cx="5960153" cy="1204700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F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aculty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 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ecruiting and 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etention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 C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ouncil</a:t>
            </a:r>
            <a:r>
              <a:rPr lang="en-US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Arial" charset="0"/>
                <a:ea typeface="ＭＳ Ｐゴシック" charset="0"/>
              </a:rPr>
              <a:t>(FRRC</a:t>
            </a:r>
            <a:r>
              <a:rPr lang="en-US" sz="3200" b="1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)</a:t>
            </a:r>
            <a:endParaRPr lang="en-US" sz="3200" b="1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914" y="457200"/>
            <a:ext cx="7605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The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C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ollaborative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o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n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A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cademic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C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areers in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H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igher </a:t>
            </a:r>
            <a:r>
              <a:rPr lang="en-US" sz="4400" b="1" dirty="0">
                <a:solidFill>
                  <a:srgbClr val="59C034"/>
                </a:solidFill>
                <a:latin typeface="Orgon Slab"/>
                <a:cs typeface="Orgon Slab"/>
              </a:rPr>
              <a:t>E</a:t>
            </a:r>
            <a:r>
              <a:rPr lang="en-US" sz="4000" dirty="0">
                <a:solidFill>
                  <a:srgbClr val="FFFFFF"/>
                </a:solidFill>
                <a:latin typeface="Orgon Slab"/>
                <a:cs typeface="Orgon Slab"/>
              </a:rPr>
              <a:t>ducation (</a:t>
            </a:r>
            <a:r>
              <a:rPr lang="en-US" sz="4000" b="1" dirty="0">
                <a:solidFill>
                  <a:srgbClr val="FFFFFF"/>
                </a:solidFill>
                <a:latin typeface="Orgon Slab"/>
                <a:cs typeface="Orgon Slab"/>
              </a:rPr>
              <a:t>COACHE</a:t>
            </a:r>
            <a:r>
              <a:rPr lang="en-US" sz="4000" dirty="0" smtClean="0">
                <a:solidFill>
                  <a:srgbClr val="FFFFFF"/>
                </a:solidFill>
                <a:latin typeface="Orgon Slab"/>
                <a:cs typeface="Orgon Slab"/>
              </a:rPr>
              <a:t>) Survey Review</a:t>
            </a:r>
            <a:endParaRPr lang="en-US" sz="4000" dirty="0">
              <a:solidFill>
                <a:srgbClr val="FFFFFF"/>
              </a:solidFill>
              <a:latin typeface="Orgon Slab"/>
              <a:cs typeface="Orgon Slab"/>
            </a:endParaRPr>
          </a:p>
        </p:txBody>
      </p:sp>
    </p:spTree>
    <p:extLst>
      <p:ext uri="{BB962C8B-B14F-4D97-AF65-F5344CB8AC3E}">
        <p14:creationId xmlns:p14="http://schemas.microsoft.com/office/powerpoint/2010/main" val="20893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4442339"/>
            <a:chOff x="-66918" y="780705"/>
            <a:chExt cx="9346528" cy="39803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 b="46041"/>
            <a:stretch/>
          </p:blipFill>
          <p:spPr>
            <a:xfrm>
              <a:off x="-54890" y="780705"/>
              <a:ext cx="9334500" cy="32770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346994" y="4923294"/>
            <a:ext cx="167603" cy="24940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4559775"/>
            <a:chOff x="-66918" y="780705"/>
            <a:chExt cx="9346528" cy="40855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 b="35747"/>
            <a:stretch/>
          </p:blipFill>
          <p:spPr>
            <a:xfrm>
              <a:off x="-54890" y="780705"/>
              <a:ext cx="9334500" cy="408556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346994" y="4923294"/>
            <a:ext cx="167603" cy="24940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1468228"/>
            <a:ext cx="323850" cy="354192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7714" y="862048"/>
            <a:ext cx="371475" cy="406124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7038" y="1004194"/>
            <a:ext cx="323850" cy="352970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9808" y="1104931"/>
            <a:ext cx="3226894" cy="2554545"/>
          </a:xfrm>
          <a:prstGeom prst="rect">
            <a:avLst/>
          </a:prstGeom>
          <a:solidFill>
            <a:srgbClr val="0B2F3A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S&amp;T outperformed the selected peer group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Tenure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Tenure Expectations Clarity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Leadership: Departmental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7693367"/>
            <a:chOff x="-66918" y="780705"/>
            <a:chExt cx="9346528" cy="68932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>
              <a:off x="-54890" y="780705"/>
              <a:ext cx="9334500" cy="68932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346994" y="4923294"/>
            <a:ext cx="167603" cy="24940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91948" y="873579"/>
            <a:ext cx="296065" cy="4131128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2176" y="1566081"/>
            <a:ext cx="323850" cy="3002689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31078" y="1391467"/>
            <a:ext cx="3448536" cy="1815882"/>
          </a:xfrm>
          <a:prstGeom prst="rect">
            <a:avLst/>
          </a:prstGeom>
          <a:solidFill>
            <a:srgbClr val="0B2F3A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S&amp;T performed similar to the selected peer group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Departmental Engagement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4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4499617"/>
            <a:chOff x="-66918" y="780705"/>
            <a:chExt cx="9346528" cy="4031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 b="36433"/>
            <a:stretch/>
          </p:blipFill>
          <p:spPr>
            <a:xfrm>
              <a:off x="-54890" y="780705"/>
              <a:ext cx="9334500" cy="4031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346994" y="4923294"/>
            <a:ext cx="167603" cy="24940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7906" y="1117457"/>
            <a:ext cx="1343661" cy="3959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04249" y="1191898"/>
            <a:ext cx="3074744" cy="3477875"/>
          </a:xfrm>
          <a:prstGeom prst="rect">
            <a:avLst/>
          </a:prstGeom>
          <a:solidFill>
            <a:srgbClr val="0B2F3A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S&amp;T performed below the selected peer group in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Nature of Work in Research, Service, &amp; Teaching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Facility &amp; Work: Research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Interdisciplinary Work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Collaboration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Promotion to full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Leadership: Senior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Leadership: Divisional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Departmental Quality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Appreciation &amp; Recognition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5174" y="1117458"/>
            <a:ext cx="658552" cy="3959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34086" y="917814"/>
            <a:ext cx="1014189" cy="38854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78993" y="1059877"/>
            <a:ext cx="765007" cy="4016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4499617"/>
            <a:chOff x="-66918" y="780705"/>
            <a:chExt cx="9346528" cy="4031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 b="36433"/>
            <a:stretch/>
          </p:blipFill>
          <p:spPr>
            <a:xfrm>
              <a:off x="-54890" y="780705"/>
              <a:ext cx="9334500" cy="4031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400073" y="4894097"/>
            <a:ext cx="167603" cy="24940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534640"/>
            <a:ext cx="4316599" cy="3447098"/>
          </a:xfrm>
          <a:prstGeom prst="rect">
            <a:avLst/>
          </a:prstGeom>
          <a:solidFill>
            <a:srgbClr val="0B2F3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New </a:t>
            </a:r>
            <a:r>
              <a:rPr lang="en-US" sz="2400" b="1" dirty="0" smtClean="0">
                <a:solidFill>
                  <a:schemeClr val="bg2"/>
                </a:solidFill>
              </a:rPr>
              <a:t>Governance</a:t>
            </a:r>
            <a:r>
              <a:rPr lang="en-US" sz="2400" dirty="0" smtClean="0">
                <a:solidFill>
                  <a:schemeClr val="bg2"/>
                </a:solidFill>
              </a:rPr>
              <a:t> dimension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Leadership: </a:t>
            </a:r>
            <a:r>
              <a:rPr lang="en-US" sz="2000" b="1" dirty="0" smtClean="0">
                <a:solidFill>
                  <a:schemeClr val="bg2"/>
                </a:solidFill>
              </a:rPr>
              <a:t>Faculty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Governance: </a:t>
            </a:r>
            <a:r>
              <a:rPr lang="en-US" sz="2000" b="1" dirty="0" smtClean="0">
                <a:solidFill>
                  <a:schemeClr val="bg2"/>
                </a:solidFill>
              </a:rPr>
              <a:t>Trust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Governance: </a:t>
            </a:r>
            <a:r>
              <a:rPr lang="en-US" sz="2000" b="1" dirty="0" smtClean="0">
                <a:solidFill>
                  <a:schemeClr val="bg2"/>
                </a:solidFill>
              </a:rPr>
              <a:t>Shared sense of purpose</a:t>
            </a:r>
          </a:p>
          <a:p>
            <a:pPr marL="1317625" indent="-1317625"/>
            <a:r>
              <a:rPr lang="en-US" sz="2000" dirty="0">
                <a:solidFill>
                  <a:schemeClr val="bg2"/>
                </a:solidFill>
              </a:rPr>
              <a:t>Governance</a:t>
            </a:r>
            <a:r>
              <a:rPr lang="en-US" sz="2000" dirty="0" smtClean="0">
                <a:solidFill>
                  <a:schemeClr val="bg2"/>
                </a:solidFill>
              </a:rPr>
              <a:t>: </a:t>
            </a:r>
            <a:r>
              <a:rPr lang="en-US" sz="2000" b="1" dirty="0" smtClean="0">
                <a:solidFill>
                  <a:schemeClr val="bg2"/>
                </a:solidFill>
              </a:rPr>
              <a:t>Understanding Issue at hand</a:t>
            </a:r>
          </a:p>
          <a:p>
            <a:r>
              <a:rPr lang="en-US" sz="2000" dirty="0">
                <a:solidFill>
                  <a:schemeClr val="bg2"/>
                </a:solidFill>
              </a:rPr>
              <a:t>Governance</a:t>
            </a:r>
            <a:r>
              <a:rPr lang="en-US" sz="2000" dirty="0" smtClean="0">
                <a:solidFill>
                  <a:schemeClr val="bg2"/>
                </a:solidFill>
              </a:rPr>
              <a:t>: </a:t>
            </a:r>
            <a:r>
              <a:rPr lang="en-US" sz="2000" b="1" dirty="0" smtClean="0">
                <a:solidFill>
                  <a:schemeClr val="bg2"/>
                </a:solidFill>
              </a:rPr>
              <a:t>Adaptability</a:t>
            </a:r>
          </a:p>
          <a:p>
            <a:r>
              <a:rPr lang="en-US" sz="2000" dirty="0">
                <a:solidFill>
                  <a:schemeClr val="bg2"/>
                </a:solidFill>
              </a:rPr>
              <a:t>Governance</a:t>
            </a:r>
            <a:r>
              <a:rPr lang="en-US" sz="2000" dirty="0" smtClean="0">
                <a:solidFill>
                  <a:schemeClr val="bg2"/>
                </a:solidFill>
              </a:rPr>
              <a:t>: </a:t>
            </a:r>
            <a:r>
              <a:rPr lang="en-US" sz="2000" b="1" dirty="0" smtClean="0">
                <a:solidFill>
                  <a:schemeClr val="bg2"/>
                </a:solidFill>
              </a:rPr>
              <a:t>Productivity</a:t>
            </a: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(note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participating institutions are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used in this group as statistics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not available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the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selected peer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group and)</a:t>
            </a:r>
            <a:endParaRPr lang="en-US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5557" y="1325452"/>
            <a:ext cx="2107986" cy="389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Analysis</a:t>
            </a:r>
            <a:endParaRPr lang="en-US" sz="4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225" y="722088"/>
            <a:ext cx="9346528" cy="4499617"/>
            <a:chOff x="-66918" y="780705"/>
            <a:chExt cx="9346528" cy="4031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 b="36433"/>
            <a:stretch/>
          </p:blipFill>
          <p:spPr>
            <a:xfrm>
              <a:off x="-54890" y="780705"/>
              <a:ext cx="9334500" cy="40316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" t="62419" r="-204" b="10748"/>
            <a:stretch/>
          </p:blipFill>
          <p:spPr>
            <a:xfrm>
              <a:off x="-66918" y="3506231"/>
              <a:ext cx="9334500" cy="12548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4" y="4629150"/>
            <a:ext cx="161925" cy="514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91" y="4288941"/>
            <a:ext cx="161925" cy="514350"/>
          </a:xfrm>
          <a:prstGeom prst="rect">
            <a:avLst/>
          </a:prstGeom>
        </p:spPr>
      </p:pic>
      <p:sp>
        <p:nvSpPr>
          <p:cNvPr id="10" name="Round Single Corner Rectangle 9"/>
          <p:cNvSpPr/>
          <p:nvPr/>
        </p:nvSpPr>
        <p:spPr>
          <a:xfrm>
            <a:off x="6346994" y="4874888"/>
            <a:ext cx="167603" cy="346817"/>
          </a:xfrm>
          <a:prstGeom prst="round1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1757" y="1031045"/>
            <a:ext cx="3074744" cy="2923877"/>
          </a:xfrm>
          <a:prstGeom prst="rect">
            <a:avLst/>
          </a:prstGeom>
          <a:solidFill>
            <a:srgbClr val="0B2F3A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S&amp;T performed below all </a:t>
            </a:r>
            <a:r>
              <a:rPr lang="en-US" sz="2000" b="1" dirty="0" smtClean="0">
                <a:solidFill>
                  <a:schemeClr val="bg2"/>
                </a:solidFill>
              </a:rPr>
              <a:t>89</a:t>
            </a:r>
            <a:r>
              <a:rPr lang="en-US" sz="2000" dirty="0" smtClean="0">
                <a:solidFill>
                  <a:schemeClr val="bg2"/>
                </a:solidFill>
              </a:rPr>
              <a:t> universities in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Leadership: Senior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Leadership: Divisional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Governance: Trust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Governance: Shared sense of purpose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Governance: Understanding the issue at hand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Governance: Adaptability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1254" y="1042347"/>
            <a:ext cx="697143" cy="4052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6149" y="1031045"/>
            <a:ext cx="1429607" cy="4141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4" y="-12700"/>
            <a:ext cx="69174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776" y="-81926"/>
            <a:ext cx="8370643" cy="800099"/>
          </a:xfrm>
        </p:spPr>
        <p:txBody>
          <a:bodyPr/>
          <a:lstStyle/>
          <a:p>
            <a:r>
              <a:rPr lang="en-US" sz="4800" b="1" dirty="0"/>
              <a:t>Benchmarks Dashboard</a:t>
            </a:r>
          </a:p>
        </p:txBody>
      </p:sp>
      <p:pic>
        <p:nvPicPr>
          <p:cNvPr id="5" name="Picture 4" descr="Benchmark Dashboard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r="1980" b="6355"/>
          <a:stretch/>
        </p:blipFill>
        <p:spPr>
          <a:xfrm>
            <a:off x="113384" y="638174"/>
            <a:ext cx="9117230" cy="45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776" y="-81926"/>
            <a:ext cx="8370643" cy="800099"/>
          </a:xfrm>
        </p:spPr>
        <p:txBody>
          <a:bodyPr/>
          <a:lstStyle/>
          <a:p>
            <a:r>
              <a:rPr lang="en-US" sz="4800" b="1" dirty="0"/>
              <a:t>Benchmarks Dashboard</a:t>
            </a:r>
          </a:p>
        </p:txBody>
      </p:sp>
      <p:pic>
        <p:nvPicPr>
          <p:cNvPr id="5" name="Picture 4" descr="Benchmark Dashboard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r="1980" b="6355"/>
          <a:stretch/>
        </p:blipFill>
        <p:spPr>
          <a:xfrm>
            <a:off x="113384" y="638174"/>
            <a:ext cx="9117230" cy="4505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14248">
            <a:off x="3470584" y="1286848"/>
            <a:ext cx="4278094" cy="1077218"/>
          </a:xfrm>
          <a:prstGeom prst="rect">
            <a:avLst/>
          </a:prstGeom>
          <a:solidFill>
            <a:srgbClr val="0B2F3A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5CC6E"/>
                </a:solidFill>
              </a:rPr>
              <a:t>Green</a:t>
            </a:r>
            <a:r>
              <a:rPr lang="en-US" sz="3200" b="1" dirty="0" smtClean="0">
                <a:solidFill>
                  <a:schemeClr val="bg2"/>
                </a:solidFill>
              </a:rPr>
              <a:t>: Area of strength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3200" b="1" dirty="0" smtClean="0">
                <a:solidFill>
                  <a:schemeClr val="bg2"/>
                </a:solidFill>
              </a:rPr>
              <a:t>: Areas of concern</a:t>
            </a:r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3957" y="972664"/>
            <a:ext cx="8197114" cy="2857565"/>
          </a:xfrm>
        </p:spPr>
        <p:txBody>
          <a:bodyPr/>
          <a:lstStyle/>
          <a:p>
            <a:r>
              <a:rPr lang="en-US" dirty="0" smtClean="0"/>
              <a:t>Please refer to the web site</a:t>
            </a:r>
          </a:p>
          <a:p>
            <a:r>
              <a:rPr lang="en-US" dirty="0" smtClean="0"/>
              <a:t>One example is shown below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smtClean="0"/>
              <a:t>Thematic Breakouts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396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6235" y="797171"/>
            <a:ext cx="7830025" cy="75694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Task Force for </a:t>
            </a:r>
            <a:r>
              <a:rPr lang="en-US" altLang="zh-CN" sz="2200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F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emale &amp; 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U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nderrepresented</a:t>
            </a:r>
            <a:r>
              <a:rPr lang="en-US" altLang="zh-CN" sz="2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M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inority</a:t>
            </a:r>
            <a:r>
              <a:rPr lang="en-US" altLang="zh-CN" sz="2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F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aculty</a:t>
            </a:r>
            <a:r>
              <a:rPr lang="en-US" altLang="zh-CN" sz="2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ecruitment</a:t>
            </a:r>
            <a:r>
              <a:rPr lang="en-US" altLang="zh-CN" sz="2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altLang="zh-CN" sz="22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etention</a:t>
            </a:r>
            <a:r>
              <a:rPr lang="en-US" altLang="zh-CN" sz="2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altLang="zh-CN" sz="2200" b="1" dirty="0">
                <a:solidFill>
                  <a:srgbClr val="59C034"/>
                </a:solidFill>
                <a:latin typeface="Arial" charset="0"/>
                <a:ea typeface="ＭＳ Ｐゴシック" charset="0"/>
              </a:rPr>
              <a:t>FUMFRR</a:t>
            </a:r>
            <a:r>
              <a:rPr lang="en-US" altLang="zh-CN" sz="22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smtClean="0"/>
              <a:t>From </a:t>
            </a:r>
            <a:r>
              <a:rPr lang="en-US" sz="4800" b="1" dirty="0" smtClean="0"/>
              <a:t>FUMFRR </a:t>
            </a:r>
            <a:r>
              <a:rPr lang="en-US" sz="4800" dirty="0" smtClean="0"/>
              <a:t>to</a:t>
            </a:r>
            <a:r>
              <a:rPr lang="en-US" sz="4800" b="1" dirty="0" smtClean="0"/>
              <a:t> FRRC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585" y="857433"/>
            <a:ext cx="723275" cy="369332"/>
          </a:xfrm>
          <a:prstGeom prst="rect">
            <a:avLst/>
          </a:prstGeom>
          <a:solidFill>
            <a:srgbClr val="0B2F3A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2006</a:t>
            </a:r>
            <a:endParaRPr lang="en-US" b="1" dirty="0">
              <a:solidFill>
                <a:schemeClr val="bg2"/>
              </a:solidFill>
              <a:latin typeface="Orgon Slab" panose="02000503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585" y="1654811"/>
            <a:ext cx="723275" cy="369332"/>
          </a:xfrm>
          <a:prstGeom prst="rect">
            <a:avLst/>
          </a:prstGeom>
          <a:solidFill>
            <a:srgbClr val="0B2F3A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2015</a:t>
            </a:r>
            <a:endParaRPr lang="en-US" b="1" dirty="0">
              <a:solidFill>
                <a:schemeClr val="bg2"/>
              </a:solidFill>
              <a:latin typeface="Orgon Slab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322" y="2056176"/>
            <a:ext cx="3422792" cy="400110"/>
          </a:xfrm>
          <a:prstGeom prst="rect">
            <a:avLst/>
          </a:prstGeom>
          <a:solidFill>
            <a:srgbClr val="59C03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Orgon Slab Light"/>
              </a:rPr>
              <a:t>Accomplishments</a:t>
            </a:r>
            <a:endParaRPr lang="en-US" sz="2000" b="1" dirty="0">
              <a:solidFill>
                <a:schemeClr val="bg2"/>
              </a:solidFill>
              <a:latin typeface="Arial" charset="0"/>
              <a:ea typeface="ＭＳ Ｐゴシック" charset="0"/>
              <a:cs typeface="Orgon Slab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8253" y="2056175"/>
            <a:ext cx="3978435" cy="400110"/>
          </a:xfrm>
          <a:prstGeom prst="rect">
            <a:avLst/>
          </a:prstGeom>
          <a:solidFill>
            <a:srgbClr val="59C03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Orgon Slab Light"/>
              </a:rPr>
              <a:t>On Going Initiatives</a:t>
            </a:r>
            <a:endParaRPr lang="en-US" sz="2000" b="1" dirty="0">
              <a:solidFill>
                <a:schemeClr val="bg2"/>
              </a:solidFill>
              <a:latin typeface="Arial" charset="0"/>
              <a:ea typeface="ＭＳ Ｐゴシック" charset="0"/>
              <a:cs typeface="Orgon Slab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2705" y="2460813"/>
            <a:ext cx="34372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Family Leave Policies (FMLA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)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provides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extension of the tenure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Women Faculty </a:t>
            </a:r>
            <a:r>
              <a:rPr lang="en-US" sz="1600" dirty="0" smtClean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Child Development Center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Rolla-St. Louis Shuttle 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Establishment of Faculty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Center</a:t>
            </a:r>
          </a:p>
          <a:p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  <a:cs typeface="Orgon Slab Light"/>
            </a:endParaRP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121" y="2444421"/>
            <a:ext cx="43597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Pursuit of a 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Child Development Center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for S&amp;T faculty and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NSF </a:t>
            </a:r>
            <a:r>
              <a:rPr lang="en-US" sz="1600" b="1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ADVANCE</a:t>
            </a: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Improve campus climate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Host </a:t>
            </a:r>
            <a:r>
              <a:rPr lang="en-US" sz="1600" b="1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New Faculty welcome </a:t>
            </a: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Develop best practices &amp;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strategies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for the 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recruitment &amp; retention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of female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&amp;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m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inority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Faculty salary </a:t>
            </a:r>
            <a:r>
              <a:rPr lang="en-US" sz="1600" dirty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equity </a:t>
            </a:r>
            <a:r>
              <a:rPr lang="en-US" sz="1600" dirty="0" smtClean="0">
                <a:solidFill>
                  <a:srgbClr val="509E2F"/>
                </a:solidFill>
                <a:latin typeface="Arial" charset="0"/>
                <a:ea typeface="ＭＳ Ｐゴシック" charset="0"/>
                <a:cs typeface="Orgon Slab Light"/>
              </a:rPr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Dual 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Career Hiring 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Orgon Slab Light"/>
              </a:rPr>
              <a:t>Policy</a:t>
            </a:r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  <a:cs typeface="Orgon Slab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  <a:cs typeface="Orgon Slab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  <a:cs typeface="Orgon Slab Light"/>
            </a:endParaRPr>
          </a:p>
          <a:p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  <a:cs typeface="Orgon Slab Light"/>
            </a:endParaRPr>
          </a:p>
          <a:p>
            <a:endParaRPr lang="en-US" sz="16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06234" y="1580138"/>
            <a:ext cx="7830025" cy="4440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005F83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200" b="1" dirty="0" smtClean="0">
                <a:solidFill>
                  <a:srgbClr val="59C034"/>
                </a:solidFill>
                <a:latin typeface="Arial" charset="0"/>
                <a:ea typeface="ＭＳ Ｐゴシック" charset="0"/>
              </a:rPr>
              <a:t>F</a:t>
            </a:r>
            <a:r>
              <a:rPr lang="en-US" sz="22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aculty</a:t>
            </a:r>
            <a:r>
              <a:rPr lang="en-US" sz="22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59C034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sz="22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ecruiting and </a:t>
            </a:r>
            <a:r>
              <a:rPr lang="en-US" sz="2200" b="1" dirty="0" smtClean="0">
                <a:solidFill>
                  <a:srgbClr val="59C034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sz="22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etention</a:t>
            </a:r>
            <a:r>
              <a:rPr lang="en-US" sz="22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59C034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200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ouncil</a:t>
            </a:r>
            <a:r>
              <a:rPr lang="en-US" sz="22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2200" b="1" dirty="0" smtClean="0">
                <a:solidFill>
                  <a:srgbClr val="59C034"/>
                </a:solidFill>
                <a:latin typeface="Arial" charset="0"/>
                <a:ea typeface="ＭＳ Ｐゴシック" charset="0"/>
              </a:rPr>
              <a:t>FRRC</a:t>
            </a:r>
            <a:r>
              <a:rPr lang="en-US" sz="22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)</a:t>
            </a:r>
            <a:endParaRPr lang="en-US" sz="2200" b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52908" y="1264101"/>
            <a:ext cx="135308" cy="353373"/>
          </a:xfrm>
          <a:prstGeom prst="downArrow">
            <a:avLst/>
          </a:prstGeom>
          <a:solidFill>
            <a:schemeClr val="accent2"/>
          </a:solidFill>
          <a:ln>
            <a:solidFill>
              <a:srgbClr val="0B2F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776" y="-81926"/>
            <a:ext cx="8370643" cy="800099"/>
          </a:xfrm>
        </p:spPr>
        <p:txBody>
          <a:bodyPr/>
          <a:lstStyle/>
          <a:p>
            <a:r>
              <a:rPr lang="en-US" sz="4800" b="1" dirty="0"/>
              <a:t>Benchmarks Dashboard</a:t>
            </a:r>
          </a:p>
        </p:txBody>
      </p:sp>
      <p:pic>
        <p:nvPicPr>
          <p:cNvPr id="5" name="Picture 4" descr="Benchmark Dashboard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r="1980" b="6355"/>
          <a:stretch/>
        </p:blipFill>
        <p:spPr>
          <a:xfrm>
            <a:off x="26770" y="638174"/>
            <a:ext cx="9117230" cy="4505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70" y="3016742"/>
            <a:ext cx="9117230" cy="706172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42210" y="671047"/>
            <a:ext cx="409074" cy="168442"/>
          </a:xfrm>
          <a:prstGeom prst="leftArrow">
            <a:avLst/>
          </a:prstGeom>
          <a:solidFill>
            <a:srgbClr val="509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88577" y="2231322"/>
            <a:ext cx="409074" cy="168442"/>
          </a:xfrm>
          <a:prstGeom prst="leftArrow">
            <a:avLst/>
          </a:prstGeom>
          <a:solidFill>
            <a:srgbClr val="509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046137" y="3143250"/>
            <a:ext cx="409074" cy="168442"/>
          </a:xfrm>
          <a:prstGeom prst="leftArrow">
            <a:avLst/>
          </a:prstGeom>
          <a:solidFill>
            <a:srgbClr val="509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842210" y="4330839"/>
            <a:ext cx="409074" cy="168442"/>
          </a:xfrm>
          <a:prstGeom prst="leftArrow">
            <a:avLst/>
          </a:prstGeom>
          <a:solidFill>
            <a:srgbClr val="509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1712450" y="668643"/>
            <a:ext cx="1666875" cy="3006026"/>
          </a:xfrm>
          <a:custGeom>
            <a:avLst/>
            <a:gdLst>
              <a:gd name="connsiteX0" fmla="*/ 1647825 w 1666875"/>
              <a:gd name="connsiteY0" fmla="*/ 180975 h 2667000"/>
              <a:gd name="connsiteX1" fmla="*/ 0 w 1666875"/>
              <a:gd name="connsiteY1" fmla="*/ 0 h 2667000"/>
              <a:gd name="connsiteX2" fmla="*/ 47625 w 1666875"/>
              <a:gd name="connsiteY2" fmla="*/ 2667000 h 2667000"/>
              <a:gd name="connsiteX3" fmla="*/ 1666875 w 1666875"/>
              <a:gd name="connsiteY3" fmla="*/ 1266825 h 2667000"/>
              <a:gd name="connsiteX4" fmla="*/ 1647825 w 1666875"/>
              <a:gd name="connsiteY4" fmla="*/ 18097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5" h="2667000">
                <a:moveTo>
                  <a:pt x="1647825" y="180975"/>
                </a:moveTo>
                <a:lnTo>
                  <a:pt x="0" y="0"/>
                </a:lnTo>
                <a:lnTo>
                  <a:pt x="47625" y="2667000"/>
                </a:lnTo>
                <a:lnTo>
                  <a:pt x="1666875" y="1266825"/>
                </a:lnTo>
                <a:lnTo>
                  <a:pt x="1647825" y="180975"/>
                </a:lnTo>
                <a:close/>
              </a:path>
            </a:pathLst>
          </a:custGeom>
          <a:ln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231" y="918376"/>
            <a:ext cx="4059191" cy="2625892"/>
          </a:xfrm>
          <a:prstGeom prst="rect">
            <a:avLst/>
          </a:prstGeom>
          <a:ln w="228600" cap="sq" cmpd="thickThin">
            <a:solidFill>
              <a:srgbClr val="509E2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" y="839489"/>
            <a:ext cx="1712449" cy="129411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1" y="-12700"/>
            <a:ext cx="8843386" cy="800099"/>
          </a:xfrm>
        </p:spPr>
        <p:txBody>
          <a:bodyPr/>
          <a:lstStyle/>
          <a:p>
            <a:r>
              <a:rPr lang="en-US" sz="4400" dirty="0" smtClean="0"/>
              <a:t>Example: Leadership Breakdown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05"/>
          <a:stretch/>
        </p:blipFill>
        <p:spPr>
          <a:xfrm>
            <a:off x="0" y="793927"/>
            <a:ext cx="8987640" cy="2500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794168"/>
            <a:ext cx="274568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09E2F"/>
                </a:solidFill>
              </a:rPr>
              <a:t>Green</a:t>
            </a:r>
            <a:r>
              <a:rPr lang="en-US" sz="2000" b="1" dirty="0" smtClean="0">
                <a:solidFill>
                  <a:srgbClr val="080808"/>
                </a:solidFill>
              </a:rPr>
              <a:t>: Area of strength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b="1" dirty="0" smtClean="0">
                <a:solidFill>
                  <a:srgbClr val="080808"/>
                </a:solidFill>
              </a:rPr>
              <a:t>: Areas of concern</a:t>
            </a:r>
            <a:endParaRPr lang="en-US" sz="2000" b="1" dirty="0">
              <a:solidFill>
                <a:srgbClr val="08080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5" y="3428689"/>
            <a:ext cx="6293389" cy="13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1" y="-12700"/>
            <a:ext cx="8843386" cy="800099"/>
          </a:xfrm>
        </p:spPr>
        <p:txBody>
          <a:bodyPr/>
          <a:lstStyle/>
          <a:p>
            <a:r>
              <a:rPr lang="en-US" sz="4400" dirty="0" smtClean="0"/>
              <a:t>Example: Leadership Breakdown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05"/>
          <a:stretch/>
        </p:blipFill>
        <p:spPr>
          <a:xfrm>
            <a:off x="0" y="625995"/>
            <a:ext cx="8987640" cy="2500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264" y="635335"/>
            <a:ext cx="2745688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09E2F"/>
                </a:solidFill>
              </a:rPr>
              <a:t>Green</a:t>
            </a:r>
            <a:r>
              <a:rPr lang="en-US" sz="2000" b="1" dirty="0" smtClean="0">
                <a:solidFill>
                  <a:srgbClr val="080808"/>
                </a:solidFill>
              </a:rPr>
              <a:t>: Area of strength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b="1" dirty="0" smtClean="0">
                <a:solidFill>
                  <a:srgbClr val="080808"/>
                </a:solidFill>
              </a:rPr>
              <a:t>: Areas of concern</a:t>
            </a:r>
            <a:endParaRPr lang="en-US" sz="2000" b="1" dirty="0">
              <a:solidFill>
                <a:srgbClr val="08080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950"/>
            <a:ext cx="6249872" cy="1960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614" y="635335"/>
            <a:ext cx="3346502" cy="715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6116" y="3329851"/>
            <a:ext cx="269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-100" dirty="0" smtClean="0">
                <a:solidFill>
                  <a:srgbClr val="000000"/>
                </a:solidFill>
                <a:latin typeface="Orgon Slab" panose="02000503000000020004" pitchFamily="50" charset="0"/>
              </a:rPr>
              <a:t>Within campus differences</a:t>
            </a:r>
            <a:endParaRPr lang="en-US" spc="-100" dirty="0">
              <a:solidFill>
                <a:srgbClr val="000000"/>
              </a:solidFill>
              <a:latin typeface="Orgon Slab" panose="02000503000000020004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2854" y="363853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Sm(.1)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0583" y="3975604"/>
            <a:ext cx="9349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med(.3)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2854" y="4436691"/>
            <a:ext cx="956264" cy="369332"/>
          </a:xfrm>
          <a:prstGeom prst="rect">
            <a:avLst/>
          </a:prstGeom>
          <a:solidFill>
            <a:srgbClr val="FFA5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lrg</a:t>
            </a:r>
            <a:r>
              <a:rPr lang="en-US" b="1" dirty="0" smtClean="0">
                <a:solidFill>
                  <a:srgbClr val="000000"/>
                </a:solidFill>
              </a:rPr>
              <a:t>(.5)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Divisional Analysis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" y="778074"/>
            <a:ext cx="9143999" cy="4532345"/>
            <a:chOff x="1047402" y="759373"/>
            <a:chExt cx="7817197" cy="4532345"/>
          </a:xfrm>
        </p:grpSpPr>
        <p:grpSp>
          <p:nvGrpSpPr>
            <p:cNvPr id="11" name="Group 10"/>
            <p:cNvGrpSpPr/>
            <p:nvPr/>
          </p:nvGrpSpPr>
          <p:grpSpPr>
            <a:xfrm>
              <a:off x="1047402" y="759373"/>
              <a:ext cx="7817197" cy="4481359"/>
              <a:chOff x="1047402" y="759373"/>
              <a:chExt cx="7817197" cy="4481359"/>
            </a:xfrm>
          </p:grpSpPr>
          <p:pic>
            <p:nvPicPr>
              <p:cNvPr id="5" name="Picture 4" descr="Divisional_Analysis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88" t="37297" r="32319" b="16023"/>
              <a:stretch/>
            </p:blipFill>
            <p:spPr>
              <a:xfrm>
                <a:off x="1047402" y="759373"/>
                <a:ext cx="7817197" cy="4481359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1809" y="4380142"/>
                <a:ext cx="121971" cy="49153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3090" y="4554908"/>
                <a:ext cx="139590" cy="56253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562807" y="4844972"/>
              <a:ext cx="101535" cy="44674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3958" y="2763470"/>
            <a:ext cx="2673786" cy="4616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80808"/>
                </a:solidFill>
              </a:rPr>
              <a:t>X </a:t>
            </a:r>
            <a:r>
              <a:rPr lang="en-US" sz="1200" dirty="0">
                <a:solidFill>
                  <a:srgbClr val="080808"/>
                </a:solidFill>
              </a:rPr>
              <a:t>College of Engineering &amp; Computing</a:t>
            </a:r>
          </a:p>
          <a:p>
            <a:r>
              <a:rPr lang="en-US" sz="1200" dirty="0">
                <a:solidFill>
                  <a:srgbClr val="080808"/>
                </a:solidFill>
              </a:rPr>
              <a:t>O College of Arts, Science, &amp; Business</a:t>
            </a:r>
            <a:endParaRPr lang="en-US" sz="12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10" y="925585"/>
            <a:ext cx="8197114" cy="3134786"/>
          </a:xfrm>
        </p:spPr>
        <p:txBody>
          <a:bodyPr/>
          <a:lstStyle/>
          <a:p>
            <a:r>
              <a:rPr lang="en-US" sz="2800" dirty="0" smtClean="0">
                <a:latin typeface="Orgon Slab" panose="02000503000000020004" pitchFamily="50" charset="0"/>
              </a:rPr>
              <a:t>Faculty were asked to identify the </a:t>
            </a:r>
            <a:r>
              <a:rPr lang="en-US" sz="2800" b="1" dirty="0" smtClean="0">
                <a:latin typeface="Orgon Slab" panose="02000503000000020004" pitchFamily="50" charset="0"/>
              </a:rPr>
              <a:t>TWO</a:t>
            </a:r>
            <a:r>
              <a:rPr lang="en-US" sz="2800" dirty="0" smtClean="0">
                <a:latin typeface="Orgon Slab" panose="02000503000000020004" pitchFamily="50" charset="0"/>
              </a:rPr>
              <a:t> (and </a:t>
            </a:r>
            <a:r>
              <a:rPr lang="en-US" sz="2800" b="1" dirty="0" smtClean="0">
                <a:latin typeface="Orgon Slab" panose="02000503000000020004" pitchFamily="50" charset="0"/>
              </a:rPr>
              <a:t>only TWO</a:t>
            </a:r>
            <a:r>
              <a:rPr lang="en-US" sz="2800" dirty="0" smtClean="0">
                <a:latin typeface="Orgon Slab" panose="02000503000000020004" pitchFamily="50" charset="0"/>
              </a:rPr>
              <a:t>) best aspects of working at an institute. </a:t>
            </a:r>
          </a:p>
          <a:p>
            <a:r>
              <a:rPr lang="en-US" sz="2800" dirty="0" smtClean="0">
                <a:latin typeface="Orgon Slab" panose="02000503000000020004" pitchFamily="50" charset="0"/>
              </a:rPr>
              <a:t>The </a:t>
            </a:r>
            <a:r>
              <a:rPr lang="en-US" sz="2800" b="1" dirty="0" smtClean="0">
                <a:latin typeface="Orgon Slab" panose="02000503000000020004" pitchFamily="50" charset="0"/>
              </a:rPr>
              <a:t>top four responses </a:t>
            </a:r>
            <a:r>
              <a:rPr lang="en-US" sz="2800" dirty="0" smtClean="0">
                <a:latin typeface="Orgon Slab" panose="02000503000000020004" pitchFamily="50" charset="0"/>
              </a:rPr>
              <a:t>for an institute are shown in red and disaggregated by tenure status, rank, gender and race.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3957" y="-12700"/>
            <a:ext cx="8370643" cy="674007"/>
          </a:xfrm>
        </p:spPr>
        <p:txBody>
          <a:bodyPr/>
          <a:lstStyle/>
          <a:p>
            <a:r>
              <a:rPr lang="en-US" sz="4800" b="1" dirty="0" smtClean="0"/>
              <a:t>Overall: Best Aspects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91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3957" y="-12700"/>
            <a:ext cx="8370643" cy="674007"/>
          </a:xfrm>
        </p:spPr>
        <p:txBody>
          <a:bodyPr/>
          <a:lstStyle/>
          <a:p>
            <a:r>
              <a:rPr lang="en-US" sz="4800" b="1" dirty="0" smtClean="0"/>
              <a:t>Overall: Best Aspects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29055" r="1608" b="3046"/>
          <a:stretch/>
        </p:blipFill>
        <p:spPr>
          <a:xfrm>
            <a:off x="0" y="818557"/>
            <a:ext cx="9227901" cy="4245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89831">
            <a:off x="3159739" y="1693998"/>
            <a:ext cx="5322354" cy="18158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Quality of Colleagues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Quality of undergraduate students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Cost of Living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Academic Freedom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68253"/>
            <a:ext cx="2355574" cy="241319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863341"/>
            <a:ext cx="2355574" cy="241319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935861"/>
            <a:ext cx="2355574" cy="241319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324264"/>
            <a:ext cx="2355574" cy="241319"/>
          </a:xfrm>
          <a:prstGeom prst="rect">
            <a:avLst/>
          </a:prstGeom>
          <a:noFill/>
          <a:ln w="38100">
            <a:solidFill>
              <a:srgbClr val="509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10" y="925585"/>
            <a:ext cx="8197114" cy="2857565"/>
          </a:xfrm>
        </p:spPr>
        <p:txBody>
          <a:bodyPr/>
          <a:lstStyle/>
          <a:p>
            <a:r>
              <a:rPr lang="en-US" sz="2800" dirty="0" smtClean="0">
                <a:latin typeface="Orgon Slab" panose="02000503000000020004" pitchFamily="50" charset="0"/>
              </a:rPr>
              <a:t>Faculty were asked to identify the </a:t>
            </a:r>
            <a:r>
              <a:rPr lang="en-US" sz="2800" b="1" dirty="0" smtClean="0">
                <a:latin typeface="Orgon Slab" panose="02000503000000020004" pitchFamily="50" charset="0"/>
              </a:rPr>
              <a:t>TWO</a:t>
            </a:r>
            <a:r>
              <a:rPr lang="en-US" sz="2800" dirty="0" smtClean="0">
                <a:latin typeface="Orgon Slab" panose="02000503000000020004" pitchFamily="50" charset="0"/>
              </a:rPr>
              <a:t> (and </a:t>
            </a:r>
            <a:r>
              <a:rPr lang="en-US" sz="2800" b="1" dirty="0" smtClean="0">
                <a:latin typeface="Orgon Slab" panose="02000503000000020004" pitchFamily="50" charset="0"/>
              </a:rPr>
              <a:t>only TWO</a:t>
            </a:r>
            <a:r>
              <a:rPr lang="en-US" sz="2800" dirty="0" smtClean="0">
                <a:latin typeface="Orgon Slab" panose="02000503000000020004" pitchFamily="50" charset="0"/>
              </a:rPr>
              <a:t>) worst aspects of working at an institute. </a:t>
            </a:r>
          </a:p>
          <a:p>
            <a:r>
              <a:rPr lang="en-US" sz="2800" dirty="0" smtClean="0">
                <a:latin typeface="Orgon Slab" panose="02000503000000020004" pitchFamily="50" charset="0"/>
              </a:rPr>
              <a:t>The </a:t>
            </a:r>
            <a:r>
              <a:rPr lang="en-US" sz="2800" b="1" dirty="0" smtClean="0">
                <a:latin typeface="Orgon Slab" panose="02000503000000020004" pitchFamily="50" charset="0"/>
              </a:rPr>
              <a:t>top four responses </a:t>
            </a:r>
            <a:r>
              <a:rPr lang="en-US" sz="2800" dirty="0" smtClean="0">
                <a:latin typeface="Orgon Slab" panose="02000503000000020004" pitchFamily="50" charset="0"/>
              </a:rPr>
              <a:t>for an institute are shown in red and disaggregated by tenure status, rank, gender and race.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3957" y="-12700"/>
            <a:ext cx="8370643" cy="674007"/>
          </a:xfrm>
        </p:spPr>
        <p:txBody>
          <a:bodyPr/>
          <a:lstStyle/>
          <a:p>
            <a:r>
              <a:rPr lang="en-US" sz="4800" b="1" dirty="0" smtClean="0"/>
              <a:t>Overall: Worst Aspects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52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270" y="-12700"/>
            <a:ext cx="8945217" cy="674007"/>
          </a:xfrm>
        </p:spPr>
        <p:txBody>
          <a:bodyPr/>
          <a:lstStyle/>
          <a:p>
            <a:r>
              <a:rPr lang="en-US" sz="4400" b="1" dirty="0" smtClean="0"/>
              <a:t>Overall: Worst Aspects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6666" r="1472" b="11498"/>
          <a:stretch/>
        </p:blipFill>
        <p:spPr>
          <a:xfrm>
            <a:off x="-52429" y="894522"/>
            <a:ext cx="9196429" cy="4248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19523">
            <a:off x="3763689" y="1478729"/>
            <a:ext cx="4440126" cy="18158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Quality of graduate students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Compensation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Geographic location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Quality of leadership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2429" y="1880178"/>
            <a:ext cx="2355574" cy="241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2526" y="3151456"/>
            <a:ext cx="2315671" cy="380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2478" y="4704536"/>
            <a:ext cx="2355574" cy="241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0721" y="1005343"/>
            <a:ext cx="7919812" cy="3713413"/>
          </a:xfrm>
        </p:spPr>
        <p:txBody>
          <a:bodyPr/>
          <a:lstStyle/>
          <a:p>
            <a:r>
              <a:rPr lang="en-US" sz="3200" dirty="0">
                <a:latin typeface="Orgon Slab" panose="02000503000000020004" pitchFamily="50" charset="0"/>
              </a:rPr>
              <a:t>COACHE asks faculty to describe </a:t>
            </a:r>
            <a:r>
              <a:rPr lang="en-US" sz="3200" b="1" dirty="0">
                <a:latin typeface="Orgon Slab" panose="02000503000000020004" pitchFamily="50" charset="0"/>
              </a:rPr>
              <a:t>the one thing</a:t>
            </a:r>
            <a:r>
              <a:rPr lang="en-US" sz="3200" dirty="0">
                <a:latin typeface="Orgon Slab" panose="02000503000000020004" pitchFamily="50" charset="0"/>
              </a:rPr>
              <a:t> an institute can do to </a:t>
            </a:r>
            <a:r>
              <a:rPr lang="en-US" sz="3200" b="1" dirty="0">
                <a:latin typeface="Orgon Slab" panose="02000503000000020004" pitchFamily="50" charset="0"/>
              </a:rPr>
              <a:t>improve the workplace for faculty</a:t>
            </a:r>
          </a:p>
          <a:p>
            <a:r>
              <a:rPr lang="en-US" sz="3200" dirty="0">
                <a:latin typeface="Orgon Slab" panose="02000503000000020004" pitchFamily="50" charset="0"/>
              </a:rPr>
              <a:t>COACHE analysts assigned all responses to one or more </a:t>
            </a:r>
            <a:r>
              <a:rPr lang="en-US" sz="3200" b="1" dirty="0">
                <a:latin typeface="Orgon Slab" panose="02000503000000020004" pitchFamily="50" charset="0"/>
              </a:rPr>
              <a:t>common </a:t>
            </a:r>
            <a:r>
              <a:rPr lang="en-US" sz="3200" b="1" dirty="0" smtClean="0">
                <a:latin typeface="Orgon Slab" panose="02000503000000020004" pitchFamily="50" charset="0"/>
              </a:rPr>
              <a:t>theme</a:t>
            </a:r>
            <a:endParaRPr lang="en-US" sz="3200" b="1" dirty="0">
              <a:latin typeface="Orgon Slab" panose="02000503000000020004" pitchFamily="50" charset="0"/>
            </a:endParaRPr>
          </a:p>
          <a:p>
            <a:endParaRPr lang="en-US" sz="32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smtClean="0"/>
              <a:t>One Improvement Area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 rot="20919523">
            <a:off x="10997809" y="7787442"/>
            <a:ext cx="839119" cy="104336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Quality of graduate students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Compensation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Geographic location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Quality of leadership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FRRC Members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97363"/>
              </p:ext>
            </p:extLst>
          </p:nvPr>
        </p:nvGraphicFramePr>
        <p:xfrm>
          <a:off x="0" y="787399"/>
          <a:ext cx="9143997" cy="417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03"/>
                <a:gridCol w="1107347"/>
                <a:gridCol w="1166069"/>
                <a:gridCol w="1149292"/>
                <a:gridCol w="1115736"/>
                <a:gridCol w="1208014"/>
                <a:gridCol w="1107347"/>
                <a:gridCol w="1149289"/>
              </a:tblGrid>
              <a:tr h="1561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300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Provost Robert Marley</a:t>
                      </a:r>
                      <a:endParaRPr lang="en-US" sz="1200" b="0" i="0" kern="1200" baseline="0" dirty="0">
                        <a:solidFill>
                          <a:srgbClr val="005F83"/>
                        </a:solidFill>
                        <a:latin typeface="Arial" charset="0"/>
                        <a:ea typeface="ＭＳ Ｐゴシック" charset="0"/>
                        <a:cs typeface="Orgon Slab Extra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Douglas Bristow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Richard Brow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Joel Burken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Carlos Castano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Mariesa Crow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Garry Grubbs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Irina Ivliyeva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5561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04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Prof. </a:t>
                      </a: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Merilee Krueger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Melanie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Mormile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Bih-Ru Lea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Frances Montgomery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Francisca Oboh-Ikuenobe</a:t>
                      </a:r>
                      <a:endParaRPr lang="en-US" sz="1100" b="0" i="0" kern="1200" baseline="0" dirty="0">
                        <a:solidFill>
                          <a:srgbClr val="005F83"/>
                        </a:solidFill>
                        <a:latin typeface="Arial" charset="0"/>
                        <a:ea typeface="ＭＳ Ｐゴシック" charset="0"/>
                        <a:cs typeface="Orgon Slab Extra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Sahra </a:t>
                      </a:r>
                      <a:r>
                        <a:rPr lang="en-US" sz="1100" b="0" i="0" kern="1200" baseline="0" dirty="0" err="1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Sedigh</a:t>
                      </a: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 </a:t>
                      </a:r>
                      <a:r>
                        <a:rPr lang="en-US" sz="1100" b="0" i="0" kern="1200" baseline="0" dirty="0" err="1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Sarvestani</a:t>
                      </a:r>
                      <a:endParaRPr lang="en-US" sz="1100" b="0" i="0" kern="1200" baseline="0" dirty="0" smtClean="0">
                        <a:solidFill>
                          <a:srgbClr val="005F83"/>
                        </a:solidFill>
                        <a:latin typeface="Arial" charset="0"/>
                        <a:ea typeface="ＭＳ Ｐゴシック" charset="0"/>
                        <a:cs typeface="Orgon Slab Extra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rgbClr val="005F83"/>
                          </a:solidFill>
                          <a:latin typeface="Arial" charset="0"/>
                          <a:ea typeface="ＭＳ Ｐゴシック" charset="0"/>
                          <a:cs typeface="Orgon Slab ExtraLight"/>
                        </a:rPr>
                        <a:t>Dr. V.A. Samaranayake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Text Placeholder 1"/>
          <p:cNvSpPr txBox="1">
            <a:spLocks/>
          </p:cNvSpPr>
          <p:nvPr/>
        </p:nvSpPr>
        <p:spPr>
          <a:xfrm>
            <a:off x="5905852" y="3425282"/>
            <a:ext cx="4185322" cy="38392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005F83"/>
                </a:solidFill>
                <a:latin typeface="Orgon Slab ExtraLight"/>
                <a:ea typeface="+mn-ea"/>
                <a:cs typeface="Orgon Slab Extra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005F83"/>
                </a:solidFill>
                <a:latin typeface="Orgon Slab ExtraLight"/>
                <a:ea typeface="+mn-ea"/>
                <a:cs typeface="Orgon Slab Extra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005F83"/>
                </a:solidFill>
                <a:latin typeface="Orgon Slab ExtraLight"/>
                <a:ea typeface="+mn-ea"/>
                <a:cs typeface="Orgon Slab Extra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005F83"/>
                </a:solidFill>
                <a:latin typeface="Orgon Slab ExtraLight"/>
                <a:ea typeface="+mn-ea"/>
                <a:cs typeface="Orgon Slab Extra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005F83"/>
                </a:solidFill>
                <a:latin typeface="Orgon Slab ExtraLight"/>
                <a:ea typeface="+mn-ea"/>
                <a:cs typeface="Orgon Slab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4" y="896456"/>
            <a:ext cx="970377" cy="1482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32" y="2850744"/>
            <a:ext cx="1098982" cy="1379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6101"/>
          <a:stretch/>
        </p:blipFill>
        <p:spPr>
          <a:xfrm>
            <a:off x="8061388" y="2850744"/>
            <a:ext cx="985298" cy="1335697"/>
          </a:xfrm>
          <a:prstGeom prst="rect">
            <a:avLst/>
          </a:prstGeom>
        </p:spPr>
      </p:pic>
      <p:pic>
        <p:nvPicPr>
          <p:cNvPr id="1026" name="Picture 2" descr="http://mse.mst.edu/media/academic/mse/images/20160712%20Richard%20Brow%200001-232x3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8479" r="10615" b="20861"/>
          <a:stretch/>
        </p:blipFill>
        <p:spPr bwMode="auto">
          <a:xfrm>
            <a:off x="2299872" y="896456"/>
            <a:ext cx="1059434" cy="14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173" y="2850744"/>
            <a:ext cx="1058295" cy="1374314"/>
          </a:xfrm>
          <a:prstGeom prst="rect">
            <a:avLst/>
          </a:prstGeom>
        </p:spPr>
      </p:pic>
      <p:pic>
        <p:nvPicPr>
          <p:cNvPr id="1028" name="Picture 4" descr="Bristow thumbn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13" y="896456"/>
            <a:ext cx="1099811" cy="14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376" y="896456"/>
            <a:ext cx="1069284" cy="1433460"/>
          </a:xfrm>
          <a:prstGeom prst="rect">
            <a:avLst/>
          </a:prstGeom>
        </p:spPr>
      </p:pic>
      <p:pic>
        <p:nvPicPr>
          <p:cNvPr id="1030" name="Picture 6" descr="http://nuclear.mst.edu/media/academic/nuclear/images/Castano_Picture-296x30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3247" r="20963" b="16213"/>
          <a:stretch/>
        </p:blipFill>
        <p:spPr bwMode="auto">
          <a:xfrm>
            <a:off x="4596896" y="896456"/>
            <a:ext cx="1063319" cy="14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302" y="2850744"/>
            <a:ext cx="1004776" cy="13875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1512" y="896455"/>
            <a:ext cx="995797" cy="1333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4976" y="2850744"/>
            <a:ext cx="1057275" cy="1381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0953" y="2850744"/>
            <a:ext cx="1085850" cy="1419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2977" y="2850744"/>
            <a:ext cx="1029512" cy="1348170"/>
          </a:xfrm>
          <a:prstGeom prst="rect">
            <a:avLst/>
          </a:prstGeom>
        </p:spPr>
      </p:pic>
      <p:pic>
        <p:nvPicPr>
          <p:cNvPr id="1034" name="Picture 10" descr="http://people.mst.edu/Content_Repository/people/media/universityadvancement/people/faculty/ivliyev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24" y="896456"/>
            <a:ext cx="8858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41450" y="896455"/>
            <a:ext cx="1046814" cy="14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smtClean="0"/>
              <a:t>One Improvement Area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3226" r="13327" b="16248"/>
          <a:stretch/>
        </p:blipFill>
        <p:spPr>
          <a:xfrm>
            <a:off x="-121951" y="787398"/>
            <a:ext cx="9265951" cy="4356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19523">
            <a:off x="10997809" y="7787442"/>
            <a:ext cx="839119" cy="104336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Quality of graduate students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Compensation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Geographic location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Quality of leadership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9571" y="1022685"/>
            <a:ext cx="445169" cy="3525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919523">
            <a:off x="1070799" y="1519709"/>
            <a:ext cx="316041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Leadership: General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46886" y="914226"/>
            <a:ext cx="8197114" cy="2857565"/>
          </a:xfrm>
        </p:spPr>
        <p:txBody>
          <a:bodyPr/>
          <a:lstStyle/>
          <a:p>
            <a:r>
              <a:rPr lang="en-US" sz="3200" dirty="0" smtClean="0"/>
              <a:t>Clarity </a:t>
            </a:r>
            <a:r>
              <a:rPr lang="en-US" sz="3200" dirty="0"/>
              <a:t>of Tenure Expectations</a:t>
            </a:r>
          </a:p>
          <a:p>
            <a:r>
              <a:rPr lang="en-US" sz="3200" dirty="0"/>
              <a:t>Tenure Policies</a:t>
            </a:r>
          </a:p>
          <a:p>
            <a:r>
              <a:rPr lang="en-US" sz="3200" dirty="0"/>
              <a:t>Faculty Leadership</a:t>
            </a:r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 smtClean="0"/>
              <a:t>Overview: </a:t>
            </a:r>
            <a:r>
              <a:rPr lang="en-US" sz="4800" dirty="0"/>
              <a:t>Areas of Strength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035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7276" y="1012196"/>
            <a:ext cx="8197114" cy="2857565"/>
          </a:xfrm>
        </p:spPr>
        <p:txBody>
          <a:bodyPr/>
          <a:lstStyle/>
          <a:p>
            <a:r>
              <a:rPr lang="en-US" sz="3200" dirty="0"/>
              <a:t>Areas where we are on par with our comparators</a:t>
            </a:r>
          </a:p>
          <a:p>
            <a:pPr lvl="1"/>
            <a:r>
              <a:rPr lang="en-US" sz="2800" dirty="0" smtClean="0"/>
              <a:t>Mentoring</a:t>
            </a:r>
          </a:p>
          <a:p>
            <a:pPr lvl="1"/>
            <a:r>
              <a:rPr lang="en-US" sz="2800" dirty="0" smtClean="0"/>
              <a:t>Department </a:t>
            </a:r>
            <a:r>
              <a:rPr lang="en-US" sz="2800" dirty="0"/>
              <a:t>Engagement</a:t>
            </a:r>
          </a:p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27" y="-12700"/>
            <a:ext cx="9075174" cy="800099"/>
          </a:xfrm>
        </p:spPr>
        <p:txBody>
          <a:bodyPr/>
          <a:lstStyle/>
          <a:p>
            <a:r>
              <a:rPr lang="en-US" sz="4400" b="1" spc="-100" dirty="0" smtClean="0"/>
              <a:t>Overview: </a:t>
            </a:r>
            <a:r>
              <a:rPr lang="en-US" sz="4400" spc="-100" dirty="0"/>
              <a:t>on par with </a:t>
            </a:r>
            <a:r>
              <a:rPr lang="en-US" sz="4400" spc="-100" dirty="0" smtClean="0"/>
              <a:t>Comparators</a:t>
            </a:r>
            <a:endParaRPr lang="en-US" sz="4400" spc="-100" dirty="0"/>
          </a:p>
          <a:p>
            <a:endParaRPr lang="en-US" sz="4400" b="1" spc="-100" dirty="0"/>
          </a:p>
        </p:txBody>
      </p:sp>
    </p:spTree>
    <p:extLst>
      <p:ext uri="{BB962C8B-B14F-4D97-AF65-F5344CB8AC3E}">
        <p14:creationId xmlns:p14="http://schemas.microsoft.com/office/powerpoint/2010/main" val="41358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7484" y="937220"/>
            <a:ext cx="4768646" cy="4020575"/>
          </a:xfrm>
        </p:spPr>
        <p:txBody>
          <a:bodyPr/>
          <a:lstStyle/>
          <a:p>
            <a:pPr lvl="1"/>
            <a:r>
              <a:rPr lang="en-US" sz="2200" dirty="0" smtClean="0"/>
              <a:t>Nature </a:t>
            </a:r>
            <a:r>
              <a:rPr lang="en-US" sz="2200" dirty="0"/>
              <a:t>of Work (Research, Service, and Teaching)</a:t>
            </a:r>
          </a:p>
          <a:p>
            <a:pPr lvl="1"/>
            <a:r>
              <a:rPr lang="en-US" sz="2200" dirty="0">
                <a:solidFill>
                  <a:srgbClr val="59C034"/>
                </a:solidFill>
              </a:rPr>
              <a:t>Facilities and work resources</a:t>
            </a:r>
          </a:p>
          <a:p>
            <a:pPr lvl="1"/>
            <a:r>
              <a:rPr lang="en-US" sz="2200" dirty="0"/>
              <a:t>Interdisciplinary work</a:t>
            </a:r>
          </a:p>
          <a:p>
            <a:pPr lvl="1"/>
            <a:r>
              <a:rPr lang="en-US" sz="2200" dirty="0">
                <a:solidFill>
                  <a:srgbClr val="59C034"/>
                </a:solidFill>
              </a:rPr>
              <a:t>Collaboration</a:t>
            </a:r>
          </a:p>
          <a:p>
            <a:pPr lvl="1"/>
            <a:r>
              <a:rPr lang="en-US" sz="2200" dirty="0"/>
              <a:t>Promotion to Full </a:t>
            </a:r>
            <a:r>
              <a:rPr lang="en-US" sz="2200" dirty="0" smtClean="0"/>
              <a:t>Professor</a:t>
            </a:r>
          </a:p>
          <a:p>
            <a:pPr lvl="1"/>
            <a:r>
              <a:rPr lang="en-US" sz="2200" dirty="0" smtClean="0">
                <a:solidFill>
                  <a:srgbClr val="59C034"/>
                </a:solidFill>
              </a:rPr>
              <a:t>Senior </a:t>
            </a:r>
            <a:r>
              <a:rPr lang="en-US" sz="2200" dirty="0">
                <a:solidFill>
                  <a:srgbClr val="59C034"/>
                </a:solidFill>
              </a:rPr>
              <a:t>&amp; Divisional Leadership</a:t>
            </a:r>
          </a:p>
          <a:p>
            <a:pPr lvl="1"/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3957" y="0"/>
            <a:ext cx="8370643" cy="800099"/>
          </a:xfrm>
        </p:spPr>
        <p:txBody>
          <a:bodyPr/>
          <a:lstStyle/>
          <a:p>
            <a:r>
              <a:rPr lang="en-US" sz="4800" b="1" dirty="0" smtClean="0"/>
              <a:t>Overview: </a:t>
            </a:r>
            <a:r>
              <a:rPr lang="en-US" sz="4800" dirty="0"/>
              <a:t>Areas of Concern</a:t>
            </a:r>
          </a:p>
          <a:p>
            <a:endParaRPr lang="en-US" sz="4800" b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02432" y="937220"/>
            <a:ext cx="4562168" cy="4078515"/>
          </a:xfrm>
        </p:spPr>
        <p:txBody>
          <a:bodyPr/>
          <a:lstStyle/>
          <a:p>
            <a:pPr lvl="1"/>
            <a:r>
              <a:rPr lang="en-US" sz="2200" dirty="0" smtClean="0"/>
              <a:t>Governance (Trust, Shared sense of purpose, Understanding the issue at hand, Adaptability, Productivity)</a:t>
            </a:r>
          </a:p>
          <a:p>
            <a:pPr lvl="1"/>
            <a:r>
              <a:rPr lang="en-US" sz="2200" dirty="0" smtClean="0">
                <a:solidFill>
                  <a:srgbClr val="59C034"/>
                </a:solidFill>
              </a:rPr>
              <a:t>Departmental Collegiality</a:t>
            </a:r>
          </a:p>
          <a:p>
            <a:pPr lvl="1"/>
            <a:r>
              <a:rPr lang="en-US" sz="2200" dirty="0" smtClean="0"/>
              <a:t>Departmental Quality</a:t>
            </a:r>
          </a:p>
          <a:p>
            <a:pPr lvl="1"/>
            <a:r>
              <a:rPr lang="en-US" sz="2200" dirty="0" smtClean="0">
                <a:solidFill>
                  <a:srgbClr val="59C034"/>
                </a:solidFill>
              </a:rPr>
              <a:t>Appreciation &amp; Recognition</a:t>
            </a:r>
            <a:endParaRPr lang="en-US" sz="2200" dirty="0">
              <a:solidFill>
                <a:srgbClr val="59C034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27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066800" y="892630"/>
            <a:ext cx="7797800" cy="3962399"/>
          </a:xfrm>
        </p:spPr>
        <p:txBody>
          <a:bodyPr/>
          <a:lstStyle/>
          <a:p>
            <a:r>
              <a:rPr lang="en-US" dirty="0"/>
              <a:t>Much data to take in – see </a:t>
            </a:r>
            <a:r>
              <a:rPr lang="en-US" dirty="0" smtClean="0"/>
              <a:t>website at</a:t>
            </a:r>
          </a:p>
          <a:p>
            <a:pPr lvl="1"/>
            <a:r>
              <a:rPr lang="en-US" sz="2400" b="1" dirty="0" err="1" smtClean="0"/>
              <a:t>provost.mst.edu</a:t>
            </a:r>
            <a:r>
              <a:rPr lang="en-US" sz="2400" b="1" dirty="0"/>
              <a:t>/</a:t>
            </a:r>
            <a:r>
              <a:rPr lang="en-US" sz="2400" b="1" dirty="0" err="1"/>
              <a:t>coachesurvey</a:t>
            </a:r>
            <a:r>
              <a:rPr lang="en-US" sz="2400" b="1" dirty="0"/>
              <a:t>/</a:t>
            </a:r>
          </a:p>
          <a:p>
            <a:r>
              <a:rPr lang="en-US" dirty="0" smtClean="0"/>
              <a:t>Another </a:t>
            </a:r>
            <a:r>
              <a:rPr lang="en-US" dirty="0"/>
              <a:t>COACHE survey will be done in three years</a:t>
            </a:r>
          </a:p>
          <a:p>
            <a:r>
              <a:rPr lang="en-US" dirty="0"/>
              <a:t>COACHE has identified other institutions with similar concerns that have overcome them</a:t>
            </a:r>
          </a:p>
          <a:p>
            <a:pPr lvl="1"/>
            <a:r>
              <a:rPr lang="en-US" dirty="0"/>
              <a:t>Opportunities to engage with them</a:t>
            </a:r>
          </a:p>
          <a:p>
            <a:pPr lvl="1"/>
            <a:r>
              <a:rPr lang="en-US" dirty="0"/>
              <a:t>Ex. Virginia Tech addressed concerns about promotion to Full Professor</a:t>
            </a:r>
          </a:p>
          <a:p>
            <a:r>
              <a:rPr lang="en-US" dirty="0"/>
              <a:t>Concerns have been addressed previously – can do so again but will take time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Where to Go from Here?</a:t>
            </a:r>
          </a:p>
        </p:txBody>
      </p:sp>
    </p:spTree>
    <p:extLst>
      <p:ext uri="{BB962C8B-B14F-4D97-AF65-F5344CB8AC3E}">
        <p14:creationId xmlns:p14="http://schemas.microsoft.com/office/powerpoint/2010/main" val="24125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1666" y="459951"/>
            <a:ext cx="5429855" cy="790571"/>
          </a:xfrm>
        </p:spPr>
        <p:txBody>
          <a:bodyPr/>
          <a:lstStyle/>
          <a:p>
            <a:r>
              <a:rPr lang="en-US" sz="4800" dirty="0" smtClean="0"/>
              <a:t>COACHE Survey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6958" y="1250523"/>
            <a:ext cx="5494564" cy="685800"/>
          </a:xfrm>
        </p:spPr>
        <p:txBody>
          <a:bodyPr/>
          <a:lstStyle/>
          <a:p>
            <a:r>
              <a:rPr lang="en-US" sz="2000" dirty="0" smtClean="0"/>
              <a:t>Faculty Recruitment &amp; Retention Committee (FRRC)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5514" y="1034143"/>
            <a:ext cx="8197114" cy="3437001"/>
          </a:xfrm>
        </p:spPr>
        <p:txBody>
          <a:bodyPr/>
          <a:lstStyle/>
          <a:p>
            <a:r>
              <a:rPr lang="en-US" sz="2800" dirty="0">
                <a:latin typeface="Orgon Slab" panose="02000503000000020004" pitchFamily="50" charset="0"/>
              </a:rPr>
              <a:t>The </a:t>
            </a:r>
            <a:r>
              <a:rPr lang="en-US" sz="3200" b="1" dirty="0">
                <a:latin typeface="Orgon Slab" panose="02000503000000020004" pitchFamily="50" charset="0"/>
              </a:rPr>
              <a:t>C</a:t>
            </a:r>
            <a:r>
              <a:rPr lang="en-US" sz="2800" dirty="0">
                <a:latin typeface="Orgon Slab" panose="02000503000000020004" pitchFamily="50" charset="0"/>
              </a:rPr>
              <a:t>ollaborative </a:t>
            </a:r>
            <a:r>
              <a:rPr lang="en-US" sz="3200" b="1" dirty="0">
                <a:latin typeface="Orgon Slab" panose="02000503000000020004" pitchFamily="50" charset="0"/>
              </a:rPr>
              <a:t>o</a:t>
            </a:r>
            <a:r>
              <a:rPr lang="en-US" sz="2800" dirty="0">
                <a:latin typeface="Orgon Slab" panose="02000503000000020004" pitchFamily="50" charset="0"/>
              </a:rPr>
              <a:t>n </a:t>
            </a:r>
            <a:r>
              <a:rPr lang="en-US" sz="3200" b="1" dirty="0">
                <a:latin typeface="Orgon Slab" panose="02000503000000020004" pitchFamily="50" charset="0"/>
              </a:rPr>
              <a:t>A</a:t>
            </a:r>
            <a:r>
              <a:rPr lang="en-US" sz="2800" dirty="0">
                <a:latin typeface="Orgon Slab" panose="02000503000000020004" pitchFamily="50" charset="0"/>
              </a:rPr>
              <a:t>cademic </a:t>
            </a:r>
            <a:r>
              <a:rPr lang="en-US" sz="3200" b="1" dirty="0">
                <a:latin typeface="Orgon Slab" panose="02000503000000020004" pitchFamily="50" charset="0"/>
              </a:rPr>
              <a:t>C</a:t>
            </a:r>
            <a:r>
              <a:rPr lang="en-US" sz="2800" dirty="0">
                <a:latin typeface="Orgon Slab" panose="02000503000000020004" pitchFamily="50" charset="0"/>
              </a:rPr>
              <a:t>areers in </a:t>
            </a:r>
            <a:r>
              <a:rPr lang="en-US" sz="3200" b="1" dirty="0">
                <a:latin typeface="Orgon Slab" panose="02000503000000020004" pitchFamily="50" charset="0"/>
              </a:rPr>
              <a:t>H</a:t>
            </a:r>
            <a:r>
              <a:rPr lang="en-US" sz="2800" dirty="0">
                <a:latin typeface="Orgon Slab" panose="02000503000000020004" pitchFamily="50" charset="0"/>
              </a:rPr>
              <a:t>igher </a:t>
            </a:r>
            <a:r>
              <a:rPr lang="en-US" sz="3200" b="1" dirty="0">
                <a:latin typeface="Orgon Slab" panose="02000503000000020004" pitchFamily="50" charset="0"/>
              </a:rPr>
              <a:t>E</a:t>
            </a:r>
            <a:r>
              <a:rPr lang="en-US" sz="2800" dirty="0">
                <a:latin typeface="Orgon Slab" panose="02000503000000020004" pitchFamily="50" charset="0"/>
              </a:rPr>
              <a:t>ducation (</a:t>
            </a:r>
            <a:r>
              <a:rPr lang="en-US" sz="2800" b="1" dirty="0">
                <a:latin typeface="Orgon Slab" panose="02000503000000020004" pitchFamily="50" charset="0"/>
              </a:rPr>
              <a:t>COACHE</a:t>
            </a:r>
            <a:r>
              <a:rPr lang="en-US" sz="2800" dirty="0">
                <a:latin typeface="Orgon Slab" panose="02000503000000020004" pitchFamily="50" charset="0"/>
              </a:rPr>
              <a:t>) is a Harvard-based consortium of institutional leaders who are taking cost-effective steps to improve outcomes in faculty recruitment, development, and retention.  </a:t>
            </a:r>
          </a:p>
          <a:p>
            <a:endParaRPr lang="en-US" sz="28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What is COACHE?</a:t>
            </a:r>
          </a:p>
        </p:txBody>
      </p:sp>
    </p:spTree>
    <p:extLst>
      <p:ext uri="{BB962C8B-B14F-4D97-AF65-F5344CB8AC3E}">
        <p14:creationId xmlns:p14="http://schemas.microsoft.com/office/powerpoint/2010/main" val="20512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8162" y="1023258"/>
            <a:ext cx="8197114" cy="3336362"/>
          </a:xfrm>
        </p:spPr>
        <p:txBody>
          <a:bodyPr/>
          <a:lstStyle/>
          <a:p>
            <a:r>
              <a:rPr lang="en-US" sz="2800" dirty="0"/>
              <a:t>Previous study performed in 2008</a:t>
            </a:r>
          </a:p>
          <a:p>
            <a:r>
              <a:rPr lang="en-US" sz="2800" dirty="0"/>
              <a:t>Targeted to pre-tenured faculty</a:t>
            </a:r>
          </a:p>
          <a:p>
            <a:r>
              <a:rPr lang="en-US" sz="2800" dirty="0"/>
              <a:t>Major concern at time was unclear guidance on the Promotion and Tenure expectations</a:t>
            </a:r>
          </a:p>
          <a:p>
            <a:r>
              <a:rPr lang="en-US" sz="2800" dirty="0"/>
              <a:t>Successfully overcame this concern</a:t>
            </a: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/>
              <a:t>Results Previously from COACHE</a:t>
            </a:r>
          </a:p>
        </p:txBody>
      </p:sp>
    </p:spTree>
    <p:extLst>
      <p:ext uri="{BB962C8B-B14F-4D97-AF65-F5344CB8AC3E}">
        <p14:creationId xmlns:p14="http://schemas.microsoft.com/office/powerpoint/2010/main" val="262412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64770" y="798285"/>
            <a:ext cx="7789619" cy="4005941"/>
          </a:xfrm>
        </p:spPr>
        <p:txBody>
          <a:bodyPr/>
          <a:lstStyle/>
          <a:p>
            <a:r>
              <a:rPr lang="en-US" dirty="0"/>
              <a:t>Survey taken in Spring 2016</a:t>
            </a:r>
          </a:p>
          <a:p>
            <a:r>
              <a:rPr lang="en-US" dirty="0"/>
              <a:t>ALL faculty invited to participate</a:t>
            </a:r>
          </a:p>
          <a:p>
            <a:r>
              <a:rPr lang="en-US" dirty="0"/>
              <a:t>Results sent to Provost in August 2016</a:t>
            </a:r>
          </a:p>
          <a:p>
            <a:r>
              <a:rPr lang="en-US" dirty="0"/>
              <a:t>COACHE webinar held with Provost on August 25, 2016</a:t>
            </a:r>
          </a:p>
          <a:p>
            <a:r>
              <a:rPr lang="en-US" dirty="0"/>
              <a:t>COACHE representative, Todd Benson, teleconferenced with FRRC on September 14, 2016</a:t>
            </a:r>
          </a:p>
          <a:p>
            <a:r>
              <a:rPr lang="en-US" i="1" dirty="0"/>
              <a:t>Provides a snapshot of campus during the Spring </a:t>
            </a:r>
            <a:r>
              <a:rPr lang="en-US" i="1" dirty="0" smtClean="0"/>
              <a:t>semester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6315" y="-12700"/>
            <a:ext cx="8418286" cy="800099"/>
          </a:xfrm>
        </p:spPr>
        <p:txBody>
          <a:bodyPr/>
          <a:lstStyle/>
          <a:p>
            <a:r>
              <a:rPr lang="en-US" sz="4400" b="1" dirty="0"/>
              <a:t>The Current COACHE Survey</a:t>
            </a:r>
          </a:p>
        </p:txBody>
      </p:sp>
    </p:spTree>
    <p:extLst>
      <p:ext uri="{BB962C8B-B14F-4D97-AF65-F5344CB8AC3E}">
        <p14:creationId xmlns:p14="http://schemas.microsoft.com/office/powerpoint/2010/main" val="20551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Response_Rates_7_Comparator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6673" r="21142" b="35865"/>
          <a:stretch/>
        </p:blipFill>
        <p:spPr>
          <a:xfrm>
            <a:off x="0" y="795856"/>
            <a:ext cx="9056527" cy="42142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Response Rates of Comparators</a:t>
            </a:r>
          </a:p>
        </p:txBody>
      </p:sp>
      <p:pic>
        <p:nvPicPr>
          <p:cNvPr id="5" name="Content Placeholder 3" descr="Response_Rates_7_Comparator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3694" r="18009" b="35198"/>
          <a:stretch/>
        </p:blipFill>
        <p:spPr>
          <a:xfrm>
            <a:off x="0" y="795856"/>
            <a:ext cx="9116319" cy="4214294"/>
          </a:xfrm>
        </p:spPr>
      </p:pic>
      <p:sp>
        <p:nvSpPr>
          <p:cNvPr id="6" name="Rectangle 5"/>
          <p:cNvSpPr/>
          <p:nvPr/>
        </p:nvSpPr>
        <p:spPr>
          <a:xfrm>
            <a:off x="1538301" y="1418061"/>
            <a:ext cx="7493733" cy="190500"/>
          </a:xfrm>
          <a:prstGeom prst="rect">
            <a:avLst/>
          </a:prstGeom>
          <a:noFill/>
          <a:ln w="28575">
            <a:solidFill>
              <a:srgbClr val="2501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07" y="4196835"/>
            <a:ext cx="2783329" cy="821772"/>
          </a:xfrm>
          <a:prstGeom prst="rect">
            <a:avLst/>
          </a:prstGeom>
          <a:noFill/>
          <a:ln w="28575">
            <a:solidFill>
              <a:srgbClr val="2501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Benchmark </a:t>
            </a:r>
            <a:r>
              <a:rPr lang="en-US" sz="4800" b="1" dirty="0" smtClean="0"/>
              <a:t>Analysis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03" y="787399"/>
            <a:ext cx="6524315" cy="4394926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>
            <a:off x="5336540" y="1376478"/>
            <a:ext cx="257175" cy="1097881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69665" y="1195503"/>
            <a:ext cx="1666875" cy="2667000"/>
          </a:xfrm>
          <a:custGeom>
            <a:avLst/>
            <a:gdLst>
              <a:gd name="connsiteX0" fmla="*/ 1647825 w 1666875"/>
              <a:gd name="connsiteY0" fmla="*/ 180975 h 2667000"/>
              <a:gd name="connsiteX1" fmla="*/ 0 w 1666875"/>
              <a:gd name="connsiteY1" fmla="*/ 0 h 2667000"/>
              <a:gd name="connsiteX2" fmla="*/ 47625 w 1666875"/>
              <a:gd name="connsiteY2" fmla="*/ 2667000 h 2667000"/>
              <a:gd name="connsiteX3" fmla="*/ 1666875 w 1666875"/>
              <a:gd name="connsiteY3" fmla="*/ 1266825 h 2667000"/>
              <a:gd name="connsiteX4" fmla="*/ 1647825 w 1666875"/>
              <a:gd name="connsiteY4" fmla="*/ 18097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5" h="2667000">
                <a:moveTo>
                  <a:pt x="1647825" y="180975"/>
                </a:moveTo>
                <a:lnTo>
                  <a:pt x="0" y="0"/>
                </a:lnTo>
                <a:lnTo>
                  <a:pt x="47625" y="2667000"/>
                </a:lnTo>
                <a:lnTo>
                  <a:pt x="1666875" y="1266825"/>
                </a:lnTo>
                <a:lnTo>
                  <a:pt x="1647825" y="180975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399"/>
            <a:ext cx="3731333" cy="34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918</Words>
  <Application>Microsoft Office PowerPoint</Application>
  <PresentationFormat>On-screen Show (16:9)</PresentationFormat>
  <Paragraphs>173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Tungsten Semibold</vt:lpstr>
      <vt:lpstr>Tungsten-Semibold</vt:lpstr>
      <vt:lpstr>Office Theme</vt:lpstr>
      <vt:lpstr>PowerPoint Presentation</vt:lpstr>
      <vt:lpstr>PowerPoint Presentation</vt:lpstr>
      <vt:lpstr>PowerPoint Presentation</vt:lpstr>
      <vt:lpstr>COACHE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Costoplos, Lauren A.</cp:lastModifiedBy>
  <cp:revision>142</cp:revision>
  <dcterms:created xsi:type="dcterms:W3CDTF">2014-10-14T00:51:43Z</dcterms:created>
  <dcterms:modified xsi:type="dcterms:W3CDTF">2016-10-13T20:25:33Z</dcterms:modified>
</cp:coreProperties>
</file>