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35" r:id="rId2"/>
    <p:sldId id="379" r:id="rId3"/>
    <p:sldId id="356" r:id="rId4"/>
    <p:sldId id="360" r:id="rId5"/>
    <p:sldId id="351" r:id="rId6"/>
    <p:sldId id="352" r:id="rId7"/>
    <p:sldId id="353" r:id="rId8"/>
    <p:sldId id="354" r:id="rId9"/>
    <p:sldId id="329" r:id="rId10"/>
    <p:sldId id="357" r:id="rId11"/>
    <p:sldId id="324" r:id="rId12"/>
    <p:sldId id="323" r:id="rId13"/>
    <p:sldId id="317" r:id="rId14"/>
    <p:sldId id="325" r:id="rId15"/>
    <p:sldId id="326" r:id="rId16"/>
    <p:sldId id="327" r:id="rId17"/>
    <p:sldId id="332" r:id="rId18"/>
    <p:sldId id="334" r:id="rId19"/>
    <p:sldId id="370" r:id="rId20"/>
    <p:sldId id="338" r:id="rId21"/>
    <p:sldId id="371" r:id="rId22"/>
    <p:sldId id="368" r:id="rId23"/>
    <p:sldId id="341" r:id="rId24"/>
    <p:sldId id="340" r:id="rId25"/>
    <p:sldId id="372" r:id="rId26"/>
    <p:sldId id="369" r:id="rId27"/>
    <p:sldId id="346" r:id="rId28"/>
    <p:sldId id="367" r:id="rId29"/>
    <p:sldId id="366" r:id="rId30"/>
    <p:sldId id="381" r:id="rId31"/>
    <p:sldId id="380" r:id="rId32"/>
    <p:sldId id="348" r:id="rId33"/>
    <p:sldId id="350" r:id="rId34"/>
    <p:sldId id="378" r:id="rId35"/>
    <p:sldId id="377" r:id="rId36"/>
    <p:sldId id="358" r:id="rId37"/>
    <p:sldId id="359" r:id="rId38"/>
    <p:sldId id="361" r:id="rId39"/>
    <p:sldId id="374" r:id="rId40"/>
    <p:sldId id="383"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2">
          <p15:clr>
            <a:srgbClr val="A4A3A4"/>
          </p15:clr>
        </p15:guide>
        <p15:guide id="2" pos="3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A500"/>
    <a:srgbClr val="509E2F"/>
    <a:srgbClr val="0000FF"/>
    <a:srgbClr val="9ECE0B"/>
    <a:srgbClr val="C00604"/>
    <a:srgbClr val="818182"/>
    <a:srgbClr val="36C92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28" autoAdjust="0"/>
    <p:restoredTop sz="74884" autoAdjust="0"/>
  </p:normalViewPr>
  <p:slideViewPr>
    <p:cSldViewPr snapToGrid="0" snapToObjects="1" showGuides="1">
      <p:cViewPr varScale="1">
        <p:scale>
          <a:sx n="109" d="100"/>
          <a:sy n="109" d="100"/>
        </p:scale>
        <p:origin x="1704" y="96"/>
      </p:cViewPr>
      <p:guideLst>
        <p:guide orient="horz" pos="1582"/>
        <p:guide pos="344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6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F51B3-67B7-40FE-83BC-497EA9F11650}" type="datetimeFigureOut">
              <a:rPr lang="en-US" smtClean="0"/>
              <a:t>9/23/2020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A2D5F-3C67-4708-8C91-3178C5A0FCC7}" type="slidenum">
              <a:rPr lang="en-US" smtClean="0"/>
              <a:t>‹#›</a:t>
            </a:fld>
            <a:endParaRPr lang="en-US"/>
          </a:p>
        </p:txBody>
      </p:sp>
    </p:spTree>
    <p:extLst>
      <p:ext uri="{BB962C8B-B14F-4D97-AF65-F5344CB8AC3E}">
        <p14:creationId xmlns:p14="http://schemas.microsoft.com/office/powerpoint/2010/main" val="356580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COACHE 2020 survey</a:t>
            </a:r>
            <a:r>
              <a:rPr lang="en-US" baseline="0" dirty="0" smtClean="0"/>
              <a:t> review meeting hosted by the Faculty Recruiting and Retention Council (FRRC)</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1</a:t>
            </a:fld>
            <a:endParaRPr lang="en-US"/>
          </a:p>
        </p:txBody>
      </p:sp>
    </p:spTree>
    <p:extLst>
      <p:ext uri="{BB962C8B-B14F-4D97-AF65-F5344CB8AC3E}">
        <p14:creationId xmlns:p14="http://schemas.microsoft.com/office/powerpoint/2010/main" val="3960929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2020 COACH</a:t>
            </a:r>
            <a:r>
              <a:rPr lang="en-US" baseline="0" dirty="0" smtClean="0"/>
              <a:t>E benchmark dashboard is shown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1</a:t>
            </a:r>
            <a:r>
              <a:rPr lang="en-US" baseline="30000" dirty="0" smtClean="0"/>
              <a:t>st</a:t>
            </a:r>
            <a:r>
              <a:rPr lang="en-US" baseline="0" dirty="0" smtClean="0"/>
              <a:t> click: in the benchmark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2</a:t>
            </a:r>
            <a:r>
              <a:rPr lang="en-US" baseline="30000" dirty="0" smtClean="0"/>
              <a:t>nd</a:t>
            </a:r>
            <a:r>
              <a:rPr lang="en-US" baseline="0" dirty="0" smtClean="0"/>
              <a:t> click: a black diamond shape shows our current standing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3</a:t>
            </a:r>
            <a:r>
              <a:rPr lang="en-US" baseline="30000" dirty="0" smtClean="0"/>
              <a:t>rd</a:t>
            </a:r>
            <a:r>
              <a:rPr lang="en-US" baseline="0" dirty="0" smtClean="0"/>
              <a:t> click: a black line represents our last COACHE standing for comparison 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4</a:t>
            </a:r>
            <a:r>
              <a:rPr lang="en-US" baseline="30000" dirty="0" smtClean="0"/>
              <a:t>th</a:t>
            </a:r>
            <a:r>
              <a:rPr lang="en-US" dirty="0" smtClean="0"/>
              <a:t> click: our 5</a:t>
            </a:r>
            <a:r>
              <a:rPr lang="en-US" baseline="0" dirty="0" smtClean="0"/>
              <a:t> peer institutes are represented by the white circles.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5</a:t>
            </a:r>
            <a:r>
              <a:rPr lang="en-US" baseline="30000" dirty="0" smtClean="0"/>
              <a:t>th</a:t>
            </a:r>
            <a:r>
              <a:rPr lang="en-US" baseline="0" dirty="0" smtClean="0"/>
              <a:t> click: the 110 cohort universities are represented by different color 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6</a:t>
            </a:r>
            <a:r>
              <a:rPr lang="en-US" baseline="30000" dirty="0" smtClean="0"/>
              <a:t>th</a:t>
            </a:r>
            <a:r>
              <a:rPr lang="en-US" baseline="0" dirty="0" smtClean="0"/>
              <a:t> click: Green lines represent top 30%,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7</a:t>
            </a:r>
            <a:r>
              <a:rPr lang="en-US" baseline="30000" dirty="0" smtClean="0"/>
              <a:t>th</a:t>
            </a:r>
            <a:r>
              <a:rPr lang="en-US" baseline="0" dirty="0" smtClean="0"/>
              <a:t> click: dark gray lines represent middle 40%,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8</a:t>
            </a:r>
            <a:r>
              <a:rPr lang="en-US" baseline="30000" dirty="0" smtClean="0"/>
              <a:t>th</a:t>
            </a:r>
            <a:r>
              <a:rPr lang="en-US" baseline="0" dirty="0" smtClean="0"/>
              <a:t> click: and red lines represents the bottom 30% of 100 cohort  universities.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10</a:t>
            </a:fld>
            <a:endParaRPr lang="en-US"/>
          </a:p>
        </p:txBody>
      </p:sp>
    </p:spTree>
    <p:extLst>
      <p:ext uri="{BB962C8B-B14F-4D97-AF65-F5344CB8AC3E}">
        <p14:creationId xmlns:p14="http://schemas.microsoft.com/office/powerpoint/2010/main" val="2869332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overall results are grouped into 8 categories: (1</a:t>
            </a:r>
            <a:r>
              <a:rPr lang="en-US" baseline="30000" dirty="0" smtClean="0"/>
              <a:t>st</a:t>
            </a:r>
            <a:r>
              <a:rPr lang="en-US" baseline="0" dirty="0" smtClean="0"/>
              <a:t> click) nature of work, (2</a:t>
            </a:r>
            <a:r>
              <a:rPr lang="en-US" baseline="30000" dirty="0" smtClean="0"/>
              <a:t>nd</a:t>
            </a:r>
            <a:r>
              <a:rPr lang="en-US" baseline="0" dirty="0" smtClean="0"/>
              <a:t> click) Resource and support, (3</a:t>
            </a:r>
            <a:r>
              <a:rPr lang="en-US" baseline="30000" dirty="0" smtClean="0"/>
              <a:t>rd</a:t>
            </a:r>
            <a:r>
              <a:rPr lang="en-US" baseline="0" dirty="0" smtClean="0"/>
              <a:t> click) Cross-silo work &amp; mentorship, …</a:t>
            </a:r>
          </a:p>
          <a:p>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11</a:t>
            </a:fld>
            <a:endParaRPr lang="en-US"/>
          </a:p>
        </p:txBody>
      </p:sp>
    </p:spTree>
    <p:extLst>
      <p:ext uri="{BB962C8B-B14F-4D97-AF65-F5344CB8AC3E}">
        <p14:creationId xmlns:p14="http://schemas.microsoft.com/office/powerpoint/2010/main" val="840298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present</a:t>
            </a:r>
            <a:r>
              <a:rPr lang="en-US" baseline="0" dirty="0" smtClean="0"/>
              <a:t> key observations from the 2020 COACH results</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12</a:t>
            </a:fld>
            <a:endParaRPr lang="en-US"/>
          </a:p>
        </p:txBody>
      </p:sp>
    </p:spTree>
    <p:extLst>
      <p:ext uri="{BB962C8B-B14F-4D97-AF65-F5344CB8AC3E}">
        <p14:creationId xmlns:p14="http://schemas.microsoft.com/office/powerpoint/2010/main" val="2837302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click: At the college level, CEC participants are more satisfied</a:t>
            </a:r>
            <a:r>
              <a:rPr lang="en-US" baseline="0" dirty="0" smtClean="0"/>
              <a:t> than CASB participants in facilities and work resources, collaboration, and faculty leadership.   </a:t>
            </a:r>
          </a:p>
          <a:p>
            <a:r>
              <a:rPr lang="en-US" baseline="0" dirty="0" smtClean="0"/>
              <a:t>2</a:t>
            </a:r>
            <a:r>
              <a:rPr lang="en-US" baseline="30000" dirty="0" smtClean="0"/>
              <a:t>nd</a:t>
            </a:r>
            <a:r>
              <a:rPr lang="en-US" baseline="0" dirty="0" smtClean="0"/>
              <a:t> click: CASB participants are more satisfied than CEC participants in areas marked in green including research, personal &amp; family policies, interdisciplinary work, mentoring, clarity of tenure expectation, promotion to full professor rank, senior and divisional leadership, all dimensions of governance and department factor. </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13</a:t>
            </a:fld>
            <a:endParaRPr lang="en-US"/>
          </a:p>
        </p:txBody>
      </p:sp>
    </p:spTree>
    <p:extLst>
      <p:ext uri="{BB962C8B-B14F-4D97-AF65-F5344CB8AC3E}">
        <p14:creationId xmlns:p14="http://schemas.microsoft.com/office/powerpoint/2010/main" val="3790371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click: The areas</a:t>
            </a:r>
            <a:r>
              <a:rPr lang="en-US" baseline="0" dirty="0" smtClean="0"/>
              <a:t> that S&amp;T </a:t>
            </a:r>
            <a:r>
              <a:rPr lang="en-US" sz="1200" b="1" dirty="0" smtClean="0">
                <a:solidFill>
                  <a:schemeClr val="tx1">
                    <a:lumMod val="40000"/>
                    <a:lumOff val="60000"/>
                  </a:schemeClr>
                </a:solidFill>
              </a:rPr>
              <a:t>outperformed</a:t>
            </a:r>
            <a:r>
              <a:rPr lang="en-US" sz="1200" dirty="0" smtClean="0">
                <a:solidFill>
                  <a:schemeClr val="bg2"/>
                </a:solidFill>
              </a:rPr>
              <a:t> </a:t>
            </a:r>
            <a:r>
              <a:rPr lang="en-US" sz="1200" kern="1200" dirty="0" smtClean="0">
                <a:solidFill>
                  <a:schemeClr val="tx1"/>
                </a:solidFill>
                <a:latin typeface="+mn-lt"/>
                <a:ea typeface="+mn-ea"/>
                <a:cs typeface="+mn-cs"/>
              </a:rPr>
              <a:t>the selected peer group</a:t>
            </a:r>
          </a:p>
          <a:p>
            <a:r>
              <a:rPr lang="en-US" dirty="0" smtClean="0"/>
              <a:t>2</a:t>
            </a:r>
            <a:r>
              <a:rPr lang="en-US" baseline="30000" dirty="0" smtClean="0"/>
              <a:t>nd</a:t>
            </a:r>
            <a:r>
              <a:rPr lang="en-US" dirty="0" smtClean="0"/>
              <a:t> click: there</a:t>
            </a:r>
            <a:r>
              <a:rPr lang="en-US" baseline="0" dirty="0" smtClean="0"/>
              <a:t> is none in 20202</a:t>
            </a:r>
            <a:endParaRPr lang="en-US" dirty="0" smtClean="0"/>
          </a:p>
          <a:p>
            <a:r>
              <a:rPr lang="en-US" dirty="0" smtClean="0"/>
              <a:t>3</a:t>
            </a:r>
            <a:r>
              <a:rPr lang="en-US" baseline="30000" dirty="0" smtClean="0"/>
              <a:t>rd</a:t>
            </a:r>
            <a:r>
              <a:rPr lang="en-US" baseline="0" dirty="0" smtClean="0"/>
              <a:t> click: In 2016, S&amp;T outperformed our 5 peers in Tenure policies, tenure expectations clarity, and departmental leadership.</a:t>
            </a:r>
          </a:p>
          <a:p>
            <a:r>
              <a:rPr lang="en-US" baseline="0" dirty="0" smtClean="0"/>
              <a:t>4</a:t>
            </a:r>
            <a:r>
              <a:rPr lang="en-US" baseline="30000" dirty="0" smtClean="0"/>
              <a:t>th</a:t>
            </a:r>
            <a:r>
              <a:rPr lang="en-US" baseline="0" dirty="0" smtClean="0"/>
              <a:t> click: All three ratings decreased in 2020.</a:t>
            </a:r>
          </a:p>
        </p:txBody>
      </p:sp>
      <p:sp>
        <p:nvSpPr>
          <p:cNvPr id="4" name="Slide Number Placeholder 3"/>
          <p:cNvSpPr>
            <a:spLocks noGrp="1"/>
          </p:cNvSpPr>
          <p:nvPr>
            <p:ph type="sldNum" sz="quarter" idx="10"/>
          </p:nvPr>
        </p:nvSpPr>
        <p:spPr/>
        <p:txBody>
          <a:bodyPr/>
          <a:lstStyle/>
          <a:p>
            <a:fld id="{CA7A2D5F-3C67-4708-8C91-3178C5A0FCC7}" type="slidenum">
              <a:rPr lang="en-US" smtClean="0"/>
              <a:t>14</a:t>
            </a:fld>
            <a:endParaRPr lang="en-US"/>
          </a:p>
        </p:txBody>
      </p:sp>
    </p:spTree>
    <p:extLst>
      <p:ext uri="{BB962C8B-B14F-4D97-AF65-F5344CB8AC3E}">
        <p14:creationId xmlns:p14="http://schemas.microsoft.com/office/powerpoint/2010/main" val="3993403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30000" dirty="0" smtClean="0"/>
              <a:t>st</a:t>
            </a:r>
            <a:r>
              <a:rPr lang="en-US" dirty="0" smtClean="0"/>
              <a:t> click: </a:t>
            </a:r>
            <a:r>
              <a:rPr lang="en-US" sz="1200" dirty="0" smtClean="0">
                <a:solidFill>
                  <a:schemeClr val="bg2"/>
                </a:solidFill>
              </a:rPr>
              <a:t>Areas S&amp;T performed </a:t>
            </a:r>
            <a:r>
              <a:rPr lang="en-US" sz="1200" b="1" dirty="0" smtClean="0">
                <a:solidFill>
                  <a:srgbClr val="FFFF00"/>
                </a:solidFill>
              </a:rPr>
              <a:t>on par </a:t>
            </a:r>
            <a:r>
              <a:rPr lang="en-US" sz="1200" dirty="0" smtClean="0">
                <a:solidFill>
                  <a:schemeClr val="bg2"/>
                </a:solidFill>
              </a:rPr>
              <a:t>with the selected peer group</a:t>
            </a:r>
          </a:p>
          <a:p>
            <a:r>
              <a:rPr lang="en-US" dirty="0" smtClean="0"/>
              <a:t>2</a:t>
            </a:r>
            <a:r>
              <a:rPr lang="en-US" baseline="30000" dirty="0" smtClean="0"/>
              <a:t>nd</a:t>
            </a:r>
            <a:r>
              <a:rPr lang="en-US" dirty="0" smtClean="0"/>
              <a:t> click: </a:t>
            </a:r>
            <a:r>
              <a:rPr lang="en-US" sz="1200" dirty="0" smtClean="0">
                <a:solidFill>
                  <a:schemeClr val="bg2"/>
                </a:solidFill>
              </a:rPr>
              <a:t>in 2020 include</a:t>
            </a:r>
            <a:endParaRPr lang="en-US" dirty="0" smtClean="0"/>
          </a:p>
          <a:p>
            <a:r>
              <a:rPr lang="en-US" dirty="0" smtClean="0"/>
              <a:t>3</a:t>
            </a:r>
            <a:r>
              <a:rPr lang="en-US" baseline="30000" dirty="0" smtClean="0"/>
              <a:t>rd</a:t>
            </a:r>
            <a:r>
              <a:rPr lang="en-US" baseline="0" dirty="0" smtClean="0"/>
              <a:t> click: </a:t>
            </a:r>
            <a:r>
              <a:rPr lang="en-US" dirty="0" smtClean="0"/>
              <a:t>personal and family policies</a:t>
            </a:r>
            <a:endParaRPr lang="en-US" baseline="0" dirty="0" smtClean="0"/>
          </a:p>
          <a:p>
            <a:r>
              <a:rPr lang="en-US" baseline="0" dirty="0" smtClean="0"/>
              <a:t>4</a:t>
            </a:r>
            <a:r>
              <a:rPr lang="en-US" baseline="30000" dirty="0" smtClean="0"/>
              <a:t>th</a:t>
            </a:r>
            <a:r>
              <a:rPr lang="en-US" baseline="0" dirty="0" smtClean="0"/>
              <a:t> click: health and retirement benefit</a:t>
            </a:r>
          </a:p>
          <a:p>
            <a:r>
              <a:rPr lang="en-US" baseline="0" dirty="0" smtClean="0"/>
              <a:t>5</a:t>
            </a:r>
            <a:r>
              <a:rPr lang="en-US" baseline="30000" dirty="0" smtClean="0"/>
              <a:t>th</a:t>
            </a:r>
            <a:r>
              <a:rPr lang="en-US" baseline="0" dirty="0" smtClean="0"/>
              <a:t> click: mentoring</a:t>
            </a:r>
          </a:p>
          <a:p>
            <a:r>
              <a:rPr lang="en-US" baseline="0" dirty="0" smtClean="0"/>
              <a:t>6</a:t>
            </a:r>
            <a:r>
              <a:rPr lang="en-US" baseline="30000" dirty="0" smtClean="0"/>
              <a:t>th</a:t>
            </a:r>
            <a:r>
              <a:rPr lang="en-US" baseline="0" dirty="0" smtClean="0"/>
              <a:t> click: faculty leadership</a:t>
            </a:r>
          </a:p>
          <a:p>
            <a:r>
              <a:rPr lang="en-US" baseline="0" dirty="0" smtClean="0"/>
              <a:t>7</a:t>
            </a:r>
            <a:r>
              <a:rPr lang="en-US" baseline="30000" dirty="0" smtClean="0"/>
              <a:t>th</a:t>
            </a:r>
            <a:r>
              <a:rPr lang="en-US" baseline="0" dirty="0" smtClean="0"/>
              <a:t> click: it is an improvement compare to 2016 when we are on par in two areas: mentoring and departmental engagement</a:t>
            </a:r>
          </a:p>
          <a:p>
            <a:r>
              <a:rPr lang="en-US" baseline="0" dirty="0" smtClean="0"/>
              <a:t>8</a:t>
            </a:r>
            <a:r>
              <a:rPr lang="en-US" baseline="30000" dirty="0" smtClean="0"/>
              <a:t>th</a:t>
            </a:r>
            <a:r>
              <a:rPr lang="en-US" baseline="0" dirty="0" smtClean="0"/>
              <a:t> click: mentoring is in both 2016 and 2020</a:t>
            </a:r>
          </a:p>
          <a:p>
            <a:r>
              <a:rPr lang="en-US" baseline="0" dirty="0" smtClean="0"/>
              <a:t>9</a:t>
            </a:r>
            <a:r>
              <a:rPr lang="en-US" baseline="30000" dirty="0" smtClean="0"/>
              <a:t>th</a:t>
            </a:r>
            <a:r>
              <a:rPr lang="en-US" baseline="0" dirty="0" smtClean="0"/>
              <a:t>: Overall, we improved in three areas shown here since 2016</a:t>
            </a:r>
          </a:p>
          <a:p>
            <a:r>
              <a:rPr lang="en-US" baseline="0" dirty="0" smtClean="0"/>
              <a:t>10</a:t>
            </a:r>
            <a:r>
              <a:rPr lang="en-US" baseline="30000" dirty="0" smtClean="0"/>
              <a:t>th</a:t>
            </a:r>
            <a:r>
              <a:rPr lang="en-US" baseline="0" dirty="0" smtClean="0"/>
              <a:t> click, but faculty leadership seems to move in the negative direction since 2016. </a:t>
            </a:r>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15</a:t>
            </a:fld>
            <a:endParaRPr lang="en-US"/>
          </a:p>
        </p:txBody>
      </p:sp>
    </p:spTree>
    <p:extLst>
      <p:ext uri="{BB962C8B-B14F-4D97-AF65-F5344CB8AC3E}">
        <p14:creationId xmlns:p14="http://schemas.microsoft.com/office/powerpoint/2010/main" val="3280561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Areas S&amp;T performed </a:t>
            </a:r>
            <a:r>
              <a:rPr lang="en-US" sz="1400" b="1" dirty="0" smtClean="0">
                <a:solidFill>
                  <a:schemeClr val="accent4">
                    <a:lumMod val="60000"/>
                    <a:lumOff val="40000"/>
                  </a:schemeClr>
                </a:solidFill>
              </a:rPr>
              <a:t>below</a:t>
            </a:r>
            <a:r>
              <a:rPr lang="en-US" sz="1200" dirty="0" smtClean="0">
                <a:solidFill>
                  <a:schemeClr val="bg2"/>
                </a:solidFill>
              </a:rPr>
              <a:t> the selected peer group</a:t>
            </a:r>
          </a:p>
          <a:p>
            <a:r>
              <a:rPr lang="en-US" dirty="0" smtClean="0"/>
              <a:t>1</a:t>
            </a:r>
            <a:r>
              <a:rPr lang="en-US" baseline="30000" dirty="0" smtClean="0"/>
              <a:t>st</a:t>
            </a:r>
            <a:r>
              <a:rPr lang="en-US" dirty="0" smtClean="0"/>
              <a:t> click: In 2020, th</a:t>
            </a:r>
            <a:r>
              <a:rPr lang="en-US" baseline="0" dirty="0" smtClean="0"/>
              <a:t>e</a:t>
            </a:r>
            <a:r>
              <a:rPr lang="en-US" dirty="0" smtClean="0"/>
              <a:t> 15 areas we </a:t>
            </a:r>
            <a:r>
              <a:rPr lang="en-US" baseline="0" dirty="0" smtClean="0"/>
              <a:t>ranked at the bottom of our 5 peer institutes are marked on the screen. </a:t>
            </a:r>
            <a:endParaRPr lang="en-US" dirty="0" smtClean="0"/>
          </a:p>
          <a:p>
            <a:r>
              <a:rPr lang="en-US" dirty="0" smtClean="0"/>
              <a:t>2</a:t>
            </a:r>
            <a:r>
              <a:rPr lang="en-US" baseline="30000" dirty="0" smtClean="0"/>
              <a:t>nd</a:t>
            </a:r>
            <a:r>
              <a:rPr lang="en-US" dirty="0" smtClean="0"/>
              <a:t> click: we have 4 areas that we ranked near the bottom</a:t>
            </a:r>
            <a:r>
              <a:rPr lang="en-US" baseline="0" dirty="0" smtClean="0"/>
              <a:t> of our 5 peer institutes </a:t>
            </a:r>
          </a:p>
          <a:p>
            <a:r>
              <a:rPr lang="en-US" dirty="0" smtClean="0"/>
              <a:t>3</a:t>
            </a:r>
            <a:r>
              <a:rPr lang="en-US" baseline="30000" dirty="0" smtClean="0"/>
              <a:t>rd</a:t>
            </a:r>
            <a:r>
              <a:rPr lang="en-US" baseline="0" dirty="0" smtClean="0"/>
              <a:t> click: However, our performance improved in 15 out of those 19 areas since 2016</a:t>
            </a:r>
          </a:p>
          <a:p>
            <a:r>
              <a:rPr lang="en-US" baseline="0" dirty="0" smtClean="0"/>
              <a:t>4</a:t>
            </a:r>
            <a:r>
              <a:rPr lang="en-US" baseline="30000" dirty="0" smtClean="0"/>
              <a:t>th</a:t>
            </a:r>
            <a:r>
              <a:rPr lang="en-US" baseline="0" dirty="0" smtClean="0"/>
              <a:t> click: our performance seems to move on the negative direction in 3 of those 19 areas since 2016. </a:t>
            </a:r>
          </a:p>
          <a:p>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16</a:t>
            </a:fld>
            <a:endParaRPr lang="en-US"/>
          </a:p>
        </p:txBody>
      </p:sp>
    </p:spTree>
    <p:extLst>
      <p:ext uri="{BB962C8B-B14F-4D97-AF65-F5344CB8AC3E}">
        <p14:creationId xmlns:p14="http://schemas.microsoft.com/office/powerpoint/2010/main" val="1246111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Noticeable improvements</a:t>
            </a:r>
            <a:r>
              <a:rPr lang="en-US" baseline="0" dirty="0" smtClean="0"/>
              <a:t> include senior leadership, divisional leadership, and all areas of governance. </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17</a:t>
            </a:fld>
            <a:endParaRPr lang="en-US"/>
          </a:p>
        </p:txBody>
      </p:sp>
    </p:spTree>
    <p:extLst>
      <p:ext uri="{BB962C8B-B14F-4D97-AF65-F5344CB8AC3E}">
        <p14:creationId xmlns:p14="http://schemas.microsoft.com/office/powerpoint/2010/main" val="4024823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Noticeable negative changes include clarity of tenure expectations and department leadership</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18</a:t>
            </a:fld>
            <a:endParaRPr lang="en-US"/>
          </a:p>
        </p:txBody>
      </p:sp>
    </p:spTree>
    <p:extLst>
      <p:ext uri="{BB962C8B-B14F-4D97-AF65-F5344CB8AC3E}">
        <p14:creationId xmlns:p14="http://schemas.microsoft.com/office/powerpoint/2010/main" val="1075021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click: Let’s take a closer look of clarity</a:t>
            </a:r>
            <a:r>
              <a:rPr lang="en-US" baseline="0" dirty="0" smtClean="0"/>
              <a:t> of tenure expectation</a:t>
            </a:r>
          </a:p>
          <a:p>
            <a:r>
              <a:rPr lang="en-US" baseline="0" dirty="0" smtClean="0"/>
              <a:t>2</a:t>
            </a:r>
            <a:r>
              <a:rPr lang="en-US" baseline="30000" dirty="0" smtClean="0"/>
              <a:t>nd</a:t>
            </a:r>
            <a:r>
              <a:rPr lang="en-US" baseline="0" dirty="0" smtClean="0"/>
              <a:t> click: this is where we were in 2016</a:t>
            </a:r>
          </a:p>
          <a:p>
            <a:r>
              <a:rPr lang="en-US" baseline="0" dirty="0" smtClean="0"/>
              <a:t>3</a:t>
            </a:r>
            <a:r>
              <a:rPr lang="en-US" baseline="30000" dirty="0" smtClean="0"/>
              <a:t>rd</a:t>
            </a:r>
            <a:r>
              <a:rPr lang="en-US" baseline="0" dirty="0" smtClean="0"/>
              <a:t> click: we see many of the 110 cohort universities improve,</a:t>
            </a:r>
          </a:p>
          <a:p>
            <a:r>
              <a:rPr lang="en-US" baseline="0" dirty="0" smtClean="0"/>
              <a:t>4</a:t>
            </a:r>
            <a:r>
              <a:rPr lang="en-US" baseline="30000" dirty="0" smtClean="0"/>
              <a:t>th</a:t>
            </a:r>
            <a:r>
              <a:rPr lang="en-US" baseline="0" dirty="0" smtClean="0"/>
              <a:t> click: unfortunately, we moved in the wrong direction in this area.</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19</a:t>
            </a:fld>
            <a:endParaRPr lang="en-US"/>
          </a:p>
        </p:txBody>
      </p:sp>
    </p:spTree>
    <p:extLst>
      <p:ext uri="{BB962C8B-B14F-4D97-AF65-F5344CB8AC3E}">
        <p14:creationId xmlns:p14="http://schemas.microsoft.com/office/powerpoint/2010/main" val="103473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FRRC mission</a:t>
            </a:r>
          </a:p>
          <a:p>
            <a:r>
              <a:rPr lang="en-US" baseline="0" dirty="0" smtClean="0"/>
              <a:t>1</a:t>
            </a:r>
            <a:r>
              <a:rPr lang="en-US" baseline="30000" dirty="0" smtClean="0"/>
              <a:t>st</a:t>
            </a:r>
            <a:r>
              <a:rPr lang="en-US" baseline="0" dirty="0" smtClean="0"/>
              <a:t> click: </a:t>
            </a:r>
            <a:r>
              <a:rPr lang="en-US" dirty="0" smtClean="0"/>
              <a:t>Read the slide</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2</a:t>
            </a:fld>
            <a:endParaRPr lang="en-US"/>
          </a:p>
        </p:txBody>
      </p:sp>
    </p:spTree>
    <p:extLst>
      <p:ext uri="{BB962C8B-B14F-4D97-AF65-F5344CB8AC3E}">
        <p14:creationId xmlns:p14="http://schemas.microsoft.com/office/powerpoint/2010/main" val="3866517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detailed analysis</a:t>
            </a:r>
            <a:r>
              <a:rPr lang="en-US" baseline="0" dirty="0" smtClean="0"/>
              <a:t> reveal following findings: </a:t>
            </a:r>
            <a:endParaRPr lang="en-US" dirty="0" smtClean="0"/>
          </a:p>
          <a:p>
            <a:r>
              <a:rPr lang="en-US" dirty="0" smtClean="0"/>
              <a:t>1</a:t>
            </a:r>
            <a:r>
              <a:rPr lang="en-US" baseline="30000" dirty="0" smtClean="0"/>
              <a:t>st</a:t>
            </a:r>
            <a:r>
              <a:rPr lang="en-US" dirty="0" smtClean="0"/>
              <a:t> click:</a:t>
            </a:r>
            <a:r>
              <a:rPr lang="en-US" baseline="0" dirty="0" smtClean="0"/>
              <a:t> It is almost doubled our 5 peers and 110 cohort, about 40% of pre-tenure faculty respondents indicate that they have not received formal feedback on their progress toward tenure. </a:t>
            </a:r>
            <a:endParaRPr lang="en-US" dirty="0" smtClean="0"/>
          </a:p>
          <a:p>
            <a:r>
              <a:rPr lang="en-US" dirty="0" smtClean="0"/>
              <a:t>2</a:t>
            </a:r>
            <a:r>
              <a:rPr lang="en-US" baseline="30000" dirty="0" smtClean="0"/>
              <a:t>nd</a:t>
            </a:r>
            <a:r>
              <a:rPr lang="en-US" dirty="0" smtClean="0"/>
              <a:t> click: Similar</a:t>
            </a:r>
            <a:r>
              <a:rPr lang="en-US" baseline="0" dirty="0" smtClean="0"/>
              <a:t> to our 5 peers, a</a:t>
            </a:r>
            <a:r>
              <a:rPr lang="en-US" dirty="0" smtClean="0"/>
              <a:t>bout</a:t>
            </a:r>
            <a:r>
              <a:rPr lang="en-US" baseline="0" dirty="0" smtClean="0"/>
              <a:t> 2/3 of associate professors indicate that they have not received formal feedback on their progress promotion to full. </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20</a:t>
            </a:fld>
            <a:endParaRPr lang="en-US"/>
          </a:p>
        </p:txBody>
      </p:sp>
    </p:spTree>
    <p:extLst>
      <p:ext uri="{BB962C8B-B14F-4D97-AF65-F5344CB8AC3E}">
        <p14:creationId xmlns:p14="http://schemas.microsoft.com/office/powerpoint/2010/main" val="3944222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click: female faculty in ECE have a</a:t>
            </a:r>
            <a:r>
              <a:rPr lang="en-US" baseline="0" dirty="0" smtClean="0"/>
              <a:t> higher clarity on tenure expectation in all areas assessed</a:t>
            </a:r>
          </a:p>
          <a:p>
            <a:r>
              <a:rPr lang="en-US" baseline="0" dirty="0" smtClean="0"/>
              <a:t>2</a:t>
            </a:r>
            <a:r>
              <a:rPr lang="en-US" baseline="30000" dirty="0" smtClean="0"/>
              <a:t>nd</a:t>
            </a:r>
            <a:r>
              <a:rPr lang="en-US" baseline="0" dirty="0" smtClean="0"/>
              <a:t> click: female faculty in CASB have a higher clarity on scholarship expectation than other groups.</a:t>
            </a:r>
          </a:p>
          <a:p>
            <a:r>
              <a:rPr lang="en-US" baseline="0" dirty="0" smtClean="0"/>
              <a:t>3</a:t>
            </a:r>
            <a:r>
              <a:rPr lang="en-US" baseline="30000" dirty="0" smtClean="0"/>
              <a:t>rd</a:t>
            </a:r>
            <a:r>
              <a:rPr lang="en-US" baseline="0" dirty="0" smtClean="0"/>
              <a:t> click: The variation in scholarship expectation is high among male faculty in CASB</a:t>
            </a:r>
          </a:p>
          <a:p>
            <a:r>
              <a:rPr lang="en-US" baseline="0" dirty="0" smtClean="0"/>
              <a:t>4</a:t>
            </a:r>
            <a:r>
              <a:rPr lang="en-US" baseline="30000" dirty="0" smtClean="0"/>
              <a:t>th</a:t>
            </a:r>
            <a:r>
              <a:rPr lang="en-US" baseline="0" dirty="0" smtClean="0"/>
              <a:t> click: male faculty in CEC have lower clarity on tenure expectation on colleagues and campus citizenship</a:t>
            </a:r>
          </a:p>
          <a:p>
            <a:endParaRPr lang="en-US" baseline="0" dirty="0"/>
          </a:p>
          <a:p>
            <a:r>
              <a:rPr lang="en-US" baseline="0" dirty="0" smtClean="0"/>
              <a:t>Note to Daniel: Sam, Wayne, or Bih-Ru can provide additional explanations on those box plots if needed.</a:t>
            </a:r>
          </a:p>
        </p:txBody>
      </p:sp>
      <p:sp>
        <p:nvSpPr>
          <p:cNvPr id="4" name="Slide Number Placeholder 3"/>
          <p:cNvSpPr>
            <a:spLocks noGrp="1"/>
          </p:cNvSpPr>
          <p:nvPr>
            <p:ph type="sldNum" sz="quarter" idx="10"/>
          </p:nvPr>
        </p:nvSpPr>
        <p:spPr/>
        <p:txBody>
          <a:bodyPr/>
          <a:lstStyle/>
          <a:p>
            <a:fld id="{CA7A2D5F-3C67-4708-8C91-3178C5A0FCC7}" type="slidenum">
              <a:rPr lang="en-US" smtClean="0"/>
              <a:t>21</a:t>
            </a:fld>
            <a:endParaRPr lang="en-US"/>
          </a:p>
        </p:txBody>
      </p:sp>
    </p:spTree>
    <p:extLst>
      <p:ext uri="{BB962C8B-B14F-4D97-AF65-F5344CB8AC3E}">
        <p14:creationId xmlns:p14="http://schemas.microsoft.com/office/powerpoint/2010/main" val="2964528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click: female faculty in CASB seems to have</a:t>
            </a:r>
            <a:r>
              <a:rPr lang="en-US" baseline="0" dirty="0" smtClean="0"/>
              <a:t> a better clarity in tenure process than other groups</a:t>
            </a:r>
            <a:endParaRPr lang="en-US" dirty="0" smtClean="0"/>
          </a:p>
          <a:p>
            <a:r>
              <a:rPr lang="en-US" dirty="0" smtClean="0"/>
              <a:t>2</a:t>
            </a:r>
            <a:r>
              <a:rPr lang="en-US" baseline="30000" dirty="0" smtClean="0"/>
              <a:t>nd</a:t>
            </a:r>
            <a:r>
              <a:rPr lang="en-US" dirty="0" smtClean="0"/>
              <a:t> click: male faculty in CASB seems</a:t>
            </a:r>
            <a:r>
              <a:rPr lang="en-US" baseline="0" dirty="0" smtClean="0"/>
              <a:t> to feel a better consistency of message about tenure than other groups.</a:t>
            </a:r>
            <a:endParaRPr lang="en-US" dirty="0" smtClean="0"/>
          </a:p>
          <a:p>
            <a:r>
              <a:rPr lang="en-US" dirty="0" smtClean="0"/>
              <a:t>3</a:t>
            </a:r>
            <a:r>
              <a:rPr lang="en-US" baseline="30000" dirty="0" smtClean="0"/>
              <a:t>rd</a:t>
            </a:r>
            <a:r>
              <a:rPr lang="en-US" baseline="0" dirty="0" smtClean="0"/>
              <a:t> click: male faculty in CEC feel less consistency on tenure message </a:t>
            </a:r>
          </a:p>
          <a:p>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22</a:t>
            </a:fld>
            <a:endParaRPr lang="en-US"/>
          </a:p>
        </p:txBody>
      </p:sp>
    </p:spTree>
    <p:extLst>
      <p:ext uri="{BB962C8B-B14F-4D97-AF65-F5344CB8AC3E}">
        <p14:creationId xmlns:p14="http://schemas.microsoft.com/office/powerpoint/2010/main" val="85631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click: Let’s take a look of disciplinary breakdown</a:t>
            </a:r>
            <a:r>
              <a:rPr lang="en-US" baseline="0" dirty="0" smtClean="0"/>
              <a:t> for additional insights.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a:t>
            </a:r>
            <a:r>
              <a:rPr lang="en-US" baseline="30000" dirty="0" smtClean="0"/>
              <a:t>nd</a:t>
            </a:r>
            <a:r>
              <a:rPr lang="en-US" dirty="0" smtClean="0"/>
              <a:t> click:  faculty</a:t>
            </a:r>
            <a:r>
              <a:rPr lang="en-US" baseline="0" dirty="0" smtClean="0"/>
              <a:t> in social science area seem to have a higher degree of clarity in terms of tenure policies, expectation, and promotion to full than our 5 peers and 110 cohort universities.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a:t>
            </a:r>
            <a:r>
              <a:rPr lang="en-US" baseline="30000" dirty="0" smtClean="0"/>
              <a:t>rd</a:t>
            </a:r>
            <a:r>
              <a:rPr lang="en-US" baseline="0" dirty="0" smtClean="0"/>
              <a:t> click: </a:t>
            </a:r>
            <a:r>
              <a:rPr lang="en-US" dirty="0" smtClean="0"/>
              <a:t>faculty in ECM are in the opposite end compare to our 5 peers and 110 cohort</a:t>
            </a:r>
            <a:r>
              <a:rPr lang="en-US" baseline="0" dirty="0" smtClean="0"/>
              <a:t> universities</a:t>
            </a:r>
            <a:r>
              <a:rPr lang="en-US" dirty="0" smtClean="0"/>
              <a:t>.</a:t>
            </a:r>
          </a:p>
          <a:p>
            <a:r>
              <a:rPr lang="en-US" baseline="0" dirty="0" smtClean="0"/>
              <a:t>4</a:t>
            </a:r>
            <a:r>
              <a:rPr lang="en-US" baseline="30000" dirty="0" smtClean="0"/>
              <a:t>th</a:t>
            </a:r>
            <a:r>
              <a:rPr lang="en-US" baseline="0" dirty="0" smtClean="0"/>
              <a:t> click. compare to our 5 peers and 110 cohort universities, pre-tenured Humanity faculty are less clear on tenure process and expectation.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5</a:t>
            </a:r>
            <a:r>
              <a:rPr lang="en-US" baseline="30000" dirty="0" smtClean="0"/>
              <a:t>th</a:t>
            </a:r>
            <a:r>
              <a:rPr lang="en-US" baseline="0" dirty="0" smtClean="0"/>
              <a:t> click: However, associate professors in humanity have a higher clarity on how to promote to full professor rank than 5 peers and 110 cohort universities,</a:t>
            </a:r>
          </a:p>
          <a:p>
            <a:endParaRPr lang="en-US" baseline="0" dirty="0" smtClean="0"/>
          </a:p>
        </p:txBody>
      </p:sp>
      <p:sp>
        <p:nvSpPr>
          <p:cNvPr id="4" name="Slide Number Placeholder 3"/>
          <p:cNvSpPr>
            <a:spLocks noGrp="1"/>
          </p:cNvSpPr>
          <p:nvPr>
            <p:ph type="sldNum" sz="quarter" idx="10"/>
          </p:nvPr>
        </p:nvSpPr>
        <p:spPr/>
        <p:txBody>
          <a:bodyPr/>
          <a:lstStyle/>
          <a:p>
            <a:fld id="{CA7A2D5F-3C67-4708-8C91-3178C5A0FCC7}" type="slidenum">
              <a:rPr lang="en-US" smtClean="0"/>
              <a:t>23</a:t>
            </a:fld>
            <a:endParaRPr lang="en-US"/>
          </a:p>
        </p:txBody>
      </p:sp>
    </p:spTree>
    <p:extLst>
      <p:ext uri="{BB962C8B-B14F-4D97-AF65-F5344CB8AC3E}">
        <p14:creationId xmlns:p14="http://schemas.microsoft.com/office/powerpoint/2010/main" val="1586425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click: Among pre-tenure faculty, female</a:t>
            </a:r>
            <a:r>
              <a:rPr lang="en-US" baseline="0" dirty="0" smtClean="0"/>
              <a:t> faculty have a higher clarity in most tenure policies and expectations compare to our 5 peers and 110 cohort universities.  </a:t>
            </a:r>
            <a:endParaRPr lang="en-US" dirty="0" smtClean="0"/>
          </a:p>
          <a:p>
            <a:r>
              <a:rPr lang="en-US" dirty="0" smtClean="0"/>
              <a:t>2</a:t>
            </a:r>
            <a:r>
              <a:rPr lang="en-US" baseline="30000" dirty="0" smtClean="0"/>
              <a:t>nd</a:t>
            </a:r>
            <a:r>
              <a:rPr lang="en-US" dirty="0" smtClean="0"/>
              <a:t> click:</a:t>
            </a:r>
            <a:r>
              <a:rPr lang="en-US" baseline="0" dirty="0" smtClean="0"/>
              <a:t> However, male faculty are on the opposite and have a lower clarity in tenure policies and expectations compare to our 5 peers and 110 cohort universities. </a:t>
            </a:r>
            <a:endParaRPr lang="en-US" dirty="0" smtClean="0"/>
          </a:p>
          <a:p>
            <a:r>
              <a:rPr lang="en-US" dirty="0" smtClean="0"/>
              <a:t>3</a:t>
            </a:r>
            <a:r>
              <a:rPr lang="en-US" baseline="30000" dirty="0" smtClean="0"/>
              <a:t>rd</a:t>
            </a:r>
            <a:r>
              <a:rPr lang="en-US" baseline="0" dirty="0" smtClean="0"/>
              <a:t> click: </a:t>
            </a:r>
            <a:r>
              <a:rPr lang="en-US" dirty="0" smtClean="0"/>
              <a:t>Among</a:t>
            </a:r>
            <a:r>
              <a:rPr lang="en-US" baseline="0" dirty="0" smtClean="0"/>
              <a:t> associate professor group</a:t>
            </a:r>
          </a:p>
          <a:p>
            <a:r>
              <a:rPr lang="en-US" baseline="0" dirty="0" smtClean="0"/>
              <a:t>4</a:t>
            </a:r>
            <a:r>
              <a:rPr lang="en-US" baseline="30000" dirty="0" smtClean="0"/>
              <a:t>th</a:t>
            </a:r>
            <a:r>
              <a:rPr lang="en-US" baseline="0" dirty="0" smtClean="0"/>
              <a:t> click: the clarity to promote to full are lower than our 5 peers and 110 cohort universities across different demographic groups.</a:t>
            </a:r>
          </a:p>
        </p:txBody>
      </p:sp>
      <p:sp>
        <p:nvSpPr>
          <p:cNvPr id="4" name="Slide Number Placeholder 3"/>
          <p:cNvSpPr>
            <a:spLocks noGrp="1"/>
          </p:cNvSpPr>
          <p:nvPr>
            <p:ph type="sldNum" sz="quarter" idx="10"/>
          </p:nvPr>
        </p:nvSpPr>
        <p:spPr/>
        <p:txBody>
          <a:bodyPr/>
          <a:lstStyle/>
          <a:p>
            <a:fld id="{CA7A2D5F-3C67-4708-8C91-3178C5A0FCC7}" type="slidenum">
              <a:rPr lang="en-US" smtClean="0"/>
              <a:t>24</a:t>
            </a:fld>
            <a:endParaRPr lang="en-US"/>
          </a:p>
        </p:txBody>
      </p:sp>
    </p:spTree>
    <p:extLst>
      <p:ext uri="{BB962C8B-B14F-4D97-AF65-F5344CB8AC3E}">
        <p14:creationId xmlns:p14="http://schemas.microsoft.com/office/powerpoint/2010/main" val="3691630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click: Let’s take a closer look of clarity</a:t>
            </a:r>
            <a:r>
              <a:rPr lang="en-US" baseline="0" dirty="0" smtClean="0"/>
              <a:t> of </a:t>
            </a:r>
            <a:r>
              <a:rPr lang="en-US" dirty="0" smtClean="0"/>
              <a:t>department leadership</a:t>
            </a:r>
          </a:p>
          <a:p>
            <a:r>
              <a:rPr lang="en-US" baseline="0" dirty="0" smtClean="0"/>
              <a:t>2</a:t>
            </a:r>
            <a:r>
              <a:rPr lang="en-US" baseline="30000" dirty="0" smtClean="0"/>
              <a:t>nd</a:t>
            </a:r>
            <a:r>
              <a:rPr lang="en-US" baseline="0" dirty="0" smtClean="0"/>
              <a:t> click: this is where we were in 2016 </a:t>
            </a:r>
          </a:p>
          <a:p>
            <a:r>
              <a:rPr lang="en-US" baseline="0" dirty="0" smtClean="0"/>
              <a:t>3</a:t>
            </a:r>
            <a:r>
              <a:rPr lang="en-US" baseline="30000" dirty="0" smtClean="0"/>
              <a:t>rd</a:t>
            </a:r>
            <a:r>
              <a:rPr lang="en-US" baseline="0" dirty="0" smtClean="0"/>
              <a:t> click: when we performed better than our 5 peers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4</a:t>
            </a:r>
            <a:r>
              <a:rPr lang="en-US" baseline="30000" dirty="0" smtClean="0"/>
              <a:t>th</a:t>
            </a:r>
            <a:r>
              <a:rPr lang="en-US" baseline="0" dirty="0" smtClean="0"/>
              <a:t> click: unfortunately, we are now the worst performer compare to our 5 peers and most of our 110 cohort universities.</a:t>
            </a:r>
          </a:p>
          <a:p>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25</a:t>
            </a:fld>
            <a:endParaRPr lang="en-US"/>
          </a:p>
        </p:txBody>
      </p:sp>
    </p:spTree>
    <p:extLst>
      <p:ext uri="{BB962C8B-B14F-4D97-AF65-F5344CB8AC3E}">
        <p14:creationId xmlns:p14="http://schemas.microsoft.com/office/powerpoint/2010/main" val="2581104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department leadership seems to be an issue in both college for both male and female faculty.  However, </a:t>
            </a:r>
          </a:p>
          <a:p>
            <a:r>
              <a:rPr lang="en-US" baseline="0" dirty="0" smtClean="0"/>
              <a:t>1</a:t>
            </a:r>
            <a:r>
              <a:rPr lang="en-US" baseline="30000" dirty="0" smtClean="0"/>
              <a:t>st</a:t>
            </a:r>
            <a:r>
              <a:rPr lang="en-US" baseline="0" dirty="0" smtClean="0"/>
              <a:t> click: female faculty in CEC seem to be more satisfied with the department chair’s pace of decision making </a:t>
            </a:r>
          </a:p>
          <a:p>
            <a:r>
              <a:rPr lang="en-US" baseline="0" dirty="0" smtClean="0"/>
              <a:t>2</a:t>
            </a:r>
            <a:r>
              <a:rPr lang="en-US" baseline="30000" dirty="0" smtClean="0"/>
              <a:t>nd</a:t>
            </a:r>
            <a:r>
              <a:rPr lang="en-US" baseline="0" dirty="0" smtClean="0"/>
              <a:t> click: male faculty in CEC are more satisfied with the department chair’s communication of priorities and fairness in evaluating one’s work</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to Daniel: Sam, Wayne, or Bih-Ru can provide additional explanations on those box plots if needed.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26</a:t>
            </a:fld>
            <a:endParaRPr lang="en-US"/>
          </a:p>
        </p:txBody>
      </p:sp>
    </p:spTree>
    <p:extLst>
      <p:ext uri="{BB962C8B-B14F-4D97-AF65-F5344CB8AC3E}">
        <p14:creationId xmlns:p14="http://schemas.microsoft.com/office/powerpoint/2010/main" val="1691283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click: From the initial investigation,</a:t>
            </a:r>
            <a:r>
              <a:rPr lang="en-US" baseline="0" dirty="0" smtClean="0"/>
              <a:t> the COACHE Committee also noticed that t</a:t>
            </a:r>
            <a:r>
              <a:rPr lang="en-US" dirty="0" smtClean="0"/>
              <a:t>he faculty of color ranked the department leadership the lowest among our 5 peers and 110 cohort universities.</a:t>
            </a:r>
          </a:p>
          <a:p>
            <a:endParaRPr lang="en-US" dirty="0" smtClean="0"/>
          </a:p>
          <a:p>
            <a:r>
              <a:rPr lang="en-US" dirty="0" smtClean="0"/>
              <a:t>2</a:t>
            </a:r>
            <a:r>
              <a:rPr lang="en-US" baseline="30000" dirty="0" smtClean="0"/>
              <a:t>nd</a:t>
            </a:r>
            <a:r>
              <a:rPr lang="en-US" dirty="0" smtClean="0"/>
              <a:t> click: Faculty of color at S&amp;T have more negative feeling on</a:t>
            </a:r>
            <a:r>
              <a:rPr lang="en-US" baseline="0" dirty="0" smtClean="0"/>
              <a:t> the </a:t>
            </a:r>
            <a:r>
              <a:rPr lang="en-US" dirty="0" smtClean="0"/>
              <a:t>department</a:t>
            </a:r>
            <a:r>
              <a:rPr lang="en-US" baseline="0" dirty="0" smtClean="0"/>
              <a:t>al collegiality, engagement, and quality than our 5 peers and 110 cohort universities. </a:t>
            </a:r>
          </a:p>
        </p:txBody>
      </p:sp>
      <p:sp>
        <p:nvSpPr>
          <p:cNvPr id="4" name="Slide Number Placeholder 3"/>
          <p:cNvSpPr>
            <a:spLocks noGrp="1"/>
          </p:cNvSpPr>
          <p:nvPr>
            <p:ph type="sldNum" sz="quarter" idx="10"/>
          </p:nvPr>
        </p:nvSpPr>
        <p:spPr/>
        <p:txBody>
          <a:bodyPr/>
          <a:lstStyle/>
          <a:p>
            <a:fld id="{CA7A2D5F-3C67-4708-8C91-3178C5A0FCC7}" type="slidenum">
              <a:rPr lang="en-US" smtClean="0"/>
              <a:t>27</a:t>
            </a:fld>
            <a:endParaRPr lang="en-US"/>
          </a:p>
        </p:txBody>
      </p:sp>
    </p:spTree>
    <p:extLst>
      <p:ext uri="{BB962C8B-B14F-4D97-AF65-F5344CB8AC3E}">
        <p14:creationId xmlns:p14="http://schemas.microsoft.com/office/powerpoint/2010/main" val="2597248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Leadership</a:t>
            </a:r>
            <a:r>
              <a:rPr lang="en-US" baseline="0" dirty="0" smtClean="0"/>
              <a:t> at various levels remain problematics in 2020.  </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28</a:t>
            </a:fld>
            <a:endParaRPr lang="en-US"/>
          </a:p>
        </p:txBody>
      </p:sp>
    </p:spTree>
    <p:extLst>
      <p:ext uri="{BB962C8B-B14F-4D97-AF65-F5344CB8AC3E}">
        <p14:creationId xmlns:p14="http://schemas.microsoft.com/office/powerpoint/2010/main" val="1671688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click: Although</a:t>
            </a:r>
            <a:r>
              <a:rPr lang="en-US" baseline="0" dirty="0" smtClean="0"/>
              <a:t> there are improvements, </a:t>
            </a:r>
            <a:r>
              <a:rPr lang="en-US" dirty="0" smtClean="0"/>
              <a:t>the</a:t>
            </a:r>
            <a:r>
              <a:rPr lang="en-US" baseline="0" dirty="0" smtClean="0"/>
              <a:t> leadership of different levels remain an issue across various demographic breakdowns.   </a:t>
            </a:r>
            <a:endParaRPr lang="en-US" dirty="0" smtClean="0"/>
          </a:p>
          <a:p>
            <a:r>
              <a:rPr lang="en-US" dirty="0" smtClean="0"/>
              <a:t>2</a:t>
            </a:r>
            <a:r>
              <a:rPr lang="en-US" baseline="30000" dirty="0" smtClean="0"/>
              <a:t>nd</a:t>
            </a:r>
            <a:r>
              <a:rPr lang="en-US" dirty="0" smtClean="0"/>
              <a:t> click: However, the leadership issue is less serious</a:t>
            </a:r>
            <a:r>
              <a:rPr lang="en-US" baseline="0" dirty="0" smtClean="0"/>
              <a:t> among the pre-tenure faculty group compare to our 5 peers and 110 cohort universities.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a:t>
            </a:r>
            <a:r>
              <a:rPr lang="en-US" baseline="30000" dirty="0" smtClean="0"/>
              <a:t>rd</a:t>
            </a:r>
            <a:r>
              <a:rPr lang="en-US" baseline="0" dirty="0" smtClean="0"/>
              <a:t> click:  it is note worthy that the under-represented minority faculty group ranks S&amp;T’s faculty leadership higher than our 5 peers and 110 cohort universities.  </a:t>
            </a:r>
            <a:endParaRPr lang="en-US" dirty="0" smtClean="0"/>
          </a:p>
          <a:p>
            <a:endParaRPr lang="en-US" baseline="0" dirty="0" smtClean="0"/>
          </a:p>
          <a:p>
            <a:r>
              <a:rPr lang="en-US" baseline="0" dirty="0" smtClean="0"/>
              <a:t>4</a:t>
            </a:r>
            <a:r>
              <a:rPr lang="en-US" baseline="30000" dirty="0" smtClean="0"/>
              <a:t>th</a:t>
            </a:r>
            <a:r>
              <a:rPr lang="en-US" baseline="0" dirty="0" smtClean="0"/>
              <a:t> click: </a:t>
            </a:r>
          </a:p>
          <a:p>
            <a:r>
              <a:rPr lang="en-US" baseline="0" dirty="0" smtClean="0"/>
              <a:t>5</a:t>
            </a:r>
            <a:r>
              <a:rPr lang="en-US" baseline="30000" dirty="0" smtClean="0"/>
              <a:t>th</a:t>
            </a:r>
            <a:r>
              <a:rPr lang="en-US" baseline="0" dirty="0" smtClean="0"/>
              <a:t> click: </a:t>
            </a:r>
          </a:p>
          <a:p>
            <a:r>
              <a:rPr lang="en-US" baseline="0" dirty="0" smtClean="0"/>
              <a:t>6</a:t>
            </a:r>
            <a:r>
              <a:rPr lang="en-US" baseline="30000" dirty="0" smtClean="0"/>
              <a:t>th</a:t>
            </a:r>
            <a:r>
              <a:rPr lang="en-US" baseline="0" dirty="0" smtClean="0"/>
              <a:t> click: </a:t>
            </a:r>
          </a:p>
          <a:p>
            <a:r>
              <a:rPr lang="en-US" baseline="0" dirty="0" smtClean="0"/>
              <a:t>7</a:t>
            </a:r>
            <a:r>
              <a:rPr lang="en-US" baseline="30000" dirty="0" smtClean="0"/>
              <a:t>th</a:t>
            </a:r>
            <a:r>
              <a:rPr lang="en-US" baseline="0" dirty="0" smtClean="0"/>
              <a:t> click: </a:t>
            </a:r>
          </a:p>
          <a:p>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29</a:t>
            </a:fld>
            <a:endParaRPr lang="en-US"/>
          </a:p>
        </p:txBody>
      </p:sp>
    </p:spTree>
    <p:extLst>
      <p:ext uri="{BB962C8B-B14F-4D97-AF65-F5344CB8AC3E}">
        <p14:creationId xmlns:p14="http://schemas.microsoft.com/office/powerpoint/2010/main" val="844510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FRRC is chaired by Provost Roberts and currently has 12 members</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3</a:t>
            </a:fld>
            <a:endParaRPr lang="en-US"/>
          </a:p>
        </p:txBody>
      </p:sp>
    </p:spTree>
    <p:extLst>
      <p:ext uri="{BB962C8B-B14F-4D97-AF65-F5344CB8AC3E}">
        <p14:creationId xmlns:p14="http://schemas.microsoft.com/office/powerpoint/2010/main" val="1544495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take a closer look at the senior leadership in terms of pace of decision making, stated priorities, and communication of priorities. </a:t>
            </a:r>
          </a:p>
          <a:p>
            <a:r>
              <a:rPr lang="en-US" baseline="0" dirty="0" smtClean="0"/>
              <a:t>1</a:t>
            </a:r>
            <a:r>
              <a:rPr lang="en-US" baseline="30000" dirty="0" smtClean="0"/>
              <a:t>st</a:t>
            </a:r>
            <a:r>
              <a:rPr lang="en-US" baseline="0" dirty="0" smtClean="0"/>
              <a:t> click: For the Chancellor’s leadership, female faculty in CASB are more consistent in their concerns regarding Chancellor’s pace of decision making  and communication of priorities.  </a:t>
            </a:r>
          </a:p>
          <a:p>
            <a:r>
              <a:rPr lang="en-US" baseline="0" dirty="0" smtClean="0"/>
              <a:t>2nd click: female faculty in CEC are consistently having negative views on the Chancellor’s leadership in all three areas while their male counter parts have both positive and negative views in those three areas. </a:t>
            </a:r>
          </a:p>
          <a:p>
            <a:endParaRPr lang="en-US" baseline="0" dirty="0" smtClean="0"/>
          </a:p>
          <a:p>
            <a:r>
              <a:rPr lang="en-US" baseline="0" dirty="0" smtClean="0"/>
              <a:t>3rd click: For the Provost’s leadership, </a:t>
            </a:r>
          </a:p>
          <a:p>
            <a:r>
              <a:rPr lang="en-US" baseline="0" dirty="0" smtClean="0"/>
              <a:t>4</a:t>
            </a:r>
            <a:r>
              <a:rPr lang="en-US" baseline="30000" dirty="0" smtClean="0"/>
              <a:t>th</a:t>
            </a:r>
            <a:r>
              <a:rPr lang="en-US" baseline="0" dirty="0" smtClean="0"/>
              <a:t> click CEC faculty, most male and female faculty in CEC have concerns in all three measured areas while CASB faculty are more diversified in their positive and negative views.  </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30</a:t>
            </a:fld>
            <a:endParaRPr lang="en-US"/>
          </a:p>
        </p:txBody>
      </p:sp>
    </p:spTree>
    <p:extLst>
      <p:ext uri="{BB962C8B-B14F-4D97-AF65-F5344CB8AC3E}">
        <p14:creationId xmlns:p14="http://schemas.microsoft.com/office/powerpoint/2010/main" val="1550188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college</a:t>
            </a:r>
            <a:r>
              <a:rPr lang="en-US" baseline="0" dirty="0" smtClean="0"/>
              <a:t> differ noticeably in the leadership dimension, we examined the difference and discovered that </a:t>
            </a:r>
            <a:endParaRPr lang="en-US" dirty="0" smtClean="0"/>
          </a:p>
          <a:p>
            <a:r>
              <a:rPr lang="en-US" dirty="0" smtClean="0"/>
              <a:t>1</a:t>
            </a:r>
            <a:r>
              <a:rPr lang="en-US" baseline="30000" dirty="0" smtClean="0"/>
              <a:t>st</a:t>
            </a:r>
            <a:r>
              <a:rPr lang="en-US" baseline="0" dirty="0" smtClean="0"/>
              <a:t> click: both male &amp; female faculty in CASB are more positive with Dean’s pace of decision making. </a:t>
            </a:r>
          </a:p>
          <a:p>
            <a:r>
              <a:rPr lang="en-US" baseline="0" dirty="0" smtClean="0"/>
              <a:t>2</a:t>
            </a:r>
            <a:r>
              <a:rPr lang="en-US" baseline="30000" dirty="0" smtClean="0"/>
              <a:t>nd</a:t>
            </a:r>
            <a:r>
              <a:rPr lang="en-US" baseline="0" dirty="0" smtClean="0"/>
              <a:t> click: female faculty in CASB are more positive with Dean’s stated priorities</a:t>
            </a:r>
          </a:p>
          <a:p>
            <a:r>
              <a:rPr lang="en-US" baseline="0" dirty="0" smtClean="0"/>
              <a:t>3</a:t>
            </a:r>
            <a:r>
              <a:rPr lang="en-US" baseline="30000" dirty="0" smtClean="0"/>
              <a:t>rd</a:t>
            </a:r>
            <a:r>
              <a:rPr lang="en-US" baseline="0" dirty="0" smtClean="0"/>
              <a:t> click: more CEC faculty are concerned with Dean’s communication of priorities and Dean’s ensuring of faculty input.  </a:t>
            </a:r>
          </a:p>
        </p:txBody>
      </p:sp>
      <p:sp>
        <p:nvSpPr>
          <p:cNvPr id="4" name="Slide Number Placeholder 3"/>
          <p:cNvSpPr>
            <a:spLocks noGrp="1"/>
          </p:cNvSpPr>
          <p:nvPr>
            <p:ph type="sldNum" sz="quarter" idx="10"/>
          </p:nvPr>
        </p:nvSpPr>
        <p:spPr/>
        <p:txBody>
          <a:bodyPr/>
          <a:lstStyle/>
          <a:p>
            <a:fld id="{CA7A2D5F-3C67-4708-8C91-3178C5A0FCC7}" type="slidenum">
              <a:rPr lang="en-US" smtClean="0"/>
              <a:t>31</a:t>
            </a:fld>
            <a:endParaRPr lang="en-US"/>
          </a:p>
        </p:txBody>
      </p:sp>
    </p:spTree>
    <p:extLst>
      <p:ext uri="{BB962C8B-B14F-4D97-AF65-F5344CB8AC3E}">
        <p14:creationId xmlns:p14="http://schemas.microsoft.com/office/powerpoint/2010/main" val="4089864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Faculty are asked to identify</a:t>
            </a:r>
            <a:r>
              <a:rPr lang="en-US" sz="1200" b="0" i="0" kern="1200" baseline="0" dirty="0" smtClean="0">
                <a:solidFill>
                  <a:schemeClr val="tx1"/>
                </a:solidFill>
                <a:effectLst/>
                <a:latin typeface="+mn-lt"/>
                <a:ea typeface="+mn-ea"/>
                <a:cs typeface="+mn-cs"/>
              </a:rPr>
              <a:t> two best and two worst aspects from a</a:t>
            </a:r>
            <a:r>
              <a:rPr lang="en-US" sz="1200" b="0" i="0" kern="1200" dirty="0" smtClean="0">
                <a:solidFill>
                  <a:schemeClr val="tx1"/>
                </a:solidFill>
                <a:effectLst/>
                <a:latin typeface="+mn-lt"/>
                <a:ea typeface="+mn-ea"/>
                <a:cs typeface="+mn-cs"/>
              </a:rPr>
              <a:t> list of common characteristics of the academic workplace working at your institution.</a:t>
            </a:r>
          </a:p>
          <a:p>
            <a:r>
              <a:rPr lang="en-US" dirty="0" smtClean="0"/>
              <a:t>1</a:t>
            </a:r>
            <a:r>
              <a:rPr lang="en-US" baseline="30000" dirty="0" smtClean="0"/>
              <a:t>st</a:t>
            </a:r>
            <a:r>
              <a:rPr lang="en-US" dirty="0" smtClean="0"/>
              <a:t> click: The top four overall best aspects are cost</a:t>
            </a:r>
            <a:r>
              <a:rPr lang="en-US" baseline="0" dirty="0" smtClean="0"/>
              <a:t> of living, quality of undergraduate students, quality of colleagues, and support of colleagues.</a:t>
            </a:r>
            <a:endParaRPr lang="en-US" dirty="0" smtClean="0"/>
          </a:p>
          <a:p>
            <a:r>
              <a:rPr lang="en-US" dirty="0" smtClean="0"/>
              <a:t>2</a:t>
            </a:r>
            <a:r>
              <a:rPr lang="en-US" baseline="30000" dirty="0" smtClean="0"/>
              <a:t>nd</a:t>
            </a:r>
            <a:r>
              <a:rPr lang="en-US" dirty="0" smtClean="0"/>
              <a:t> click: The top four</a:t>
            </a:r>
            <a:r>
              <a:rPr lang="en-US" baseline="0" dirty="0" smtClean="0"/>
              <a:t> overall worst aspects are quality of leadership, compensation, geographic location, and quality of graduate students.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32</a:t>
            </a:fld>
            <a:endParaRPr lang="en-US"/>
          </a:p>
        </p:txBody>
      </p:sp>
    </p:spTree>
    <p:extLst>
      <p:ext uri="{BB962C8B-B14F-4D97-AF65-F5344CB8AC3E}">
        <p14:creationId xmlns:p14="http://schemas.microsoft.com/office/powerpoint/2010/main" val="378737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no identified areas of strength. There are 16 areas of concern identified. </a:t>
            </a:r>
            <a:endParaRPr lang="en-US" dirty="0" smtClean="0"/>
          </a:p>
          <a:p>
            <a:r>
              <a:rPr lang="en-US" dirty="0" smtClean="0"/>
              <a:t>1</a:t>
            </a:r>
            <a:r>
              <a:rPr lang="en-US" baseline="30000" dirty="0" smtClean="0"/>
              <a:t>st</a:t>
            </a:r>
            <a:r>
              <a:rPr lang="en-US" dirty="0" smtClean="0"/>
              <a:t> click: 14 of those 16 areas are also identified as areas of concern in 2016. </a:t>
            </a:r>
          </a:p>
          <a:p>
            <a:r>
              <a:rPr lang="en-US" dirty="0" smtClean="0"/>
              <a:t>2</a:t>
            </a:r>
            <a:r>
              <a:rPr lang="en-US" baseline="30000" dirty="0" smtClean="0"/>
              <a:t>nd</a:t>
            </a:r>
            <a:r>
              <a:rPr lang="en-US" dirty="0" smtClean="0"/>
              <a:t> click: </a:t>
            </a:r>
            <a:r>
              <a:rPr lang="en-US" baseline="0" dirty="0" smtClean="0"/>
              <a:t> 12 of the 14 areas of concerns have improved since 2016.</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33</a:t>
            </a:fld>
            <a:endParaRPr lang="en-US"/>
          </a:p>
        </p:txBody>
      </p:sp>
    </p:spTree>
    <p:extLst>
      <p:ext uri="{BB962C8B-B14F-4D97-AF65-F5344CB8AC3E}">
        <p14:creationId xmlns:p14="http://schemas.microsoft.com/office/powerpoint/2010/main" val="2654895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60% of faculty are satisfied working</a:t>
            </a:r>
            <a:r>
              <a:rPr lang="en-US" baseline="0" dirty="0" smtClean="0"/>
              <a:t> at their department compare to close to 70+% at our 5 peers and at 110 cohort universities.</a:t>
            </a:r>
          </a:p>
          <a:p>
            <a:r>
              <a:rPr lang="en-US" baseline="0" dirty="0" smtClean="0"/>
              <a:t>1</a:t>
            </a:r>
            <a:r>
              <a:rPr lang="en-US" baseline="30000" dirty="0" smtClean="0"/>
              <a:t>st</a:t>
            </a:r>
            <a:r>
              <a:rPr lang="en-US" baseline="0" dirty="0" smtClean="0"/>
              <a:t> click: about 43% faculty indicated that they would strongly recommend their department to candidates compare to about 54% at our 5 peers and at 110 cohort universities. </a:t>
            </a:r>
          </a:p>
          <a:p>
            <a:pPr marL="171450" indent="-171450">
              <a:buFont typeface="Arial" panose="020B0604020202020204" pitchFamily="34" charset="0"/>
              <a:buChar char="•"/>
            </a:pPr>
            <a:r>
              <a:rPr lang="en-US" baseline="0" dirty="0" smtClean="0"/>
              <a:t>When compare to our 5 peers and the 110 cohort universities, S&amp;T has twice more faculty who are dissatisfied and would not recommend their department </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34</a:t>
            </a:fld>
            <a:endParaRPr lang="en-US"/>
          </a:p>
        </p:txBody>
      </p:sp>
    </p:spTree>
    <p:extLst>
      <p:ext uri="{BB962C8B-B14F-4D97-AF65-F5344CB8AC3E}">
        <p14:creationId xmlns:p14="http://schemas.microsoft.com/office/powerpoint/2010/main" val="4004064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36% of faculty are satisfied working</a:t>
            </a:r>
            <a:r>
              <a:rPr lang="en-US" baseline="0" dirty="0" smtClean="0"/>
              <a:t> at S&amp;T compare to close to 70% at our 5 peers and at 110 cohort universities.</a:t>
            </a:r>
          </a:p>
          <a:p>
            <a:r>
              <a:rPr lang="en-US" baseline="0" dirty="0" smtClean="0"/>
              <a:t>1</a:t>
            </a:r>
            <a:r>
              <a:rPr lang="en-US" baseline="30000" dirty="0" smtClean="0"/>
              <a:t>st</a:t>
            </a:r>
            <a:r>
              <a:rPr lang="en-US" baseline="0" dirty="0" smtClean="0"/>
              <a:t> click: about 40% faculty indicated that they will choose S&amp;T again compare to about 70%  at our 5 peers and at 110 cohort universities.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When compare to our 5 peers and the 110 cohort universities, S&amp;T has 2.5 to 3 times more faculty who are dissatisfied and would not recommend S&amp;T.  </a:t>
            </a:r>
            <a:endParaRPr lang="en-US" dirty="0" smtClean="0"/>
          </a:p>
          <a:p>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35</a:t>
            </a:fld>
            <a:endParaRPr lang="en-US"/>
          </a:p>
        </p:txBody>
      </p:sp>
    </p:spTree>
    <p:extLst>
      <p:ext uri="{BB962C8B-B14F-4D97-AF65-F5344CB8AC3E}">
        <p14:creationId xmlns:p14="http://schemas.microsoft.com/office/powerpoint/2010/main" val="2039504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36</a:t>
            </a:fld>
            <a:endParaRPr lang="en-US"/>
          </a:p>
        </p:txBody>
      </p:sp>
    </p:spTree>
    <p:extLst>
      <p:ext uri="{BB962C8B-B14F-4D97-AF65-F5344CB8AC3E}">
        <p14:creationId xmlns:p14="http://schemas.microsoft.com/office/powerpoint/2010/main" val="3581037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Faculty were</a:t>
            </a:r>
            <a:r>
              <a:rPr lang="en-US" sz="1200" b="0" i="0" kern="1200" baseline="0" dirty="0" smtClean="0">
                <a:solidFill>
                  <a:schemeClr val="tx1"/>
                </a:solidFill>
                <a:effectLst/>
                <a:latin typeface="+mn-lt"/>
                <a:ea typeface="+mn-ea"/>
                <a:cs typeface="+mn-cs"/>
              </a:rPr>
              <a:t> asked to identify one</a:t>
            </a:r>
            <a:r>
              <a:rPr lang="en-US" sz="1200" b="0" i="0" kern="1200" dirty="0" smtClean="0">
                <a:solidFill>
                  <a:schemeClr val="tx1"/>
                </a:solidFill>
                <a:effectLst/>
                <a:latin typeface="+mn-lt"/>
                <a:ea typeface="+mn-ea"/>
                <a:cs typeface="+mn-cs"/>
              </a:rPr>
              <a:t> thing their institutions could do to improve the workplace for.</a:t>
            </a:r>
            <a:endParaRPr lang="en-US" dirty="0" smtClean="0"/>
          </a:p>
          <a:p>
            <a:r>
              <a:rPr lang="en-US" dirty="0" smtClean="0"/>
              <a:t>1</a:t>
            </a:r>
            <a:r>
              <a:rPr lang="en-US" baseline="30000" dirty="0" smtClean="0"/>
              <a:t>st</a:t>
            </a:r>
            <a:r>
              <a:rPr lang="en-US" dirty="0" smtClean="0"/>
              <a:t> click: The facilities and resource for work and leadership in</a:t>
            </a:r>
            <a:r>
              <a:rPr lang="en-US" baseline="0" dirty="0" smtClean="0"/>
              <a:t> general are top two improvement areas identified.</a:t>
            </a:r>
            <a:endParaRPr lang="en-US" dirty="0" smtClean="0"/>
          </a:p>
          <a:p>
            <a:r>
              <a:rPr lang="en-US" dirty="0" smtClean="0"/>
              <a:t>2</a:t>
            </a:r>
            <a:r>
              <a:rPr lang="en-US" baseline="30000" dirty="0" smtClean="0"/>
              <a:t>nd</a:t>
            </a:r>
            <a:r>
              <a:rPr lang="en-US" dirty="0" smtClean="0"/>
              <a:t> click: The leadership</a:t>
            </a:r>
            <a:r>
              <a:rPr lang="en-US" baseline="0" dirty="0" smtClean="0"/>
              <a:t> in general was also the top improvement area in 2016</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37</a:t>
            </a:fld>
            <a:endParaRPr lang="en-US"/>
          </a:p>
        </p:txBody>
      </p:sp>
    </p:spTree>
    <p:extLst>
      <p:ext uri="{BB962C8B-B14F-4D97-AF65-F5344CB8AC3E}">
        <p14:creationId xmlns:p14="http://schemas.microsoft.com/office/powerpoint/2010/main" val="2385763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38</a:t>
            </a:fld>
            <a:endParaRPr lang="en-US"/>
          </a:p>
        </p:txBody>
      </p:sp>
    </p:spTree>
    <p:extLst>
      <p:ext uri="{BB962C8B-B14F-4D97-AF65-F5344CB8AC3E}">
        <p14:creationId xmlns:p14="http://schemas.microsoft.com/office/powerpoint/2010/main" val="3646631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COACHE Committee members will be taking notes from your inputs and ideas, so we can craft an actionable plans. </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39</a:t>
            </a:fld>
            <a:endParaRPr lang="en-US"/>
          </a:p>
        </p:txBody>
      </p:sp>
    </p:spTree>
    <p:extLst>
      <p:ext uri="{BB962C8B-B14F-4D97-AF65-F5344CB8AC3E}">
        <p14:creationId xmlns:p14="http://schemas.microsoft.com/office/powerpoint/2010/main" val="3994706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COACHE Committee</a:t>
            </a:r>
            <a:r>
              <a:rPr lang="en-US" baseline="0" dirty="0" smtClean="0"/>
              <a:t> includes representatives from the Office of Provost, Faculty Senate, two Colleges, and FRRC members. </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4</a:t>
            </a:fld>
            <a:endParaRPr lang="en-US"/>
          </a:p>
        </p:txBody>
      </p:sp>
    </p:spTree>
    <p:extLst>
      <p:ext uri="{BB962C8B-B14F-4D97-AF65-F5344CB8AC3E}">
        <p14:creationId xmlns:p14="http://schemas.microsoft.com/office/powerpoint/2010/main" val="3289526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5</a:t>
            </a:fld>
            <a:endParaRPr lang="en-US"/>
          </a:p>
        </p:txBody>
      </p:sp>
    </p:spTree>
    <p:extLst>
      <p:ext uri="{BB962C8B-B14F-4D97-AF65-F5344CB8AC3E}">
        <p14:creationId xmlns:p14="http://schemas.microsoft.com/office/powerpoint/2010/main" val="338022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slide …</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6</a:t>
            </a:fld>
            <a:endParaRPr lang="en-US"/>
          </a:p>
        </p:txBody>
      </p:sp>
    </p:spTree>
    <p:extLst>
      <p:ext uri="{BB962C8B-B14F-4D97-AF65-F5344CB8AC3E}">
        <p14:creationId xmlns:p14="http://schemas.microsoft.com/office/powerpoint/2010/main" val="754437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slide</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7</a:t>
            </a:fld>
            <a:endParaRPr lang="en-US"/>
          </a:p>
        </p:txBody>
      </p:sp>
    </p:spTree>
    <p:extLst>
      <p:ext uri="{BB962C8B-B14F-4D97-AF65-F5344CB8AC3E}">
        <p14:creationId xmlns:p14="http://schemas.microsoft.com/office/powerpoint/2010/main" val="2811778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2020 COACHE survey</a:t>
            </a:r>
            <a:r>
              <a:rPr lang="en-US" baseline="0" dirty="0" smtClean="0"/>
              <a:t> timeline </a:t>
            </a:r>
            <a:endParaRPr lang="en-US" dirty="0" smtClean="0"/>
          </a:p>
          <a:p>
            <a:r>
              <a:rPr lang="en-US" dirty="0" smtClean="0"/>
              <a:t>1</a:t>
            </a:r>
            <a:r>
              <a:rPr lang="en-US" baseline="30000" dirty="0" smtClean="0"/>
              <a:t>st</a:t>
            </a:r>
            <a:r>
              <a:rPr lang="en-US" dirty="0" smtClean="0"/>
              <a:t> click:</a:t>
            </a:r>
            <a:r>
              <a:rPr lang="en-US" baseline="0" dirty="0" smtClean="0"/>
              <a:t> the survey was deployed in spring 2020 semester and all faculty are invited to participate</a:t>
            </a:r>
          </a:p>
          <a:p>
            <a:r>
              <a:rPr lang="en-US" baseline="0" dirty="0" smtClean="0"/>
              <a:t>2</a:t>
            </a:r>
            <a:r>
              <a:rPr lang="en-US" baseline="30000" dirty="0" smtClean="0"/>
              <a:t>nd</a:t>
            </a:r>
            <a:r>
              <a:rPr lang="en-US" baseline="0" dirty="0" smtClean="0"/>
              <a:t>: Results were sent to the Provost's office in July</a:t>
            </a:r>
          </a:p>
          <a:p>
            <a:r>
              <a:rPr lang="en-US" baseline="0" dirty="0" smtClean="0"/>
              <a:t>3</a:t>
            </a:r>
            <a:r>
              <a:rPr lang="en-US" baseline="30000" dirty="0" smtClean="0"/>
              <a:t>rd</a:t>
            </a:r>
            <a:r>
              <a:rPr lang="en-US" baseline="0" dirty="0" smtClean="0"/>
              <a:t> click: COACHE Committee was formed in July to review and analyze data for actions</a:t>
            </a:r>
          </a:p>
          <a:p>
            <a:r>
              <a:rPr lang="en-US" baseline="0" dirty="0" smtClean="0"/>
              <a:t>4</a:t>
            </a:r>
            <a:r>
              <a:rPr lang="en-US" baseline="30000" dirty="0" smtClean="0"/>
              <a:t>th</a:t>
            </a:r>
            <a:r>
              <a:rPr lang="en-US" baseline="0" dirty="0" smtClean="0"/>
              <a:t> click: The COACHE committee is to report initial finding and action items on the first COACHE open forum which is today.</a:t>
            </a:r>
          </a:p>
          <a:p>
            <a:r>
              <a:rPr lang="en-US" baseline="0" dirty="0" smtClean="0"/>
              <a:t>5</a:t>
            </a:r>
            <a:r>
              <a:rPr lang="en-US" baseline="30000" dirty="0" smtClean="0"/>
              <a:t>th</a:t>
            </a:r>
            <a:r>
              <a:rPr lang="en-US" baseline="0" dirty="0" smtClean="0"/>
              <a:t> click: the goal for today is to present the COACHE Committee’s initial findings and collect inputs and ideas from those of you who are here today, so we can determine the action items to improve the faculty retention and campus climate.</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8</a:t>
            </a:fld>
            <a:endParaRPr lang="en-US"/>
          </a:p>
        </p:txBody>
      </p:sp>
    </p:spTree>
    <p:extLst>
      <p:ext uri="{BB962C8B-B14F-4D97-AF65-F5344CB8AC3E}">
        <p14:creationId xmlns:p14="http://schemas.microsoft.com/office/powerpoint/2010/main" val="4067760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click: Our peer/comparison</a:t>
            </a:r>
            <a:r>
              <a:rPr lang="en-US" baseline="0" dirty="0" smtClean="0"/>
              <a:t> institutes include Clemson University, Iowa State University, North Carolina State University, Oklahoma State University, and Virginia Polytech Institute and State University.</a:t>
            </a:r>
          </a:p>
          <a:p>
            <a:r>
              <a:rPr lang="en-US" baseline="0" dirty="0" smtClean="0"/>
              <a:t>2</a:t>
            </a:r>
            <a:r>
              <a:rPr lang="en-US" baseline="30000" dirty="0" smtClean="0"/>
              <a:t>nd</a:t>
            </a:r>
            <a:r>
              <a:rPr lang="en-US" baseline="0" dirty="0" smtClean="0"/>
              <a:t> click: our cohort includes 110 similar universities identified by COACHE.</a:t>
            </a:r>
          </a:p>
          <a:p>
            <a:r>
              <a:rPr lang="en-US" baseline="0" dirty="0" smtClean="0"/>
              <a:t>3</a:t>
            </a:r>
            <a:r>
              <a:rPr lang="en-US" baseline="30000" dirty="0" smtClean="0"/>
              <a:t>rd</a:t>
            </a:r>
            <a:r>
              <a:rPr lang="en-US" baseline="0" dirty="0" smtClean="0"/>
              <a:t> click: our overall 2020 response rate is about 44%.  The response rate breakdown by groups are shown on the screen.</a:t>
            </a:r>
          </a:p>
          <a:p>
            <a:r>
              <a:rPr lang="en-US" baseline="0" dirty="0" smtClean="0"/>
              <a:t>4</a:t>
            </a:r>
            <a:r>
              <a:rPr lang="en-US" baseline="30000" dirty="0" smtClean="0"/>
              <a:t>th</a:t>
            </a:r>
            <a:r>
              <a:rPr lang="en-US" baseline="0" dirty="0" smtClean="0"/>
              <a:t> click: compare to the 2016 response rate</a:t>
            </a:r>
          </a:p>
          <a:p>
            <a:r>
              <a:rPr lang="en-US" baseline="0" dirty="0" smtClean="0"/>
              <a:t>5</a:t>
            </a:r>
            <a:r>
              <a:rPr lang="en-US" baseline="30000" dirty="0" smtClean="0"/>
              <a:t>th</a:t>
            </a:r>
            <a:r>
              <a:rPr lang="en-US" baseline="0" dirty="0" smtClean="0"/>
              <a:t> click: we have a lower response rate this time. </a:t>
            </a:r>
            <a:endParaRPr lang="en-US" dirty="0"/>
          </a:p>
        </p:txBody>
      </p:sp>
      <p:sp>
        <p:nvSpPr>
          <p:cNvPr id="4" name="Slide Number Placeholder 3"/>
          <p:cNvSpPr>
            <a:spLocks noGrp="1"/>
          </p:cNvSpPr>
          <p:nvPr>
            <p:ph type="sldNum" sz="quarter" idx="10"/>
          </p:nvPr>
        </p:nvSpPr>
        <p:spPr/>
        <p:txBody>
          <a:bodyPr/>
          <a:lstStyle/>
          <a:p>
            <a:fld id="{CA7A2D5F-3C67-4708-8C91-3178C5A0FCC7}" type="slidenum">
              <a:rPr lang="en-US" smtClean="0"/>
              <a:t>9</a:t>
            </a:fld>
            <a:endParaRPr lang="en-US"/>
          </a:p>
        </p:txBody>
      </p:sp>
    </p:spTree>
    <p:extLst>
      <p:ext uri="{BB962C8B-B14F-4D97-AF65-F5344CB8AC3E}">
        <p14:creationId xmlns:p14="http://schemas.microsoft.com/office/powerpoint/2010/main" val="1210957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5.emf"/><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B2F3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mt="14000"/>
          </a:blip>
          <a:stretch>
            <a:fillRect/>
          </a:stretch>
        </p:blipFill>
        <p:spPr>
          <a:xfrm>
            <a:off x="6805" y="348168"/>
            <a:ext cx="9137195" cy="2326498"/>
          </a:xfrm>
          <a:prstGeom prst="rect">
            <a:avLst/>
          </a:prstGeom>
        </p:spPr>
      </p:pic>
      <p:sp>
        <p:nvSpPr>
          <p:cNvPr id="10" name="Text Placeholder 17"/>
          <p:cNvSpPr>
            <a:spLocks noGrp="1"/>
          </p:cNvSpPr>
          <p:nvPr>
            <p:ph type="body" sz="quarter" idx="10" hasCustomPrompt="1"/>
          </p:nvPr>
        </p:nvSpPr>
        <p:spPr>
          <a:xfrm>
            <a:off x="3089948" y="3432614"/>
            <a:ext cx="5308605" cy="685800"/>
          </a:xfrm>
          <a:prstGeom prst="rect">
            <a:avLst/>
          </a:prstGeom>
        </p:spPr>
        <p:txBody>
          <a:bodyPr vert="horz"/>
          <a:lstStyle>
            <a:lvl1pPr marL="0" indent="0">
              <a:buNone/>
              <a:defRPr sz="2400" b="0" i="0">
                <a:solidFill>
                  <a:srgbClr val="FFFFFF"/>
                </a:solidFill>
                <a:latin typeface="Orgon Slab"/>
                <a:cs typeface="Orgon Slab"/>
              </a:defRPr>
            </a:lvl1pPr>
          </a:lstStyle>
          <a:p>
            <a:pPr lvl="0"/>
            <a:r>
              <a:rPr lang="en-US" dirty="0" smtClean="0"/>
              <a:t>Subtitle</a:t>
            </a:r>
            <a:endParaRPr lang="en-US" dirty="0"/>
          </a:p>
        </p:txBody>
      </p:sp>
      <p:pic>
        <p:nvPicPr>
          <p:cNvPr id="14" name="Picture 13"/>
          <p:cNvPicPr>
            <a:picLocks noChangeAspect="1"/>
          </p:cNvPicPr>
          <p:nvPr userDrawn="1"/>
        </p:nvPicPr>
        <p:blipFill>
          <a:blip r:embed="rId3"/>
          <a:stretch>
            <a:fillRect/>
          </a:stretch>
        </p:blipFill>
        <p:spPr>
          <a:xfrm>
            <a:off x="6791" y="2905464"/>
            <a:ext cx="1188163" cy="2246371"/>
          </a:xfrm>
          <a:prstGeom prst="rect">
            <a:avLst/>
          </a:prstGeom>
        </p:spPr>
      </p:pic>
      <p:pic>
        <p:nvPicPr>
          <p:cNvPr id="15" name="Picture 14"/>
          <p:cNvPicPr>
            <a:picLocks noChangeAspect="1"/>
          </p:cNvPicPr>
          <p:nvPr userDrawn="1"/>
        </p:nvPicPr>
        <p:blipFill>
          <a:blip r:embed="rId4"/>
          <a:stretch>
            <a:fillRect/>
          </a:stretch>
        </p:blipFill>
        <p:spPr>
          <a:xfrm>
            <a:off x="405997" y="3432614"/>
            <a:ext cx="1188163" cy="965382"/>
          </a:xfrm>
          <a:prstGeom prst="rect">
            <a:avLst/>
          </a:prstGeom>
        </p:spPr>
      </p:pic>
      <p:sp>
        <p:nvSpPr>
          <p:cNvPr id="16" name="Text Placeholder 17"/>
          <p:cNvSpPr>
            <a:spLocks noGrp="1"/>
          </p:cNvSpPr>
          <p:nvPr>
            <p:ph type="body" sz="quarter" idx="11" hasCustomPrompt="1"/>
          </p:nvPr>
        </p:nvSpPr>
        <p:spPr>
          <a:xfrm>
            <a:off x="1477882" y="1018374"/>
            <a:ext cx="5951618" cy="1226061"/>
          </a:xfrm>
          <a:prstGeom prst="rect">
            <a:avLst/>
          </a:prstGeom>
        </p:spPr>
        <p:txBody>
          <a:bodyPr vert="horz"/>
          <a:lstStyle>
            <a:lvl1pPr marL="0" indent="0" algn="l" defTabSz="457200" rtl="0" eaLnBrk="1" latinLnBrk="0" hangingPunct="1">
              <a:spcBef>
                <a:spcPct val="0"/>
              </a:spcBef>
              <a:buNone/>
              <a:defRPr lang="en-US" sz="5800" kern="1200" dirty="0">
                <a:solidFill>
                  <a:schemeClr val="bg2"/>
                </a:solidFill>
                <a:latin typeface="Tungsten-Semibold"/>
                <a:ea typeface="+mj-ea"/>
                <a:cs typeface="Tungsten-Semibold"/>
              </a:defRPr>
            </a:lvl1pPr>
          </a:lstStyle>
          <a:p>
            <a:pPr lvl="0"/>
            <a:r>
              <a:rPr lang="en-US" dirty="0" smtClean="0"/>
              <a:t>Tittle</a:t>
            </a:r>
            <a:endParaRPr lang="en-US" dirty="0"/>
          </a:p>
        </p:txBody>
      </p:sp>
    </p:spTree>
    <p:extLst>
      <p:ext uri="{BB962C8B-B14F-4D97-AF65-F5344CB8AC3E}">
        <p14:creationId xmlns:p14="http://schemas.microsoft.com/office/powerpoint/2010/main" val="27597516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ackground imag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270915" y="4117979"/>
            <a:ext cx="812800" cy="660400"/>
          </a:xfrm>
          <a:prstGeom prst="rect">
            <a:avLst/>
          </a:prstGeom>
        </p:spPr>
      </p:pic>
      <p:sp>
        <p:nvSpPr>
          <p:cNvPr id="9" name="Rectangle 8"/>
          <p:cNvSpPr/>
          <p:nvPr userDrawn="1"/>
        </p:nvSpPr>
        <p:spPr>
          <a:xfrm>
            <a:off x="0" y="448069"/>
            <a:ext cx="5681128" cy="1457326"/>
          </a:xfrm>
          <a:prstGeom prst="rect">
            <a:avLst/>
          </a:prstGeom>
          <a:solidFill>
            <a:srgbClr val="0B2F3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alphaModFix amt="14000"/>
          </a:blip>
          <a:stretch>
            <a:fillRect/>
          </a:stretch>
        </p:blipFill>
        <p:spPr>
          <a:xfrm>
            <a:off x="0" y="459952"/>
            <a:ext cx="5676900" cy="1445443"/>
          </a:xfrm>
          <a:prstGeom prst="rect">
            <a:avLst/>
          </a:prstGeom>
        </p:spPr>
      </p:pic>
      <p:pic>
        <p:nvPicPr>
          <p:cNvPr id="14" name="Picture 13"/>
          <p:cNvPicPr>
            <a:picLocks noChangeAspect="1"/>
          </p:cNvPicPr>
          <p:nvPr userDrawn="1"/>
        </p:nvPicPr>
        <p:blipFill>
          <a:blip r:embed="rId4"/>
          <a:stretch>
            <a:fillRect/>
          </a:stretch>
        </p:blipFill>
        <p:spPr>
          <a:xfrm>
            <a:off x="6792" y="3591269"/>
            <a:ext cx="812800" cy="1536700"/>
          </a:xfrm>
          <a:prstGeom prst="rect">
            <a:avLst/>
          </a:prstGeom>
        </p:spPr>
      </p:pic>
      <p:pic>
        <p:nvPicPr>
          <p:cNvPr id="15" name="Picture 14"/>
          <p:cNvPicPr>
            <a:picLocks noChangeAspect="1"/>
          </p:cNvPicPr>
          <p:nvPr userDrawn="1"/>
        </p:nvPicPr>
        <p:blipFill>
          <a:blip r:embed="rId5"/>
          <a:stretch>
            <a:fillRect/>
          </a:stretch>
        </p:blipFill>
        <p:spPr>
          <a:xfrm>
            <a:off x="8472950" y="17877"/>
            <a:ext cx="660400" cy="1295400"/>
          </a:xfrm>
          <a:prstGeom prst="rect">
            <a:avLst/>
          </a:prstGeom>
        </p:spPr>
      </p:pic>
      <p:sp>
        <p:nvSpPr>
          <p:cNvPr id="16" name="Title 6"/>
          <p:cNvSpPr>
            <a:spLocks noGrp="1"/>
          </p:cNvSpPr>
          <p:nvPr>
            <p:ph type="title" hasCustomPrompt="1"/>
          </p:nvPr>
        </p:nvSpPr>
        <p:spPr>
          <a:xfrm>
            <a:off x="211666" y="459951"/>
            <a:ext cx="5308605" cy="790571"/>
          </a:xfrm>
          <a:prstGeom prst="rect">
            <a:avLst/>
          </a:prstGeom>
        </p:spPr>
        <p:txBody>
          <a:bodyPr vert="horz"/>
          <a:lstStyle>
            <a:lvl1pPr algn="l">
              <a:defRPr sz="5800">
                <a:solidFill>
                  <a:schemeClr val="bg2"/>
                </a:solidFill>
                <a:latin typeface="Tungsten-Semibold"/>
                <a:cs typeface="Tungsten-Semibold"/>
              </a:defRPr>
            </a:lvl1pPr>
          </a:lstStyle>
          <a:p>
            <a:r>
              <a:rPr lang="en-US" dirty="0" smtClean="0"/>
              <a:t>TITLE</a:t>
            </a:r>
            <a:endParaRPr lang="en-US" dirty="0"/>
          </a:p>
        </p:txBody>
      </p:sp>
      <p:sp>
        <p:nvSpPr>
          <p:cNvPr id="17" name="Text Placeholder 17"/>
          <p:cNvSpPr>
            <a:spLocks noGrp="1"/>
          </p:cNvSpPr>
          <p:nvPr>
            <p:ph type="body" sz="quarter" idx="10" hasCustomPrompt="1"/>
          </p:nvPr>
        </p:nvSpPr>
        <p:spPr>
          <a:xfrm>
            <a:off x="211666" y="1250523"/>
            <a:ext cx="5308605" cy="685800"/>
          </a:xfrm>
          <a:prstGeom prst="rect">
            <a:avLst/>
          </a:prstGeom>
        </p:spPr>
        <p:txBody>
          <a:bodyPr vert="horz"/>
          <a:lstStyle>
            <a:lvl1pPr marL="0" indent="0">
              <a:buNone/>
              <a:defRPr sz="2400" b="0" i="0">
                <a:solidFill>
                  <a:srgbClr val="FFFFFF"/>
                </a:solidFill>
                <a:latin typeface="Orgon Slab"/>
                <a:cs typeface="Orgon Slab"/>
              </a:defRPr>
            </a:lvl1pPr>
          </a:lstStyle>
          <a:p>
            <a:pPr lvl="0"/>
            <a:r>
              <a:rPr lang="en-US" dirty="0" smtClean="0"/>
              <a:t>Subtitle</a:t>
            </a:r>
            <a:endParaRPr lang="en-US" dirty="0"/>
          </a:p>
        </p:txBody>
      </p:sp>
      <p:pic>
        <p:nvPicPr>
          <p:cNvPr id="11" name="Picture 10"/>
          <p:cNvPicPr>
            <a:picLocks noChangeAspect="1"/>
          </p:cNvPicPr>
          <p:nvPr userDrawn="1"/>
        </p:nvPicPr>
        <p:blipFill>
          <a:blip r:embed="rId6"/>
          <a:stretch>
            <a:fillRect/>
          </a:stretch>
        </p:blipFill>
        <p:spPr>
          <a:xfrm>
            <a:off x="270916" y="4029419"/>
            <a:ext cx="812800" cy="660400"/>
          </a:xfrm>
          <a:prstGeom prst="rect">
            <a:avLst/>
          </a:prstGeom>
        </p:spPr>
      </p:pic>
    </p:spTree>
    <p:extLst>
      <p:ext uri="{BB962C8B-B14F-4D97-AF65-F5344CB8AC3E}">
        <p14:creationId xmlns:p14="http://schemas.microsoft.com/office/powerpoint/2010/main" val="41827412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9305" y="1502054"/>
            <a:ext cx="8197114" cy="2857565"/>
          </a:xfrm>
          <a:prstGeom prst="rect">
            <a:avLst/>
          </a:prstGeom>
        </p:spPr>
        <p:txBody>
          <a:bodyPr/>
          <a:lstStyle>
            <a:lvl1pPr marL="342900" indent="-342900">
              <a:buFont typeface="Lucida Grande"/>
              <a:buChar char="&gt;"/>
              <a:defRPr sz="2400" b="0" i="0" baseline="0">
                <a:solidFill>
                  <a:srgbClr val="005F83"/>
                </a:solidFill>
                <a:latin typeface="Orgon Slab ExtraLight"/>
                <a:cs typeface="Orgon Slab ExtraLight"/>
              </a:defRPr>
            </a:lvl1pPr>
            <a:lvl2pPr>
              <a:defRPr sz="2000" b="0" i="0" baseline="0">
                <a:solidFill>
                  <a:srgbClr val="005F83"/>
                </a:solidFill>
                <a:latin typeface="Orgon Slab ExtraLight"/>
                <a:cs typeface="Orgon Slab ExtraLight"/>
              </a:defRPr>
            </a:lvl2pPr>
            <a:lvl3pPr marL="1143000" indent="-228600">
              <a:buSzPct val="100000"/>
              <a:buFont typeface="Lucida Grande"/>
              <a:buChar char="&gt;"/>
              <a:defRPr sz="1800" b="0" i="0" baseline="0">
                <a:solidFill>
                  <a:srgbClr val="005F83"/>
                </a:solidFill>
                <a:latin typeface="Orgon Slab ExtraLight"/>
                <a:cs typeface="Orgon Slab ExtraLight"/>
              </a:defRPr>
            </a:lvl3pPr>
            <a:lvl4pPr>
              <a:defRPr sz="1600" b="0" i="0" baseline="0">
                <a:solidFill>
                  <a:srgbClr val="005F83"/>
                </a:solidFill>
                <a:latin typeface="Orgon Slab ExtraLight"/>
                <a:cs typeface="Orgon Slab ExtraLight"/>
              </a:defRPr>
            </a:lvl4pPr>
            <a:lvl5pPr marL="2057400" indent="-228600">
              <a:buFont typeface="Lucida Grande"/>
              <a:buChar char="&gt;"/>
              <a:defRPr sz="1400" b="0" i="0" baseline="0">
                <a:solidFill>
                  <a:srgbClr val="005F83"/>
                </a:solidFill>
                <a:latin typeface="Orgon Slab ExtraLight"/>
                <a:cs typeface="Orgon Slab ExtraLight"/>
              </a:defRPr>
            </a:lvl5pPr>
          </a:lstStyle>
          <a:p>
            <a:pPr lvl="0"/>
            <a:r>
              <a:rPr lang="en-US" dirty="0" smtClean="0"/>
              <a:t>Content here (</a:t>
            </a:r>
            <a:r>
              <a:rPr lang="en-US" dirty="0" err="1" smtClean="0"/>
              <a:t>Orgon</a:t>
            </a:r>
            <a:r>
              <a:rPr lang="en-US" dirty="0" smtClean="0"/>
              <a:t> Slab </a:t>
            </a:r>
            <a:r>
              <a:rPr lang="en-US" dirty="0" err="1" smtClean="0"/>
              <a:t>ExtraLight</a:t>
            </a:r>
            <a:r>
              <a:rPr lang="en-US" dirty="0" smtClean="0"/>
              <a:t>, 24 pt.)</a:t>
            </a:r>
          </a:p>
          <a:p>
            <a:pPr lvl="1"/>
            <a:r>
              <a:rPr lang="en-US" dirty="0" smtClean="0"/>
              <a:t>Second level (</a:t>
            </a:r>
            <a:r>
              <a:rPr lang="en-US" dirty="0" err="1" smtClean="0"/>
              <a:t>Orgon</a:t>
            </a:r>
            <a:r>
              <a:rPr lang="en-US" dirty="0" smtClean="0"/>
              <a:t> Slab </a:t>
            </a:r>
            <a:r>
              <a:rPr lang="en-US" dirty="0" err="1" smtClean="0"/>
              <a:t>ExtraLight</a:t>
            </a:r>
            <a:r>
              <a:rPr lang="en-US" dirty="0" smtClean="0"/>
              <a:t>, 20)</a:t>
            </a:r>
          </a:p>
          <a:p>
            <a:pPr lvl="2"/>
            <a:r>
              <a:rPr lang="en-US" dirty="0" smtClean="0"/>
              <a:t>Third level (</a:t>
            </a:r>
            <a:r>
              <a:rPr lang="en-US" dirty="0" err="1" smtClean="0"/>
              <a:t>Orgon</a:t>
            </a:r>
            <a:r>
              <a:rPr lang="en-US" dirty="0" smtClean="0"/>
              <a:t> Slab </a:t>
            </a:r>
            <a:r>
              <a:rPr lang="en-US" dirty="0" err="1" smtClean="0"/>
              <a:t>ExtraLight</a:t>
            </a:r>
            <a:r>
              <a:rPr lang="en-US" dirty="0" smtClean="0"/>
              <a:t>, 18)</a:t>
            </a:r>
          </a:p>
          <a:p>
            <a:pPr lvl="3"/>
            <a:r>
              <a:rPr lang="en-US" dirty="0" smtClean="0"/>
              <a:t>Fourth level (</a:t>
            </a:r>
            <a:r>
              <a:rPr lang="en-US" dirty="0" err="1" smtClean="0"/>
              <a:t>Orgon</a:t>
            </a:r>
            <a:r>
              <a:rPr lang="en-US" dirty="0" smtClean="0"/>
              <a:t> Slab </a:t>
            </a:r>
            <a:r>
              <a:rPr lang="en-US" dirty="0" err="1" smtClean="0"/>
              <a:t>ExtraLight</a:t>
            </a:r>
            <a:r>
              <a:rPr lang="en-US" dirty="0" smtClean="0"/>
              <a:t>, 16)</a:t>
            </a:r>
          </a:p>
          <a:p>
            <a:pPr lvl="4"/>
            <a:r>
              <a:rPr lang="en-US" dirty="0" smtClean="0"/>
              <a:t>Fifth level (</a:t>
            </a:r>
            <a:r>
              <a:rPr lang="en-US" dirty="0" err="1" smtClean="0"/>
              <a:t>Orgon</a:t>
            </a:r>
            <a:r>
              <a:rPr lang="en-US" dirty="0" smtClean="0"/>
              <a:t> Slab </a:t>
            </a:r>
            <a:r>
              <a:rPr lang="en-US" dirty="0" err="1" smtClean="0"/>
              <a:t>ExtraLight</a:t>
            </a:r>
            <a:r>
              <a:rPr lang="en-US" dirty="0" smtClean="0"/>
              <a:t>, 14)</a:t>
            </a:r>
            <a:endParaRPr lang="en-US" dirty="0"/>
          </a:p>
        </p:txBody>
      </p:sp>
      <p:sp>
        <p:nvSpPr>
          <p:cNvPr id="5" name="Text Placeholder 5"/>
          <p:cNvSpPr>
            <a:spLocks noGrp="1"/>
          </p:cNvSpPr>
          <p:nvPr>
            <p:ph type="body" sz="quarter" idx="12" hasCustomPrompt="1"/>
          </p:nvPr>
        </p:nvSpPr>
        <p:spPr>
          <a:xfrm>
            <a:off x="671757" y="1059876"/>
            <a:ext cx="8184662" cy="308378"/>
          </a:xfrm>
          <a:prstGeom prst="rect">
            <a:avLst/>
          </a:prstGeom>
        </p:spPr>
        <p:txBody>
          <a:bodyPr>
            <a:noAutofit/>
          </a:bodyPr>
          <a:lstStyle>
            <a:lvl1pPr marL="0" indent="0">
              <a:lnSpc>
                <a:spcPct val="90000"/>
              </a:lnSpc>
              <a:buNone/>
              <a:defRPr sz="2400" b="0" i="0" baseline="0">
                <a:solidFill>
                  <a:srgbClr val="005F83"/>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SUB-HEADER HERE (ORGON SLAB LIGHT, 24 PT.)</a:t>
            </a:r>
            <a:endParaRPr lang="en-US" dirty="0"/>
          </a:p>
        </p:txBody>
      </p:sp>
      <p:sp>
        <p:nvSpPr>
          <p:cNvPr id="22" name="L-Shape 21"/>
          <p:cNvSpPr/>
          <p:nvPr userDrawn="1"/>
        </p:nvSpPr>
        <p:spPr>
          <a:xfrm flipH="1">
            <a:off x="-2" y="0"/>
            <a:ext cx="9155111" cy="5151835"/>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CCFFCC"/>
              </a:solidFill>
            </a:endParaRPr>
          </a:p>
        </p:txBody>
      </p:sp>
      <p:sp>
        <p:nvSpPr>
          <p:cNvPr id="23" name="Rectangle 22"/>
          <p:cNvSpPr/>
          <p:nvPr userDrawn="1"/>
        </p:nvSpPr>
        <p:spPr>
          <a:xfrm>
            <a:off x="566" y="-30866"/>
            <a:ext cx="9155110" cy="818266"/>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stretch>
            <a:fillRect/>
          </a:stretch>
        </p:blipFill>
        <p:spPr>
          <a:xfrm>
            <a:off x="8472950" y="17877"/>
            <a:ext cx="660400" cy="1295400"/>
          </a:xfrm>
          <a:prstGeom prst="rect">
            <a:avLst/>
          </a:prstGeom>
        </p:spPr>
      </p:pic>
      <p:pic>
        <p:nvPicPr>
          <p:cNvPr id="25" name="Picture 24"/>
          <p:cNvPicPr>
            <a:picLocks noChangeAspect="1"/>
          </p:cNvPicPr>
          <p:nvPr userDrawn="1"/>
        </p:nvPicPr>
        <p:blipFill>
          <a:blip r:embed="rId3"/>
          <a:stretch>
            <a:fillRect/>
          </a:stretch>
        </p:blipFill>
        <p:spPr>
          <a:xfrm>
            <a:off x="6792" y="3615135"/>
            <a:ext cx="812800" cy="1536700"/>
          </a:xfrm>
          <a:prstGeom prst="rect">
            <a:avLst/>
          </a:prstGeom>
        </p:spPr>
      </p:pic>
      <p:pic>
        <p:nvPicPr>
          <p:cNvPr id="26" name="Picture 25"/>
          <p:cNvPicPr>
            <a:picLocks noChangeAspect="1"/>
          </p:cNvPicPr>
          <p:nvPr userDrawn="1"/>
        </p:nvPicPr>
        <p:blipFill>
          <a:blip r:embed="rId4"/>
          <a:stretch>
            <a:fillRect/>
          </a:stretch>
        </p:blipFill>
        <p:spPr>
          <a:xfrm>
            <a:off x="270916" y="4029419"/>
            <a:ext cx="812800" cy="660400"/>
          </a:xfrm>
          <a:prstGeom prst="rect">
            <a:avLst/>
          </a:prstGeom>
        </p:spPr>
      </p:pic>
      <p:sp>
        <p:nvSpPr>
          <p:cNvPr id="15" name="Text Placeholder 5"/>
          <p:cNvSpPr>
            <a:spLocks noGrp="1"/>
          </p:cNvSpPr>
          <p:nvPr>
            <p:ph type="body" sz="quarter" idx="10" hasCustomPrompt="1"/>
          </p:nvPr>
        </p:nvSpPr>
        <p:spPr>
          <a:xfrm>
            <a:off x="493957" y="-12700"/>
            <a:ext cx="8370643" cy="800099"/>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(TUNGSTEN SB 59 PT)</a:t>
            </a:r>
          </a:p>
        </p:txBody>
      </p:sp>
    </p:spTree>
    <p:extLst>
      <p:ext uri="{BB962C8B-B14F-4D97-AF65-F5344CB8AC3E}">
        <p14:creationId xmlns:p14="http://schemas.microsoft.com/office/powerpoint/2010/main" val="8181435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073944"/>
            <a:ext cx="8076956" cy="3011623"/>
          </a:xfrm>
          <a:prstGeom prst="rect">
            <a:avLst/>
          </a:prstGeom>
        </p:spPr>
        <p:txBody>
          <a:bodyPr/>
          <a:lstStyle>
            <a:lvl1pPr marL="342900" indent="-342900">
              <a:buFont typeface="Lucida Grande"/>
              <a:buChar char="&gt;"/>
              <a:defRPr sz="2400" b="0" i="0" baseline="0">
                <a:solidFill>
                  <a:srgbClr val="005F83"/>
                </a:solidFill>
                <a:latin typeface="Orgon Slab Light"/>
                <a:cs typeface="Orgon Slab Light"/>
              </a:defRPr>
            </a:lvl1pPr>
            <a:lvl2pPr>
              <a:defRPr sz="2000" b="0" i="0" baseline="0">
                <a:solidFill>
                  <a:srgbClr val="005F83"/>
                </a:solidFill>
                <a:latin typeface="Orgon Slab Light"/>
                <a:cs typeface="Orgon Slab Light"/>
              </a:defRPr>
            </a:lvl2pPr>
            <a:lvl3pPr marL="1143000" indent="-228600">
              <a:buSzPct val="100000"/>
              <a:buFont typeface="Lucida Grande"/>
              <a:buChar char="&gt;"/>
              <a:defRPr sz="1800" b="0" i="0" baseline="0">
                <a:solidFill>
                  <a:srgbClr val="005F83"/>
                </a:solidFill>
                <a:latin typeface="Orgon Slab Light"/>
                <a:cs typeface="Orgon Slab Light"/>
              </a:defRPr>
            </a:lvl3pPr>
            <a:lvl4pPr>
              <a:defRPr sz="1600" b="0" i="0" baseline="0">
                <a:solidFill>
                  <a:srgbClr val="005F83"/>
                </a:solidFill>
                <a:latin typeface="Orgon Slab Light"/>
                <a:cs typeface="Orgon Slab Light"/>
              </a:defRPr>
            </a:lvl4pPr>
            <a:lvl5pPr marL="2057400" indent="-228600">
              <a:buFont typeface="Lucida Grande"/>
              <a:buChar char="&gt;"/>
              <a:defRPr sz="1400" b="0" i="0" baseline="0">
                <a:solidFill>
                  <a:srgbClr val="005F83"/>
                </a:solidFill>
                <a:latin typeface="Orgon Slab Light"/>
                <a:cs typeface="Orgon Slab Light"/>
              </a:defRPr>
            </a:lvl5pPr>
          </a:lstStyle>
          <a:p>
            <a:pPr lvl="0"/>
            <a:r>
              <a:rPr lang="en-US" dirty="0" smtClean="0"/>
              <a:t>Bulleted content here (</a:t>
            </a:r>
            <a:r>
              <a:rPr lang="en-US" dirty="0" err="1" smtClean="0"/>
              <a:t>Orgon</a:t>
            </a:r>
            <a:r>
              <a:rPr lang="en-US" dirty="0" smtClean="0"/>
              <a:t> Slab Light, 24 pt.)</a:t>
            </a:r>
          </a:p>
          <a:p>
            <a:pPr lvl="1"/>
            <a:r>
              <a:rPr lang="en-US" dirty="0" smtClean="0"/>
              <a:t>Second level (</a:t>
            </a:r>
            <a:r>
              <a:rPr lang="en-US" dirty="0" err="1" smtClean="0"/>
              <a:t>Orgon</a:t>
            </a:r>
            <a:r>
              <a:rPr lang="en-US" dirty="0" smtClean="0"/>
              <a:t> Slab Light, 20)</a:t>
            </a:r>
          </a:p>
          <a:p>
            <a:pPr lvl="2"/>
            <a:r>
              <a:rPr lang="en-US" dirty="0" smtClean="0"/>
              <a:t>Third level (</a:t>
            </a:r>
            <a:r>
              <a:rPr lang="en-US" dirty="0" err="1" smtClean="0"/>
              <a:t>Orgon</a:t>
            </a:r>
            <a:r>
              <a:rPr lang="en-US" dirty="0" smtClean="0"/>
              <a:t> Slab Light, 18)</a:t>
            </a:r>
          </a:p>
          <a:p>
            <a:pPr lvl="3"/>
            <a:r>
              <a:rPr lang="en-US" dirty="0" smtClean="0"/>
              <a:t>Fourth level (</a:t>
            </a:r>
            <a:r>
              <a:rPr lang="en-US" dirty="0" err="1" smtClean="0"/>
              <a:t>Orgon</a:t>
            </a:r>
            <a:r>
              <a:rPr lang="en-US" dirty="0" smtClean="0"/>
              <a:t> Slab Light, 16)</a:t>
            </a:r>
          </a:p>
          <a:p>
            <a:pPr lvl="4"/>
            <a:r>
              <a:rPr lang="en-US" dirty="0" smtClean="0"/>
              <a:t>Fifth level (</a:t>
            </a:r>
            <a:r>
              <a:rPr lang="en-US" dirty="0" err="1" smtClean="0"/>
              <a:t>Orgon</a:t>
            </a:r>
            <a:r>
              <a:rPr lang="en-US" dirty="0" smtClean="0"/>
              <a:t> Slab Light, 14)</a:t>
            </a:r>
            <a:endParaRPr lang="en-US" dirty="0"/>
          </a:p>
        </p:txBody>
      </p:sp>
      <p:sp>
        <p:nvSpPr>
          <p:cNvPr id="18" name="L-Shape 17"/>
          <p:cNvSpPr/>
          <p:nvPr userDrawn="1"/>
        </p:nvSpPr>
        <p:spPr>
          <a:xfrm flipH="1">
            <a:off x="-2" y="0"/>
            <a:ext cx="9155111" cy="5151835"/>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CCFFCC"/>
              </a:solidFill>
            </a:endParaRPr>
          </a:p>
        </p:txBody>
      </p:sp>
      <p:sp>
        <p:nvSpPr>
          <p:cNvPr id="19" name="Rectangle 18"/>
          <p:cNvSpPr/>
          <p:nvPr userDrawn="1"/>
        </p:nvSpPr>
        <p:spPr>
          <a:xfrm>
            <a:off x="566" y="-30866"/>
            <a:ext cx="9155110" cy="818266"/>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2"/>
          <a:stretch>
            <a:fillRect/>
          </a:stretch>
        </p:blipFill>
        <p:spPr>
          <a:xfrm>
            <a:off x="8472950" y="17877"/>
            <a:ext cx="660400" cy="1295400"/>
          </a:xfrm>
          <a:prstGeom prst="rect">
            <a:avLst/>
          </a:prstGeom>
        </p:spPr>
      </p:pic>
      <p:pic>
        <p:nvPicPr>
          <p:cNvPr id="21" name="Picture 20"/>
          <p:cNvPicPr>
            <a:picLocks noChangeAspect="1"/>
          </p:cNvPicPr>
          <p:nvPr userDrawn="1"/>
        </p:nvPicPr>
        <p:blipFill>
          <a:blip r:embed="rId3"/>
          <a:stretch>
            <a:fillRect/>
          </a:stretch>
        </p:blipFill>
        <p:spPr>
          <a:xfrm>
            <a:off x="6792" y="3615135"/>
            <a:ext cx="812800" cy="1536700"/>
          </a:xfrm>
          <a:prstGeom prst="rect">
            <a:avLst/>
          </a:prstGeom>
        </p:spPr>
      </p:pic>
      <p:pic>
        <p:nvPicPr>
          <p:cNvPr id="22" name="Picture 21"/>
          <p:cNvPicPr>
            <a:picLocks noChangeAspect="1"/>
          </p:cNvPicPr>
          <p:nvPr userDrawn="1"/>
        </p:nvPicPr>
        <p:blipFill>
          <a:blip r:embed="rId4"/>
          <a:stretch>
            <a:fillRect/>
          </a:stretch>
        </p:blipFill>
        <p:spPr>
          <a:xfrm>
            <a:off x="270916" y="4029419"/>
            <a:ext cx="812800" cy="660400"/>
          </a:xfrm>
          <a:prstGeom prst="rect">
            <a:avLst/>
          </a:prstGeom>
        </p:spPr>
      </p:pic>
      <p:sp>
        <p:nvSpPr>
          <p:cNvPr id="23" name="Text Placeholder 5"/>
          <p:cNvSpPr>
            <a:spLocks noGrp="1"/>
          </p:cNvSpPr>
          <p:nvPr>
            <p:ph type="body" sz="quarter" idx="10" hasCustomPrompt="1"/>
          </p:nvPr>
        </p:nvSpPr>
        <p:spPr>
          <a:xfrm>
            <a:off x="493957" y="-12700"/>
            <a:ext cx="8370643" cy="800099"/>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(TUNGSTEN SB 59 PT)</a:t>
            </a:r>
          </a:p>
        </p:txBody>
      </p:sp>
    </p:spTree>
    <p:extLst>
      <p:ext uri="{BB962C8B-B14F-4D97-AF65-F5344CB8AC3E}">
        <p14:creationId xmlns:p14="http://schemas.microsoft.com/office/powerpoint/2010/main" val="17859222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1308100" y="989427"/>
            <a:ext cx="7164850" cy="3324225"/>
          </a:xfrm>
          <a:prstGeom prst="rect">
            <a:avLst/>
          </a:prstGeom>
        </p:spPr>
        <p:txBody>
          <a:bodyPr>
            <a:normAutofit/>
          </a:bodyPr>
          <a:lstStyle>
            <a:lvl1pPr marL="0" indent="0">
              <a:buNone/>
              <a:defRPr sz="2400" b="0" i="0" baseline="0">
                <a:solidFill>
                  <a:srgbClr val="005F83"/>
                </a:solidFill>
                <a:latin typeface="Orgon Slab"/>
                <a:cs typeface="Orgon Slab"/>
              </a:defRPr>
            </a:lvl1pPr>
          </a:lstStyle>
          <a:p>
            <a:r>
              <a:rPr lang="en-US" dirty="0" smtClean="0"/>
              <a:t>Graphic Here</a:t>
            </a:r>
            <a:endParaRPr lang="en-US" dirty="0"/>
          </a:p>
        </p:txBody>
      </p:sp>
      <p:sp>
        <p:nvSpPr>
          <p:cNvPr id="11" name="L-Shape 10"/>
          <p:cNvSpPr/>
          <p:nvPr userDrawn="1"/>
        </p:nvSpPr>
        <p:spPr>
          <a:xfrm flipH="1">
            <a:off x="-2" y="0"/>
            <a:ext cx="9155111" cy="5151835"/>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CCFFCC"/>
              </a:solidFill>
            </a:endParaRPr>
          </a:p>
        </p:txBody>
      </p:sp>
      <p:sp>
        <p:nvSpPr>
          <p:cNvPr id="14" name="Rectangle 13"/>
          <p:cNvSpPr/>
          <p:nvPr userDrawn="1"/>
        </p:nvSpPr>
        <p:spPr>
          <a:xfrm>
            <a:off x="566" y="-30866"/>
            <a:ext cx="9155110" cy="818266"/>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8472950" y="17877"/>
            <a:ext cx="660400" cy="1295400"/>
          </a:xfrm>
          <a:prstGeom prst="rect">
            <a:avLst/>
          </a:prstGeom>
        </p:spPr>
      </p:pic>
      <p:pic>
        <p:nvPicPr>
          <p:cNvPr id="17" name="Picture 16"/>
          <p:cNvPicPr>
            <a:picLocks noChangeAspect="1"/>
          </p:cNvPicPr>
          <p:nvPr userDrawn="1"/>
        </p:nvPicPr>
        <p:blipFill>
          <a:blip r:embed="rId3"/>
          <a:stretch>
            <a:fillRect/>
          </a:stretch>
        </p:blipFill>
        <p:spPr>
          <a:xfrm>
            <a:off x="6792" y="3615135"/>
            <a:ext cx="812800" cy="1536700"/>
          </a:xfrm>
          <a:prstGeom prst="rect">
            <a:avLst/>
          </a:prstGeom>
        </p:spPr>
      </p:pic>
      <p:pic>
        <p:nvPicPr>
          <p:cNvPr id="18" name="Picture 17"/>
          <p:cNvPicPr>
            <a:picLocks noChangeAspect="1"/>
          </p:cNvPicPr>
          <p:nvPr userDrawn="1"/>
        </p:nvPicPr>
        <p:blipFill>
          <a:blip r:embed="rId4"/>
          <a:stretch>
            <a:fillRect/>
          </a:stretch>
        </p:blipFill>
        <p:spPr>
          <a:xfrm>
            <a:off x="270916" y="4029419"/>
            <a:ext cx="812800" cy="660400"/>
          </a:xfrm>
          <a:prstGeom prst="rect">
            <a:avLst/>
          </a:prstGeom>
        </p:spPr>
      </p:pic>
      <p:sp>
        <p:nvSpPr>
          <p:cNvPr id="19" name="Text Placeholder 5"/>
          <p:cNvSpPr>
            <a:spLocks noGrp="1"/>
          </p:cNvSpPr>
          <p:nvPr>
            <p:ph type="body" sz="quarter" idx="10" hasCustomPrompt="1"/>
          </p:nvPr>
        </p:nvSpPr>
        <p:spPr>
          <a:xfrm>
            <a:off x="493957" y="-12700"/>
            <a:ext cx="8370643" cy="800099"/>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(TUNGSTEN SB 59 PT)</a:t>
            </a:r>
          </a:p>
        </p:txBody>
      </p:sp>
    </p:spTree>
    <p:extLst>
      <p:ext uri="{BB962C8B-B14F-4D97-AF65-F5344CB8AC3E}">
        <p14:creationId xmlns:p14="http://schemas.microsoft.com/office/powerpoint/2010/main" val="3286547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4711700" y="989427"/>
            <a:ext cx="3761250" cy="3324225"/>
          </a:xfrm>
          <a:prstGeom prst="rect">
            <a:avLst/>
          </a:prstGeom>
        </p:spPr>
        <p:txBody>
          <a:bodyPr>
            <a:normAutofit/>
          </a:bodyPr>
          <a:lstStyle>
            <a:lvl1pPr marL="0" indent="0">
              <a:buNone/>
              <a:defRPr sz="2400" b="0" i="0" baseline="0">
                <a:solidFill>
                  <a:srgbClr val="005F83"/>
                </a:solidFill>
                <a:latin typeface="Orgon Slab"/>
                <a:cs typeface="Orgon Slab"/>
              </a:defRPr>
            </a:lvl1pPr>
          </a:lstStyle>
          <a:p>
            <a:r>
              <a:rPr lang="en-US" dirty="0" smtClean="0"/>
              <a:t>Graphic Here</a:t>
            </a:r>
            <a:endParaRPr lang="en-US" dirty="0"/>
          </a:p>
        </p:txBody>
      </p:sp>
      <p:sp>
        <p:nvSpPr>
          <p:cNvPr id="11" name="Text Placeholder 9"/>
          <p:cNvSpPr>
            <a:spLocks noGrp="1"/>
          </p:cNvSpPr>
          <p:nvPr>
            <p:ph type="body" sz="quarter" idx="11" hasCustomPrompt="1"/>
          </p:nvPr>
        </p:nvSpPr>
        <p:spPr>
          <a:xfrm>
            <a:off x="659306" y="1924050"/>
            <a:ext cx="3760295" cy="1933575"/>
          </a:xfrm>
          <a:prstGeom prst="rect">
            <a:avLst/>
          </a:prstGeom>
        </p:spPr>
        <p:txBody>
          <a:bodyPr/>
          <a:lstStyle>
            <a:lvl1pPr marL="342900" indent="-342900">
              <a:buFont typeface="Lucida Grande"/>
              <a:buChar char="&gt;"/>
              <a:defRPr sz="2400" b="0" i="0" baseline="0">
                <a:solidFill>
                  <a:srgbClr val="005F83"/>
                </a:solidFill>
                <a:latin typeface="Orgon Slab ExtraLight"/>
                <a:cs typeface="Orgon Slab ExtraLight"/>
              </a:defRPr>
            </a:lvl1pPr>
            <a:lvl2pPr>
              <a:defRPr sz="2000" b="0" i="0" baseline="0">
                <a:solidFill>
                  <a:srgbClr val="005F83"/>
                </a:solidFill>
                <a:latin typeface="Orgon Slab ExtraLight"/>
                <a:cs typeface="Orgon Slab ExtraLight"/>
              </a:defRPr>
            </a:lvl2pPr>
            <a:lvl3pPr marL="1143000" indent="-228600">
              <a:buSzPct val="100000"/>
              <a:buFont typeface="Lucida Grande"/>
              <a:buChar char="&gt;"/>
              <a:defRPr sz="1800" b="0" i="0" baseline="0">
                <a:solidFill>
                  <a:srgbClr val="005F83"/>
                </a:solidFill>
                <a:latin typeface="Orgon Slab ExtraLight"/>
                <a:cs typeface="Orgon Slab ExtraLight"/>
              </a:defRPr>
            </a:lvl3pPr>
            <a:lvl4pPr>
              <a:defRPr sz="1600" b="0" i="0" baseline="0">
                <a:solidFill>
                  <a:srgbClr val="005F83"/>
                </a:solidFill>
                <a:latin typeface="Orgon Slab ExtraLight"/>
                <a:cs typeface="Orgon Slab ExtraLight"/>
              </a:defRPr>
            </a:lvl4pPr>
            <a:lvl5pPr marL="2057400" indent="-228600">
              <a:buFont typeface="Lucida Grande"/>
              <a:buChar char="&gt;"/>
              <a:defRPr sz="1400" b="0" i="0" baseline="0">
                <a:solidFill>
                  <a:srgbClr val="005F83"/>
                </a:solidFill>
                <a:latin typeface="Orgon Slab ExtraLight"/>
                <a:cs typeface="Orgon Slab ExtraLight"/>
              </a:defRPr>
            </a:lvl5pPr>
          </a:lstStyle>
          <a:p>
            <a:pPr lvl="0"/>
            <a:r>
              <a:rPr lang="en-US" dirty="0" smtClean="0"/>
              <a:t>Content here (</a:t>
            </a:r>
            <a:r>
              <a:rPr lang="en-US" dirty="0" err="1" smtClean="0"/>
              <a:t>Orgon</a:t>
            </a:r>
            <a:r>
              <a:rPr lang="en-US" dirty="0" smtClean="0"/>
              <a:t> Slab </a:t>
            </a:r>
            <a:r>
              <a:rPr lang="en-US" dirty="0" err="1" smtClean="0"/>
              <a:t>ExtraLight</a:t>
            </a:r>
            <a:r>
              <a:rPr lang="en-US" dirty="0" smtClean="0"/>
              <a:t>, 24 pt.)</a:t>
            </a:r>
          </a:p>
          <a:p>
            <a:pPr lvl="1"/>
            <a:r>
              <a:rPr lang="en-US" dirty="0" smtClean="0"/>
              <a:t>Second level (</a:t>
            </a:r>
            <a:r>
              <a:rPr lang="en-US" dirty="0" err="1" smtClean="0"/>
              <a:t>Orgon</a:t>
            </a:r>
            <a:r>
              <a:rPr lang="en-US" dirty="0" smtClean="0"/>
              <a:t> Slab </a:t>
            </a:r>
            <a:r>
              <a:rPr lang="en-US" dirty="0" err="1" smtClean="0"/>
              <a:t>ExtraLight</a:t>
            </a:r>
            <a:r>
              <a:rPr lang="en-US" dirty="0" smtClean="0"/>
              <a:t>, 20)</a:t>
            </a:r>
          </a:p>
          <a:p>
            <a:pPr lvl="2"/>
            <a:r>
              <a:rPr lang="en-US" dirty="0" smtClean="0"/>
              <a:t>Third level (</a:t>
            </a:r>
            <a:r>
              <a:rPr lang="en-US" dirty="0" err="1" smtClean="0"/>
              <a:t>Orgon</a:t>
            </a:r>
            <a:r>
              <a:rPr lang="en-US" dirty="0" smtClean="0"/>
              <a:t> Slab </a:t>
            </a:r>
            <a:r>
              <a:rPr lang="en-US" dirty="0" err="1" smtClean="0"/>
              <a:t>ExtraLight</a:t>
            </a:r>
            <a:r>
              <a:rPr lang="en-US" dirty="0" smtClean="0"/>
              <a:t>, 18)</a:t>
            </a:r>
          </a:p>
        </p:txBody>
      </p:sp>
      <p:sp>
        <p:nvSpPr>
          <p:cNvPr id="14" name="Text Placeholder 5"/>
          <p:cNvSpPr>
            <a:spLocks noGrp="1"/>
          </p:cNvSpPr>
          <p:nvPr>
            <p:ph type="body" sz="quarter" idx="13" hasCustomPrompt="1"/>
          </p:nvPr>
        </p:nvSpPr>
        <p:spPr>
          <a:xfrm>
            <a:off x="671758" y="1002726"/>
            <a:ext cx="3747843" cy="854650"/>
          </a:xfrm>
          <a:prstGeom prst="rect">
            <a:avLst/>
          </a:prstGeom>
        </p:spPr>
        <p:txBody>
          <a:bodyPr>
            <a:noAutofit/>
          </a:bodyPr>
          <a:lstStyle>
            <a:lvl1pPr marL="0" indent="0">
              <a:lnSpc>
                <a:spcPct val="90000"/>
              </a:lnSpc>
              <a:buNone/>
              <a:defRPr sz="2400" b="0" i="0" baseline="0">
                <a:solidFill>
                  <a:srgbClr val="005F83"/>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SUB-HEADER HERE (ORGON SLAB LIGHT, 24 PT.)</a:t>
            </a:r>
            <a:endParaRPr lang="en-US" dirty="0"/>
          </a:p>
        </p:txBody>
      </p:sp>
      <p:sp>
        <p:nvSpPr>
          <p:cNvPr id="15" name="L-Shape 14"/>
          <p:cNvSpPr/>
          <p:nvPr userDrawn="1"/>
        </p:nvSpPr>
        <p:spPr>
          <a:xfrm flipH="1">
            <a:off x="-2" y="0"/>
            <a:ext cx="9155111" cy="5151835"/>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CCFFCC"/>
              </a:solidFill>
            </a:endParaRPr>
          </a:p>
        </p:txBody>
      </p:sp>
      <p:sp>
        <p:nvSpPr>
          <p:cNvPr id="17" name="Rectangle 16"/>
          <p:cNvSpPr/>
          <p:nvPr userDrawn="1"/>
        </p:nvSpPr>
        <p:spPr>
          <a:xfrm>
            <a:off x="566" y="-30866"/>
            <a:ext cx="9155110" cy="818266"/>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stretch>
            <a:fillRect/>
          </a:stretch>
        </p:blipFill>
        <p:spPr>
          <a:xfrm>
            <a:off x="8472950" y="17877"/>
            <a:ext cx="660400" cy="1295400"/>
          </a:xfrm>
          <a:prstGeom prst="rect">
            <a:avLst/>
          </a:prstGeom>
        </p:spPr>
      </p:pic>
      <p:pic>
        <p:nvPicPr>
          <p:cNvPr id="19" name="Picture 18"/>
          <p:cNvPicPr>
            <a:picLocks noChangeAspect="1"/>
          </p:cNvPicPr>
          <p:nvPr userDrawn="1"/>
        </p:nvPicPr>
        <p:blipFill>
          <a:blip r:embed="rId3"/>
          <a:stretch>
            <a:fillRect/>
          </a:stretch>
        </p:blipFill>
        <p:spPr>
          <a:xfrm>
            <a:off x="6792" y="3615135"/>
            <a:ext cx="812800" cy="1536700"/>
          </a:xfrm>
          <a:prstGeom prst="rect">
            <a:avLst/>
          </a:prstGeom>
        </p:spPr>
      </p:pic>
      <p:pic>
        <p:nvPicPr>
          <p:cNvPr id="20" name="Picture 19"/>
          <p:cNvPicPr>
            <a:picLocks noChangeAspect="1"/>
          </p:cNvPicPr>
          <p:nvPr userDrawn="1"/>
        </p:nvPicPr>
        <p:blipFill>
          <a:blip r:embed="rId4"/>
          <a:stretch>
            <a:fillRect/>
          </a:stretch>
        </p:blipFill>
        <p:spPr>
          <a:xfrm>
            <a:off x="270916" y="4029419"/>
            <a:ext cx="812800" cy="660400"/>
          </a:xfrm>
          <a:prstGeom prst="rect">
            <a:avLst/>
          </a:prstGeom>
        </p:spPr>
      </p:pic>
      <p:sp>
        <p:nvSpPr>
          <p:cNvPr id="21" name="Text Placeholder 5"/>
          <p:cNvSpPr>
            <a:spLocks noGrp="1"/>
          </p:cNvSpPr>
          <p:nvPr>
            <p:ph type="body" sz="quarter" idx="10" hasCustomPrompt="1"/>
          </p:nvPr>
        </p:nvSpPr>
        <p:spPr>
          <a:xfrm>
            <a:off x="493957" y="-12700"/>
            <a:ext cx="8370643" cy="800099"/>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(TUNGSTEN SB 59 PT)</a:t>
            </a:r>
          </a:p>
        </p:txBody>
      </p:sp>
    </p:spTree>
    <p:extLst>
      <p:ext uri="{BB962C8B-B14F-4D97-AF65-F5344CB8AC3E}">
        <p14:creationId xmlns:p14="http://schemas.microsoft.com/office/powerpoint/2010/main" val="769944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496306"/>
      </p:ext>
    </p:extLst>
  </p:cSld>
  <p:clrMap bg1="lt1" tx1="dk1" bg2="lt2" tx2="dk2" accent1="accent1" accent2="accent2" accent3="accent3" accent4="accent4" accent5="accent5" accent6="accent6" hlink="hlink" folHlink="folHlink"/>
  <p:sldLayoutIdLst>
    <p:sldLayoutId id="2147483674" r:id="rId1"/>
    <p:sldLayoutId id="2147483672" r:id="rId2"/>
    <p:sldLayoutId id="2147483655" r:id="rId3"/>
    <p:sldLayoutId id="2147483656" r:id="rId4"/>
    <p:sldLayoutId id="2147483657" r:id="rId5"/>
    <p:sldLayoutId id="2147483673" r:id="rId6"/>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openxmlformats.org/officeDocument/2006/relationships/image" Target="../media/image18.png"/><Relationship Id="rId12"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1.jpeg"/><Relationship Id="rId5" Type="http://schemas.openxmlformats.org/officeDocument/2006/relationships/image" Target="../media/image12.png"/><Relationship Id="rId10" Type="http://schemas.openxmlformats.org/officeDocument/2006/relationships/image" Target="../media/image20.jpeg"/><Relationship Id="rId4" Type="http://schemas.openxmlformats.org/officeDocument/2006/relationships/image" Target="../media/image7.pn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provost.mst.edu/coachesurvey/"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01536" y="3432614"/>
            <a:ext cx="7159337" cy="1204700"/>
          </a:xfrm>
        </p:spPr>
        <p:txBody>
          <a:bodyPr/>
          <a:lstStyle/>
          <a:p>
            <a:pPr lvl="0" algn="ctr"/>
            <a:r>
              <a:rPr lang="en-US" sz="2800" b="1" dirty="0">
                <a:solidFill>
                  <a:schemeClr val="bg2"/>
                </a:solidFill>
                <a:latin typeface="Arial" charset="0"/>
                <a:ea typeface="ＭＳ Ｐゴシック" charset="0"/>
              </a:rPr>
              <a:t>F</a:t>
            </a:r>
            <a:r>
              <a:rPr lang="en-US" sz="2800" dirty="0">
                <a:solidFill>
                  <a:schemeClr val="bg2"/>
                </a:solidFill>
                <a:latin typeface="Arial" charset="0"/>
                <a:ea typeface="ＭＳ Ｐゴシック" charset="0"/>
              </a:rPr>
              <a:t>aculty</a:t>
            </a:r>
            <a:r>
              <a:rPr lang="en-US" sz="2800" b="1" dirty="0">
                <a:solidFill>
                  <a:schemeClr val="bg2"/>
                </a:solidFill>
                <a:latin typeface="Arial" charset="0"/>
                <a:ea typeface="ＭＳ Ｐゴシック" charset="0"/>
              </a:rPr>
              <a:t> R</a:t>
            </a:r>
            <a:r>
              <a:rPr lang="en-US" sz="2800" dirty="0">
                <a:solidFill>
                  <a:schemeClr val="bg2"/>
                </a:solidFill>
                <a:latin typeface="Arial" charset="0"/>
                <a:ea typeface="ＭＳ Ｐゴシック" charset="0"/>
              </a:rPr>
              <a:t>ecruiting and </a:t>
            </a:r>
            <a:r>
              <a:rPr lang="en-US" sz="2800" b="1" dirty="0">
                <a:solidFill>
                  <a:schemeClr val="bg2"/>
                </a:solidFill>
                <a:latin typeface="Arial" charset="0"/>
                <a:ea typeface="ＭＳ Ｐゴシック" charset="0"/>
              </a:rPr>
              <a:t>R</a:t>
            </a:r>
            <a:r>
              <a:rPr lang="en-US" sz="2800" dirty="0">
                <a:solidFill>
                  <a:schemeClr val="bg2"/>
                </a:solidFill>
                <a:latin typeface="Arial" charset="0"/>
                <a:ea typeface="ＭＳ Ｐゴシック" charset="0"/>
              </a:rPr>
              <a:t>etention</a:t>
            </a:r>
            <a:r>
              <a:rPr lang="en-US" sz="2800" b="1" dirty="0">
                <a:solidFill>
                  <a:schemeClr val="bg2"/>
                </a:solidFill>
                <a:latin typeface="Arial" charset="0"/>
                <a:ea typeface="ＭＳ Ｐゴシック" charset="0"/>
              </a:rPr>
              <a:t> C</a:t>
            </a:r>
            <a:r>
              <a:rPr lang="en-US" sz="2800" dirty="0">
                <a:solidFill>
                  <a:schemeClr val="bg2"/>
                </a:solidFill>
                <a:latin typeface="Arial" charset="0"/>
                <a:ea typeface="ＭＳ Ｐゴシック" charset="0"/>
              </a:rPr>
              <a:t>ouncil</a:t>
            </a:r>
            <a:r>
              <a:rPr lang="en-US" sz="2800" b="1" dirty="0">
                <a:solidFill>
                  <a:schemeClr val="bg2"/>
                </a:solidFill>
                <a:latin typeface="Arial" charset="0"/>
                <a:ea typeface="ＭＳ Ｐゴシック" charset="0"/>
              </a:rPr>
              <a:t> </a:t>
            </a:r>
            <a:r>
              <a:rPr lang="en-US" sz="3600" b="1" dirty="0">
                <a:solidFill>
                  <a:schemeClr val="bg2"/>
                </a:solidFill>
                <a:latin typeface="Arial" charset="0"/>
                <a:ea typeface="ＭＳ Ｐゴシック" charset="0"/>
              </a:rPr>
              <a:t>(FRRC</a:t>
            </a:r>
            <a:r>
              <a:rPr lang="en-US" sz="3600" b="1" dirty="0" smtClean="0">
                <a:solidFill>
                  <a:schemeClr val="bg2"/>
                </a:solidFill>
                <a:latin typeface="Arial" charset="0"/>
                <a:ea typeface="ＭＳ Ｐゴシック" charset="0"/>
              </a:rPr>
              <a:t>)</a:t>
            </a:r>
            <a:endParaRPr lang="en-US" sz="3600" b="1" dirty="0">
              <a:solidFill>
                <a:schemeClr val="bg2"/>
              </a:solidFill>
              <a:latin typeface="Arial" charset="0"/>
              <a:ea typeface="ＭＳ Ｐゴシック" charset="0"/>
            </a:endParaRPr>
          </a:p>
        </p:txBody>
      </p:sp>
      <p:sp>
        <p:nvSpPr>
          <p:cNvPr id="5" name="TextBox 4"/>
          <p:cNvSpPr txBox="1"/>
          <p:nvPr/>
        </p:nvSpPr>
        <p:spPr>
          <a:xfrm>
            <a:off x="674914" y="457200"/>
            <a:ext cx="7605083" cy="2062103"/>
          </a:xfrm>
          <a:prstGeom prst="rect">
            <a:avLst/>
          </a:prstGeom>
          <a:noFill/>
        </p:spPr>
        <p:txBody>
          <a:bodyPr wrap="square" rtlCol="0">
            <a:spAutoFit/>
          </a:bodyPr>
          <a:lstStyle/>
          <a:p>
            <a:pPr algn="ctr">
              <a:spcBef>
                <a:spcPct val="20000"/>
              </a:spcBef>
            </a:pPr>
            <a:r>
              <a:rPr lang="en-US" sz="4000" dirty="0">
                <a:solidFill>
                  <a:srgbClr val="FFFFFF"/>
                </a:solidFill>
                <a:latin typeface="Orgon Slab"/>
                <a:cs typeface="Orgon Slab"/>
              </a:rPr>
              <a:t>The </a:t>
            </a:r>
            <a:r>
              <a:rPr lang="en-US" sz="4400" b="1" dirty="0">
                <a:solidFill>
                  <a:srgbClr val="FFA500"/>
                </a:solidFill>
                <a:latin typeface="Orgon Slab"/>
                <a:cs typeface="Orgon Slab"/>
              </a:rPr>
              <a:t>C</a:t>
            </a:r>
            <a:r>
              <a:rPr lang="en-US" sz="4000" dirty="0">
                <a:solidFill>
                  <a:srgbClr val="FFFFFF"/>
                </a:solidFill>
                <a:latin typeface="Orgon Slab"/>
                <a:cs typeface="Orgon Slab"/>
              </a:rPr>
              <a:t>ollaborative </a:t>
            </a:r>
            <a:r>
              <a:rPr lang="en-US" sz="4400" b="1" dirty="0">
                <a:solidFill>
                  <a:srgbClr val="FFA500"/>
                </a:solidFill>
                <a:latin typeface="Orgon Slab"/>
                <a:cs typeface="Orgon Slab"/>
              </a:rPr>
              <a:t>o</a:t>
            </a:r>
            <a:r>
              <a:rPr lang="en-US" sz="4000" dirty="0">
                <a:solidFill>
                  <a:srgbClr val="FFFFFF"/>
                </a:solidFill>
                <a:latin typeface="Orgon Slab"/>
                <a:cs typeface="Orgon Slab"/>
              </a:rPr>
              <a:t>n </a:t>
            </a:r>
            <a:r>
              <a:rPr lang="en-US" sz="4400" b="1" dirty="0">
                <a:solidFill>
                  <a:srgbClr val="FFA500"/>
                </a:solidFill>
                <a:latin typeface="Orgon Slab"/>
                <a:cs typeface="Orgon Slab"/>
              </a:rPr>
              <a:t>A</a:t>
            </a:r>
            <a:r>
              <a:rPr lang="en-US" sz="4000" dirty="0">
                <a:solidFill>
                  <a:srgbClr val="FFFFFF"/>
                </a:solidFill>
                <a:latin typeface="Orgon Slab"/>
                <a:cs typeface="Orgon Slab"/>
              </a:rPr>
              <a:t>cademic </a:t>
            </a:r>
            <a:r>
              <a:rPr lang="en-US" sz="4400" b="1" dirty="0">
                <a:solidFill>
                  <a:srgbClr val="FFA500"/>
                </a:solidFill>
                <a:latin typeface="Orgon Slab"/>
                <a:cs typeface="Orgon Slab"/>
              </a:rPr>
              <a:t>C</a:t>
            </a:r>
            <a:r>
              <a:rPr lang="en-US" sz="4000" dirty="0">
                <a:solidFill>
                  <a:srgbClr val="FFFFFF"/>
                </a:solidFill>
                <a:latin typeface="Orgon Slab"/>
                <a:cs typeface="Orgon Slab"/>
              </a:rPr>
              <a:t>areers in </a:t>
            </a:r>
            <a:r>
              <a:rPr lang="en-US" sz="4400" b="1" dirty="0">
                <a:solidFill>
                  <a:srgbClr val="FFA500"/>
                </a:solidFill>
                <a:latin typeface="Orgon Slab"/>
                <a:cs typeface="Orgon Slab"/>
              </a:rPr>
              <a:t>H</a:t>
            </a:r>
            <a:r>
              <a:rPr lang="en-US" sz="4000" dirty="0">
                <a:solidFill>
                  <a:srgbClr val="FFFFFF"/>
                </a:solidFill>
                <a:latin typeface="Orgon Slab"/>
                <a:cs typeface="Orgon Slab"/>
              </a:rPr>
              <a:t>igher </a:t>
            </a:r>
            <a:r>
              <a:rPr lang="en-US" sz="4400" b="1" dirty="0">
                <a:solidFill>
                  <a:srgbClr val="FFA500"/>
                </a:solidFill>
                <a:latin typeface="Orgon Slab"/>
                <a:cs typeface="Orgon Slab"/>
              </a:rPr>
              <a:t>E</a:t>
            </a:r>
            <a:r>
              <a:rPr lang="en-US" sz="4000" dirty="0">
                <a:solidFill>
                  <a:srgbClr val="FFFFFF"/>
                </a:solidFill>
                <a:latin typeface="Orgon Slab"/>
                <a:cs typeface="Orgon Slab"/>
              </a:rPr>
              <a:t>ducation (</a:t>
            </a:r>
            <a:r>
              <a:rPr lang="en-US" sz="4000" b="1" dirty="0">
                <a:solidFill>
                  <a:srgbClr val="FFA500"/>
                </a:solidFill>
                <a:latin typeface="Orgon Slab"/>
                <a:cs typeface="Orgon Slab"/>
              </a:rPr>
              <a:t>COACHE</a:t>
            </a:r>
            <a:r>
              <a:rPr lang="en-US" sz="4000" dirty="0" smtClean="0">
                <a:solidFill>
                  <a:srgbClr val="FFFFFF"/>
                </a:solidFill>
                <a:latin typeface="Orgon Slab"/>
                <a:cs typeface="Orgon Slab"/>
              </a:rPr>
              <a:t>) 2020 Survey Review</a:t>
            </a:r>
            <a:endParaRPr lang="en-US" sz="4000" dirty="0">
              <a:solidFill>
                <a:srgbClr val="FFFFFF"/>
              </a:solidFill>
              <a:latin typeface="Orgon Slab"/>
              <a:cs typeface="Orgon Slab"/>
            </a:endParaRPr>
          </a:p>
        </p:txBody>
      </p:sp>
    </p:spTree>
    <p:extLst>
      <p:ext uri="{BB962C8B-B14F-4D97-AF65-F5344CB8AC3E}">
        <p14:creationId xmlns:p14="http://schemas.microsoft.com/office/powerpoint/2010/main" val="1293858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99145" y="1502054"/>
            <a:ext cx="8197114" cy="2857565"/>
          </a:xfrm>
        </p:spPr>
        <p:txBody>
          <a:bodyPr/>
          <a:lstStyle/>
          <a:p>
            <a:endParaRPr lang="en-US"/>
          </a:p>
        </p:txBody>
      </p:sp>
      <p:sp>
        <p:nvSpPr>
          <p:cNvPr id="3" name="Text Placeholder 2"/>
          <p:cNvSpPr>
            <a:spLocks noGrp="1"/>
          </p:cNvSpPr>
          <p:nvPr>
            <p:ph type="body" sz="quarter" idx="12"/>
          </p:nvPr>
        </p:nvSpPr>
        <p:spPr>
          <a:xfrm>
            <a:off x="611597" y="1059876"/>
            <a:ext cx="8184662" cy="308378"/>
          </a:xfrm>
        </p:spPr>
        <p:txBody>
          <a:bodyPr/>
          <a:lstStyle/>
          <a:p>
            <a:endParaRPr lang="en-US"/>
          </a:p>
        </p:txBody>
      </p:sp>
      <p:sp>
        <p:nvSpPr>
          <p:cNvPr id="4" name="Text Placeholder 3"/>
          <p:cNvSpPr>
            <a:spLocks noGrp="1"/>
          </p:cNvSpPr>
          <p:nvPr>
            <p:ph type="body" sz="quarter" idx="10"/>
          </p:nvPr>
        </p:nvSpPr>
        <p:spPr>
          <a:xfrm>
            <a:off x="433797" y="-12700"/>
            <a:ext cx="8370643" cy="800099"/>
          </a:xfrm>
        </p:spPr>
        <p:txBody>
          <a:bodyPr/>
          <a:lstStyle/>
          <a:p>
            <a:endParaRPr lang="en-US"/>
          </a:p>
        </p:txBody>
      </p:sp>
      <p:pic>
        <p:nvPicPr>
          <p:cNvPr id="5" name="Picture 4"/>
          <p:cNvPicPr>
            <a:picLocks noChangeAspect="1"/>
          </p:cNvPicPr>
          <p:nvPr/>
        </p:nvPicPr>
        <p:blipFill rotWithShape="1">
          <a:blip r:embed="rId3"/>
          <a:srcRect b="27483"/>
          <a:stretch/>
        </p:blipFill>
        <p:spPr>
          <a:xfrm>
            <a:off x="7360" y="-98425"/>
            <a:ext cx="9144000" cy="5247941"/>
          </a:xfrm>
          <a:prstGeom prst="rect">
            <a:avLst/>
          </a:prstGeom>
        </p:spPr>
      </p:pic>
      <p:sp>
        <p:nvSpPr>
          <p:cNvPr id="33" name="Rectangle 32"/>
          <p:cNvSpPr/>
          <p:nvPr/>
        </p:nvSpPr>
        <p:spPr>
          <a:xfrm>
            <a:off x="10604495" y="742092"/>
            <a:ext cx="1323632" cy="369332"/>
          </a:xfrm>
          <a:prstGeom prst="rect">
            <a:avLst/>
          </a:prstGeom>
        </p:spPr>
        <p:txBody>
          <a:bodyPr wrap="none">
            <a:spAutoFit/>
          </a:bodyPr>
          <a:lstStyle/>
          <a:p>
            <a:r>
              <a:rPr lang="en-US" dirty="0">
                <a:solidFill>
                  <a:srgbClr val="000000"/>
                </a:solidFill>
                <a:latin typeface="Calibri" panose="020F0502020204030204" pitchFamily="34" charset="0"/>
              </a:rPr>
              <a:t>Leadership: </a:t>
            </a:r>
            <a:endParaRPr lang="en-US" dirty="0"/>
          </a:p>
        </p:txBody>
      </p:sp>
      <p:sp>
        <p:nvSpPr>
          <p:cNvPr id="34" name="Rectangle 33"/>
          <p:cNvSpPr/>
          <p:nvPr/>
        </p:nvSpPr>
        <p:spPr>
          <a:xfrm>
            <a:off x="10550441" y="2312909"/>
            <a:ext cx="1431739" cy="369332"/>
          </a:xfrm>
          <a:prstGeom prst="rect">
            <a:avLst/>
          </a:prstGeom>
        </p:spPr>
        <p:txBody>
          <a:bodyPr wrap="none">
            <a:spAutoFit/>
          </a:bodyPr>
          <a:lstStyle/>
          <a:p>
            <a:r>
              <a:rPr lang="en-US" dirty="0">
                <a:solidFill>
                  <a:srgbClr val="000000"/>
                </a:solidFill>
                <a:latin typeface="Calibri" panose="020F0502020204030204" pitchFamily="34" charset="0"/>
              </a:rPr>
              <a:t>Governance: </a:t>
            </a:r>
            <a:endParaRPr lang="en-US" dirty="0"/>
          </a:p>
        </p:txBody>
      </p:sp>
      <p:sp>
        <p:nvSpPr>
          <p:cNvPr id="35" name="Rectangle 34"/>
          <p:cNvSpPr/>
          <p:nvPr/>
        </p:nvSpPr>
        <p:spPr>
          <a:xfrm>
            <a:off x="7360" y="4290393"/>
            <a:ext cx="9233714" cy="1092174"/>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860000">
            <a:off x="349418" y="4249064"/>
            <a:ext cx="633315"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Service</a:t>
            </a:r>
            <a:endParaRPr lang="en-US" sz="1200" dirty="0">
              <a:solidFill>
                <a:srgbClr val="000000"/>
              </a:solidFill>
              <a:latin typeface="Calibri" panose="020F0502020204030204" pitchFamily="34" charset="0"/>
            </a:endParaRPr>
          </a:p>
        </p:txBody>
      </p:sp>
      <p:sp>
        <p:nvSpPr>
          <p:cNvPr id="7" name="Rectangle 6"/>
          <p:cNvSpPr/>
          <p:nvPr/>
        </p:nvSpPr>
        <p:spPr>
          <a:xfrm rot="-1860000">
            <a:off x="644778" y="4248114"/>
            <a:ext cx="73045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Teaching</a:t>
            </a:r>
            <a:endParaRPr lang="en-US" sz="1200" dirty="0">
              <a:solidFill>
                <a:srgbClr val="000000"/>
              </a:solidFill>
              <a:latin typeface="Calibri" panose="020F0502020204030204" pitchFamily="34" charset="0"/>
            </a:endParaRPr>
          </a:p>
        </p:txBody>
      </p:sp>
      <p:sp>
        <p:nvSpPr>
          <p:cNvPr id="8" name="Rectangle 7"/>
          <p:cNvSpPr/>
          <p:nvPr/>
        </p:nvSpPr>
        <p:spPr>
          <a:xfrm rot="-1860000">
            <a:off x="186302" y="4489141"/>
            <a:ext cx="158876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Facilities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Work Resources</a:t>
            </a:r>
          </a:p>
        </p:txBody>
      </p:sp>
      <p:sp>
        <p:nvSpPr>
          <p:cNvPr id="9" name="Rectangle 8"/>
          <p:cNvSpPr/>
          <p:nvPr/>
        </p:nvSpPr>
        <p:spPr>
          <a:xfrm rot="-1860000">
            <a:off x="363410" y="4527206"/>
            <a:ext cx="1802032"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Personal </a:t>
            </a:r>
            <a:r>
              <a:rPr lang="en-US" sz="1200" dirty="0" smtClean="0">
                <a:solidFill>
                  <a:srgbClr val="000000"/>
                </a:solidFill>
                <a:latin typeface="Calibri" panose="020F0502020204030204" pitchFamily="34" charset="0"/>
              </a:rPr>
              <a:t>&amp; </a:t>
            </a:r>
            <a:r>
              <a:rPr lang="en-US" sz="1200" dirty="0">
                <a:solidFill>
                  <a:srgbClr val="000000"/>
                </a:solidFill>
                <a:latin typeface="Calibri" panose="020F0502020204030204" pitchFamily="34" charset="0"/>
              </a:rPr>
              <a:t>Family Policies</a:t>
            </a:r>
          </a:p>
        </p:txBody>
      </p:sp>
      <p:sp>
        <p:nvSpPr>
          <p:cNvPr id="10" name="Rectangle 9"/>
          <p:cNvSpPr/>
          <p:nvPr/>
        </p:nvSpPr>
        <p:spPr>
          <a:xfrm rot="-1860000">
            <a:off x="671952" y="4571620"/>
            <a:ext cx="169661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Health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Retirement Benefits</a:t>
            </a:r>
          </a:p>
        </p:txBody>
      </p:sp>
      <p:sp>
        <p:nvSpPr>
          <p:cNvPr id="11" name="Rectangle 10"/>
          <p:cNvSpPr/>
          <p:nvPr/>
        </p:nvSpPr>
        <p:spPr>
          <a:xfrm rot="-1860000">
            <a:off x="-124300" y="4263034"/>
            <a:ext cx="750398"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Research</a:t>
            </a:r>
            <a:endParaRPr lang="en-US" sz="1200" dirty="0">
              <a:solidFill>
                <a:srgbClr val="000000"/>
              </a:solidFill>
              <a:latin typeface="Calibri" panose="020F0502020204030204" pitchFamily="34" charset="0"/>
            </a:endParaRPr>
          </a:p>
        </p:txBody>
      </p:sp>
      <p:sp>
        <p:nvSpPr>
          <p:cNvPr id="12" name="Rectangle 11"/>
          <p:cNvSpPr/>
          <p:nvPr/>
        </p:nvSpPr>
        <p:spPr>
          <a:xfrm rot="-1860000">
            <a:off x="1219955" y="4516488"/>
            <a:ext cx="158921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 Interdisciplinary Work</a:t>
            </a:r>
          </a:p>
        </p:txBody>
      </p:sp>
      <p:sp>
        <p:nvSpPr>
          <p:cNvPr id="13" name="Rectangle 12"/>
          <p:cNvSpPr/>
          <p:nvPr/>
        </p:nvSpPr>
        <p:spPr>
          <a:xfrm rot="-1860000">
            <a:off x="2124595" y="4339656"/>
            <a:ext cx="1024896"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Collaboration</a:t>
            </a:r>
          </a:p>
        </p:txBody>
      </p:sp>
      <p:sp>
        <p:nvSpPr>
          <p:cNvPr id="14" name="Rectangle 13"/>
          <p:cNvSpPr/>
          <p:nvPr/>
        </p:nvSpPr>
        <p:spPr>
          <a:xfrm rot="-1860000">
            <a:off x="2623330" y="4289028"/>
            <a:ext cx="843821"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Mentoring</a:t>
            </a:r>
          </a:p>
        </p:txBody>
      </p:sp>
      <p:sp>
        <p:nvSpPr>
          <p:cNvPr id="15" name="Rectangle 14"/>
          <p:cNvSpPr/>
          <p:nvPr/>
        </p:nvSpPr>
        <p:spPr>
          <a:xfrm rot="-1860000">
            <a:off x="2764505" y="4364808"/>
            <a:ext cx="1114857"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Tenure Policies</a:t>
            </a:r>
          </a:p>
        </p:txBody>
      </p:sp>
      <p:sp>
        <p:nvSpPr>
          <p:cNvPr id="16" name="Rectangle 15"/>
          <p:cNvSpPr/>
          <p:nvPr/>
        </p:nvSpPr>
        <p:spPr>
          <a:xfrm rot="-1860000">
            <a:off x="2657531" y="4496055"/>
            <a:ext cx="1596206"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Tenure Expectations: Clarity</a:t>
            </a:r>
          </a:p>
        </p:txBody>
      </p:sp>
      <p:sp>
        <p:nvSpPr>
          <p:cNvPr id="17" name="Rectangle 16"/>
          <p:cNvSpPr/>
          <p:nvPr/>
        </p:nvSpPr>
        <p:spPr>
          <a:xfrm rot="-1860000">
            <a:off x="3289878" y="4428337"/>
            <a:ext cx="127393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Promotion to Full</a:t>
            </a:r>
          </a:p>
        </p:txBody>
      </p:sp>
      <p:sp>
        <p:nvSpPr>
          <p:cNvPr id="18" name="Rectangle 17"/>
          <p:cNvSpPr/>
          <p:nvPr/>
        </p:nvSpPr>
        <p:spPr>
          <a:xfrm rot="-1860000">
            <a:off x="4282574" y="4234932"/>
            <a:ext cx="58221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Senior</a:t>
            </a:r>
            <a:endParaRPr lang="en-US" sz="1200" dirty="0">
              <a:solidFill>
                <a:srgbClr val="000000"/>
              </a:solidFill>
              <a:latin typeface="Calibri" panose="020F0502020204030204" pitchFamily="34" charset="0"/>
            </a:endParaRPr>
          </a:p>
        </p:txBody>
      </p:sp>
      <p:sp>
        <p:nvSpPr>
          <p:cNvPr id="19" name="Rectangle 18"/>
          <p:cNvSpPr/>
          <p:nvPr/>
        </p:nvSpPr>
        <p:spPr>
          <a:xfrm rot="-1860000">
            <a:off x="4442763" y="4310903"/>
            <a:ext cx="78579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Divisional</a:t>
            </a:r>
            <a:endParaRPr lang="en-US" sz="1200" dirty="0">
              <a:solidFill>
                <a:srgbClr val="000000"/>
              </a:solidFill>
              <a:latin typeface="Calibri" panose="020F0502020204030204" pitchFamily="34" charset="0"/>
            </a:endParaRPr>
          </a:p>
        </p:txBody>
      </p:sp>
      <p:sp>
        <p:nvSpPr>
          <p:cNvPr id="20" name="Rectangle 19"/>
          <p:cNvSpPr/>
          <p:nvPr/>
        </p:nvSpPr>
        <p:spPr>
          <a:xfrm rot="-1860000">
            <a:off x="4564755" y="4337660"/>
            <a:ext cx="105182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Departmental</a:t>
            </a:r>
            <a:endParaRPr lang="en-US" sz="1200" dirty="0">
              <a:solidFill>
                <a:srgbClr val="000000"/>
              </a:solidFill>
              <a:latin typeface="Calibri" panose="020F0502020204030204" pitchFamily="34" charset="0"/>
            </a:endParaRPr>
          </a:p>
        </p:txBody>
      </p:sp>
      <p:sp>
        <p:nvSpPr>
          <p:cNvPr id="21" name="Rectangle 20"/>
          <p:cNvSpPr/>
          <p:nvPr/>
        </p:nvSpPr>
        <p:spPr>
          <a:xfrm rot="-1860000">
            <a:off x="5286143" y="4247231"/>
            <a:ext cx="626197"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Faculty</a:t>
            </a:r>
            <a:endParaRPr lang="en-US" sz="1200" dirty="0">
              <a:solidFill>
                <a:srgbClr val="000000"/>
              </a:solidFill>
              <a:latin typeface="Calibri" panose="020F0502020204030204" pitchFamily="34" charset="0"/>
            </a:endParaRPr>
          </a:p>
        </p:txBody>
      </p:sp>
      <p:sp>
        <p:nvSpPr>
          <p:cNvPr id="22" name="Rectangle 21"/>
          <p:cNvSpPr/>
          <p:nvPr/>
        </p:nvSpPr>
        <p:spPr>
          <a:xfrm rot="-1860000">
            <a:off x="5743610" y="4229314"/>
            <a:ext cx="49398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Trust</a:t>
            </a:r>
            <a:endParaRPr lang="en-US" sz="1200" dirty="0">
              <a:solidFill>
                <a:srgbClr val="000000"/>
              </a:solidFill>
              <a:latin typeface="Calibri" panose="020F0502020204030204" pitchFamily="34" charset="0"/>
            </a:endParaRPr>
          </a:p>
        </p:txBody>
      </p:sp>
      <p:sp>
        <p:nvSpPr>
          <p:cNvPr id="23" name="Rectangle 22"/>
          <p:cNvSpPr/>
          <p:nvPr/>
        </p:nvSpPr>
        <p:spPr>
          <a:xfrm rot="-1860000">
            <a:off x="4989255" y="4555714"/>
            <a:ext cx="1729512"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Shared </a:t>
            </a:r>
            <a:r>
              <a:rPr lang="en-US" sz="1200" dirty="0">
                <a:solidFill>
                  <a:srgbClr val="000000"/>
                </a:solidFill>
                <a:latin typeface="Calibri" panose="020F0502020204030204" pitchFamily="34" charset="0"/>
              </a:rPr>
              <a:t>Sense of Purpose</a:t>
            </a:r>
          </a:p>
        </p:txBody>
      </p:sp>
      <p:sp>
        <p:nvSpPr>
          <p:cNvPr id="24" name="Rectangle 23"/>
          <p:cNvSpPr/>
          <p:nvPr/>
        </p:nvSpPr>
        <p:spPr>
          <a:xfrm rot="-1860000">
            <a:off x="5200525" y="4560192"/>
            <a:ext cx="1864678" cy="276999"/>
          </a:xfrm>
          <a:prstGeom prst="rect">
            <a:avLst/>
          </a:prstGeom>
        </p:spPr>
        <p:txBody>
          <a:bodyPr wrap="none">
            <a:spAutoFit/>
          </a:bodyPr>
          <a:lstStyle/>
          <a:p>
            <a:pPr fontAlgn="b"/>
            <a:r>
              <a:rPr lang="en-US" sz="1200" spc="-90" dirty="0" smtClean="0">
                <a:solidFill>
                  <a:srgbClr val="000000"/>
                </a:solidFill>
                <a:latin typeface="Calibri" panose="020F0502020204030204" pitchFamily="34" charset="0"/>
              </a:rPr>
              <a:t>Understanding </a:t>
            </a:r>
            <a:r>
              <a:rPr lang="en-US" sz="1200" spc="-90" dirty="0">
                <a:solidFill>
                  <a:srgbClr val="000000"/>
                </a:solidFill>
                <a:latin typeface="Calibri" panose="020F0502020204030204" pitchFamily="34" charset="0"/>
              </a:rPr>
              <a:t>the Issue at Hand</a:t>
            </a:r>
          </a:p>
        </p:txBody>
      </p:sp>
      <p:sp>
        <p:nvSpPr>
          <p:cNvPr id="25" name="Rectangle 24"/>
          <p:cNvSpPr/>
          <p:nvPr/>
        </p:nvSpPr>
        <p:spPr>
          <a:xfrm rot="-1860000">
            <a:off x="6444914" y="4315113"/>
            <a:ext cx="93711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Adaptability</a:t>
            </a:r>
            <a:endParaRPr lang="en-US" sz="1200" dirty="0">
              <a:solidFill>
                <a:srgbClr val="000000"/>
              </a:solidFill>
              <a:latin typeface="Calibri" panose="020F0502020204030204" pitchFamily="34" charset="0"/>
            </a:endParaRPr>
          </a:p>
        </p:txBody>
      </p:sp>
      <p:sp>
        <p:nvSpPr>
          <p:cNvPr id="26" name="Rectangle 25"/>
          <p:cNvSpPr/>
          <p:nvPr/>
        </p:nvSpPr>
        <p:spPr>
          <a:xfrm rot="-1860000">
            <a:off x="6767949" y="4333284"/>
            <a:ext cx="93397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Productivity</a:t>
            </a:r>
            <a:endParaRPr lang="en-US" sz="1200" dirty="0">
              <a:solidFill>
                <a:srgbClr val="000000"/>
              </a:solidFill>
              <a:latin typeface="Calibri" panose="020F0502020204030204" pitchFamily="34" charset="0"/>
            </a:endParaRPr>
          </a:p>
        </p:txBody>
      </p:sp>
      <p:sp>
        <p:nvSpPr>
          <p:cNvPr id="30" name="Rectangle 29"/>
          <p:cNvSpPr/>
          <p:nvPr/>
        </p:nvSpPr>
        <p:spPr>
          <a:xfrm rot="-1860000">
            <a:off x="7549827" y="4515540"/>
            <a:ext cx="1575047"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Appreciation </a:t>
            </a:r>
            <a:r>
              <a:rPr lang="en-US" sz="1200" spc="-90" dirty="0" smtClean="0">
                <a:solidFill>
                  <a:srgbClr val="000000"/>
                </a:solidFill>
                <a:latin typeface="Calibri" panose="020F0502020204030204" pitchFamily="34" charset="0"/>
              </a:rPr>
              <a:t>&amp;Recognition</a:t>
            </a:r>
            <a:endParaRPr lang="en-US" sz="1200" spc="-90" dirty="0">
              <a:solidFill>
                <a:srgbClr val="000000"/>
              </a:solidFill>
              <a:latin typeface="Calibri" panose="020F0502020204030204" pitchFamily="34" charset="0"/>
            </a:endParaRPr>
          </a:p>
        </p:txBody>
      </p:sp>
      <p:cxnSp>
        <p:nvCxnSpPr>
          <p:cNvPr id="37" name="Straight Connector 36"/>
          <p:cNvCxnSpPr/>
          <p:nvPr/>
        </p:nvCxnSpPr>
        <p:spPr>
          <a:xfrm>
            <a:off x="744947"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10231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440272"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79763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135597"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49296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830922"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18828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545297"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90266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240622"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59798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35947"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29331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631272"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98863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326597"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8396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021922"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37928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717247"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07461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412572"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76993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3480000">
            <a:off x="221838"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3480000">
            <a:off x="57920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3480000">
            <a:off x="917163"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3480000">
            <a:off x="127452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3480000">
            <a:off x="1612488"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3480000">
            <a:off x="196985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3480000">
            <a:off x="2307813"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3480000">
            <a:off x="266517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3480000">
            <a:off x="3032132"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3480000">
            <a:off x="338949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3480000">
            <a:off x="3727457"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3480000">
            <a:off x="408482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3480000">
            <a:off x="4422782"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3480000">
            <a:off x="478014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3480000">
            <a:off x="5118107"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3480000">
            <a:off x="547547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3480000">
            <a:off x="5868035"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3480000">
            <a:off x="622539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3480000">
            <a:off x="6563360"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3480000">
            <a:off x="6911198" y="3958008"/>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3480000">
            <a:off x="7258685"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rot="-1860000">
            <a:off x="6909938" y="4355203"/>
            <a:ext cx="124354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Collegiality</a:t>
            </a:r>
            <a:endParaRPr lang="en-US" sz="1200" dirty="0">
              <a:solidFill>
                <a:srgbClr val="000000"/>
              </a:solidFill>
              <a:latin typeface="Calibri" panose="020F0502020204030204" pitchFamily="34" charset="0"/>
            </a:endParaRPr>
          </a:p>
        </p:txBody>
      </p:sp>
      <p:sp>
        <p:nvSpPr>
          <p:cNvPr id="28" name="Rectangle 27"/>
          <p:cNvSpPr/>
          <p:nvPr/>
        </p:nvSpPr>
        <p:spPr>
          <a:xfrm rot="-1860000">
            <a:off x="7050474" y="4411190"/>
            <a:ext cx="133735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Engagement</a:t>
            </a:r>
            <a:endParaRPr lang="en-US" sz="1200" dirty="0">
              <a:solidFill>
                <a:srgbClr val="000000"/>
              </a:solidFill>
              <a:latin typeface="Calibri" panose="020F0502020204030204" pitchFamily="34" charset="0"/>
            </a:endParaRPr>
          </a:p>
        </p:txBody>
      </p:sp>
      <p:sp>
        <p:nvSpPr>
          <p:cNvPr id="29" name="Rectangle 28"/>
          <p:cNvSpPr/>
          <p:nvPr/>
        </p:nvSpPr>
        <p:spPr>
          <a:xfrm rot="-1860000">
            <a:off x="7678907" y="4376283"/>
            <a:ext cx="104477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a:t>
            </a:r>
            <a:r>
              <a:rPr lang="en-US" sz="1200" dirty="0">
                <a:solidFill>
                  <a:srgbClr val="000000"/>
                </a:solidFill>
                <a:latin typeface="Calibri" panose="020F0502020204030204" pitchFamily="34" charset="0"/>
              </a:rPr>
              <a:t>Quality</a:t>
            </a:r>
          </a:p>
        </p:txBody>
      </p:sp>
      <p:cxnSp>
        <p:nvCxnSpPr>
          <p:cNvPr id="95" name="Straight Connector 94"/>
          <p:cNvCxnSpPr/>
          <p:nvPr/>
        </p:nvCxnSpPr>
        <p:spPr>
          <a:xfrm rot="3480000">
            <a:off x="761604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3480000">
            <a:off x="7954010"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3480000">
            <a:off x="8311373"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Text Placeholder 3"/>
          <p:cNvSpPr txBox="1">
            <a:spLocks/>
          </p:cNvSpPr>
          <p:nvPr/>
        </p:nvSpPr>
        <p:spPr>
          <a:xfrm>
            <a:off x="512381" y="-173344"/>
            <a:ext cx="8330828" cy="800099"/>
          </a:xfrm>
          <a:prstGeom prst="rect">
            <a:avLst/>
          </a:prstGeom>
          <a:solidFill>
            <a:srgbClr val="0B2F3A"/>
          </a:solidFill>
          <a:ln>
            <a:noFill/>
          </a:ln>
        </p:spPr>
        <p:txBody>
          <a:bodyPr>
            <a:noAutofit/>
          </a:bodyPr>
          <a:lstStyle>
            <a:lvl1pPr marL="0" indent="0" algn="l" defTabSz="457200" rtl="0" eaLnBrk="1" latinLnBrk="0" hangingPunct="1">
              <a:lnSpc>
                <a:spcPct val="100000"/>
              </a:lnSpc>
              <a:spcBef>
                <a:spcPct val="20000"/>
              </a:spcBef>
              <a:buFont typeface="Arial"/>
              <a:buNone/>
              <a:defRPr sz="5900" b="0" i="0" kern="1200" baseline="0">
                <a:solidFill>
                  <a:schemeClr val="bg2"/>
                </a:solidFill>
                <a:latin typeface="Tungsten Semibold"/>
                <a:ea typeface="+mn-ea"/>
                <a:cs typeface="Tungsten Semibold"/>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b="1" dirty="0" smtClean="0"/>
              <a:t>Benchmark Analysis</a:t>
            </a:r>
            <a:endParaRPr lang="en-US" sz="4400" dirty="0"/>
          </a:p>
        </p:txBody>
      </p:sp>
      <p:pic>
        <p:nvPicPr>
          <p:cNvPr id="36" name="Picture 35"/>
          <p:cNvPicPr>
            <a:picLocks noChangeAspect="1"/>
          </p:cNvPicPr>
          <p:nvPr/>
        </p:nvPicPr>
        <p:blipFill>
          <a:blip r:embed="rId4"/>
          <a:stretch>
            <a:fillRect/>
          </a:stretch>
        </p:blipFill>
        <p:spPr>
          <a:xfrm>
            <a:off x="1421718" y="651340"/>
            <a:ext cx="5025403" cy="4516222"/>
          </a:xfrm>
          <a:prstGeom prst="rect">
            <a:avLst/>
          </a:prstGeom>
          <a:solidFill>
            <a:srgbClr val="0B2F3A"/>
          </a:solidFill>
          <a:ln w="38100">
            <a:solidFill>
              <a:srgbClr val="0B2F3A"/>
            </a:solidFill>
          </a:ln>
        </p:spPr>
      </p:pic>
      <p:sp>
        <p:nvSpPr>
          <p:cNvPr id="99" name="Round Single Corner Rectangle 98"/>
          <p:cNvSpPr/>
          <p:nvPr/>
        </p:nvSpPr>
        <p:spPr>
          <a:xfrm>
            <a:off x="8115849" y="980058"/>
            <a:ext cx="255485" cy="1317856"/>
          </a:xfrm>
          <a:prstGeom prst="round1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99"/>
          <p:cNvSpPr/>
          <p:nvPr/>
        </p:nvSpPr>
        <p:spPr>
          <a:xfrm>
            <a:off x="6424206" y="823491"/>
            <a:ext cx="1666875" cy="2955239"/>
          </a:xfrm>
          <a:custGeom>
            <a:avLst/>
            <a:gdLst>
              <a:gd name="connsiteX0" fmla="*/ 1647825 w 1666875"/>
              <a:gd name="connsiteY0" fmla="*/ 180975 h 2667000"/>
              <a:gd name="connsiteX1" fmla="*/ 0 w 1666875"/>
              <a:gd name="connsiteY1" fmla="*/ 0 h 2667000"/>
              <a:gd name="connsiteX2" fmla="*/ 47625 w 1666875"/>
              <a:gd name="connsiteY2" fmla="*/ 2667000 h 2667000"/>
              <a:gd name="connsiteX3" fmla="*/ 1666875 w 1666875"/>
              <a:gd name="connsiteY3" fmla="*/ 1266825 h 2667000"/>
              <a:gd name="connsiteX4" fmla="*/ 1647825 w 1666875"/>
              <a:gd name="connsiteY4" fmla="*/ 180975 h 266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5" h="2667000">
                <a:moveTo>
                  <a:pt x="1647825" y="180975"/>
                </a:moveTo>
                <a:lnTo>
                  <a:pt x="0" y="0"/>
                </a:lnTo>
                <a:lnTo>
                  <a:pt x="47625" y="2667000"/>
                </a:lnTo>
                <a:lnTo>
                  <a:pt x="1666875" y="1266825"/>
                </a:lnTo>
                <a:lnTo>
                  <a:pt x="1647825" y="180975"/>
                </a:lnTo>
                <a:close/>
              </a:path>
            </a:pathLst>
          </a:custGeom>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1" name="Group 100"/>
          <p:cNvGrpSpPr/>
          <p:nvPr/>
        </p:nvGrpSpPr>
        <p:grpSpPr>
          <a:xfrm>
            <a:off x="5243771" y="3800515"/>
            <a:ext cx="3757612" cy="1363811"/>
            <a:chOff x="5293519" y="3646339"/>
            <a:chExt cx="3757612" cy="1363811"/>
          </a:xfrm>
        </p:grpSpPr>
        <p:pic>
          <p:nvPicPr>
            <p:cNvPr id="102" name="Picture 101"/>
            <p:cNvPicPr>
              <a:picLocks noChangeAspect="1"/>
            </p:cNvPicPr>
            <p:nvPr/>
          </p:nvPicPr>
          <p:blipFill>
            <a:blip r:embed="rId5"/>
            <a:stretch>
              <a:fillRect/>
            </a:stretch>
          </p:blipFill>
          <p:spPr>
            <a:xfrm>
              <a:off x="5464969" y="3999345"/>
              <a:ext cx="3586162" cy="1010805"/>
            </a:xfrm>
            <a:prstGeom prst="rect">
              <a:avLst/>
            </a:prstGeom>
          </p:spPr>
        </p:pic>
        <p:sp>
          <p:nvSpPr>
            <p:cNvPr id="103" name="TextBox 102"/>
            <p:cNvSpPr txBox="1"/>
            <p:nvPr/>
          </p:nvSpPr>
          <p:spPr>
            <a:xfrm>
              <a:off x="5293519" y="3646339"/>
              <a:ext cx="3235629" cy="400110"/>
            </a:xfrm>
            <a:prstGeom prst="rect">
              <a:avLst/>
            </a:prstGeom>
            <a:solidFill>
              <a:schemeClr val="bg2"/>
            </a:solidFill>
          </p:spPr>
          <p:txBody>
            <a:bodyPr wrap="none" rtlCol="0">
              <a:spAutoFit/>
            </a:bodyPr>
            <a:lstStyle/>
            <a:p>
              <a:r>
                <a:rPr lang="en-US" sz="2000" dirty="0" smtClean="0">
                  <a:solidFill>
                    <a:srgbClr val="000000"/>
                  </a:solidFill>
                </a:rPr>
                <a:t>Peer Institutes </a:t>
              </a:r>
              <a:r>
                <a:rPr lang="en-US" dirty="0" smtClean="0">
                  <a:solidFill>
                    <a:srgbClr val="000000"/>
                  </a:solidFill>
                </a:rPr>
                <a:t>(same as 2016)</a:t>
              </a:r>
              <a:r>
                <a:rPr lang="en-US" sz="2000" dirty="0" smtClean="0">
                  <a:solidFill>
                    <a:srgbClr val="000000"/>
                  </a:solidFill>
                </a:rPr>
                <a:t>:</a:t>
              </a:r>
              <a:endParaRPr lang="en-US" sz="2000" dirty="0">
                <a:solidFill>
                  <a:srgbClr val="000000"/>
                </a:solidFill>
              </a:endParaRPr>
            </a:p>
          </p:txBody>
        </p:sp>
      </p:grpSp>
      <p:sp>
        <p:nvSpPr>
          <p:cNvPr id="104" name="Rectangle 103"/>
          <p:cNvSpPr/>
          <p:nvPr/>
        </p:nvSpPr>
        <p:spPr>
          <a:xfrm>
            <a:off x="5243771" y="3858548"/>
            <a:ext cx="3757612" cy="1305777"/>
          </a:xfrm>
          <a:prstGeom prst="rect">
            <a:avLst/>
          </a:prstGeom>
          <a:noFill/>
          <a:ln w="28575">
            <a:solidFill>
              <a:srgbClr val="250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570578" y="4104600"/>
            <a:ext cx="2826844" cy="1015663"/>
          </a:xfrm>
          <a:prstGeom prst="rect">
            <a:avLst/>
          </a:prstGeom>
          <a:solidFill>
            <a:srgbClr val="0B2F3A"/>
          </a:solidFill>
        </p:spPr>
        <p:txBody>
          <a:bodyPr wrap="square" rtlCol="0">
            <a:spAutoFit/>
          </a:bodyPr>
          <a:lstStyle/>
          <a:p>
            <a:pPr algn="ctr"/>
            <a:r>
              <a:rPr lang="en-US" sz="3600" b="1" dirty="0" smtClean="0">
                <a:solidFill>
                  <a:schemeClr val="bg2"/>
                </a:solidFill>
              </a:rPr>
              <a:t>110</a:t>
            </a:r>
            <a:r>
              <a:rPr lang="en-US" sz="2400" dirty="0" smtClean="0">
                <a:solidFill>
                  <a:schemeClr val="bg2"/>
                </a:solidFill>
              </a:rPr>
              <a:t> universities in the group</a:t>
            </a:r>
            <a:endParaRPr lang="en-US" sz="2400" dirty="0">
              <a:solidFill>
                <a:schemeClr val="bg2"/>
              </a:solidFill>
            </a:endParaRPr>
          </a:p>
        </p:txBody>
      </p:sp>
      <p:sp>
        <p:nvSpPr>
          <p:cNvPr id="32" name="Rectangle 31"/>
          <p:cNvSpPr/>
          <p:nvPr/>
        </p:nvSpPr>
        <p:spPr>
          <a:xfrm>
            <a:off x="4835659" y="2682241"/>
            <a:ext cx="1389739" cy="246088"/>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4807676" y="2971792"/>
            <a:ext cx="1518921" cy="246088"/>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flipH="1">
            <a:off x="4544169" y="1973655"/>
            <a:ext cx="133626" cy="186615"/>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H="1">
            <a:off x="4514008" y="2234617"/>
            <a:ext cx="133626" cy="186615"/>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flipH="1">
            <a:off x="4514008" y="2421232"/>
            <a:ext cx="133626" cy="186615"/>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4512122" y="2556586"/>
            <a:ext cx="133626" cy="186615"/>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H="1">
            <a:off x="4506501" y="2741714"/>
            <a:ext cx="133626" cy="186615"/>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flipV="1">
            <a:off x="4460357" y="2557639"/>
            <a:ext cx="347319" cy="215518"/>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stCxn id="105" idx="1"/>
          </p:cNvCxnSpPr>
          <p:nvPr/>
        </p:nvCxnSpPr>
        <p:spPr>
          <a:xfrm flipH="1" flipV="1">
            <a:off x="4585214" y="2800160"/>
            <a:ext cx="222462" cy="294676"/>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50" name="Left Brace 49"/>
          <p:cNvSpPr/>
          <p:nvPr/>
        </p:nvSpPr>
        <p:spPr>
          <a:xfrm>
            <a:off x="3802455" y="1973656"/>
            <a:ext cx="282365" cy="954674"/>
          </a:xfrm>
          <a:prstGeom prst="leftBrace">
            <a:avLst/>
          </a:prstGeom>
          <a:ln>
            <a:solidFill>
              <a:srgbClr val="36C92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Left Brace 112"/>
          <p:cNvSpPr/>
          <p:nvPr/>
        </p:nvSpPr>
        <p:spPr>
          <a:xfrm>
            <a:off x="3774143" y="2958601"/>
            <a:ext cx="282365" cy="424237"/>
          </a:xfrm>
          <a:prstGeom prst="leftBrace">
            <a:avLst/>
          </a:prstGeom>
          <a:ln>
            <a:solidFill>
              <a:srgbClr val="81818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4" name="Left Brace 113"/>
          <p:cNvSpPr/>
          <p:nvPr/>
        </p:nvSpPr>
        <p:spPr>
          <a:xfrm>
            <a:off x="3782934" y="3440422"/>
            <a:ext cx="282365" cy="784868"/>
          </a:xfrm>
          <a:prstGeom prst="leftBrace">
            <a:avLst/>
          </a:prstGeom>
          <a:ln>
            <a:solidFill>
              <a:srgbClr val="C0060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5984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11"/>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10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0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06"/>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07"/>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0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50"/>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1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13"/>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4" grpId="0" animBg="1"/>
      <p:bldP spid="104" grpId="1" animBg="1"/>
      <p:bldP spid="38" grpId="0" animBg="1"/>
      <p:bldP spid="32" grpId="0" animBg="1"/>
      <p:bldP spid="32" grpId="1" animBg="1"/>
      <p:bldP spid="105" grpId="0" animBg="1"/>
      <p:bldP spid="105" grpId="1" animBg="1"/>
      <p:bldP spid="50" grpId="0" animBg="1"/>
      <p:bldP spid="50" grpId="1" animBg="1"/>
      <p:bldP spid="113" grpId="0" animBg="1"/>
      <p:bldP spid="113" grpId="1" animBg="1"/>
      <p:bldP spid="1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98849" y="1502054"/>
            <a:ext cx="8197114" cy="2857565"/>
          </a:xfrm>
        </p:spPr>
        <p:txBody>
          <a:bodyPr/>
          <a:lstStyle/>
          <a:p>
            <a:endParaRPr lang="en-US"/>
          </a:p>
        </p:txBody>
      </p:sp>
      <p:sp>
        <p:nvSpPr>
          <p:cNvPr id="3" name="Text Placeholder 2"/>
          <p:cNvSpPr>
            <a:spLocks noGrp="1"/>
          </p:cNvSpPr>
          <p:nvPr>
            <p:ph type="body" sz="quarter" idx="12"/>
          </p:nvPr>
        </p:nvSpPr>
        <p:spPr>
          <a:xfrm>
            <a:off x="611301" y="1059876"/>
            <a:ext cx="8184662" cy="308378"/>
          </a:xfrm>
        </p:spPr>
        <p:txBody>
          <a:bodyPr/>
          <a:lstStyle/>
          <a:p>
            <a:endParaRPr lang="en-US"/>
          </a:p>
        </p:txBody>
      </p:sp>
      <p:sp>
        <p:nvSpPr>
          <p:cNvPr id="4" name="Text Placeholder 3"/>
          <p:cNvSpPr>
            <a:spLocks noGrp="1"/>
          </p:cNvSpPr>
          <p:nvPr>
            <p:ph type="body" sz="quarter" idx="10"/>
          </p:nvPr>
        </p:nvSpPr>
        <p:spPr>
          <a:xfrm>
            <a:off x="433501" y="-12700"/>
            <a:ext cx="8370643" cy="800099"/>
          </a:xfrm>
        </p:spPr>
        <p:txBody>
          <a:bodyPr/>
          <a:lstStyle/>
          <a:p>
            <a:endParaRPr lang="en-US"/>
          </a:p>
        </p:txBody>
      </p:sp>
      <p:pic>
        <p:nvPicPr>
          <p:cNvPr id="5" name="Picture 4"/>
          <p:cNvPicPr>
            <a:picLocks noChangeAspect="1"/>
          </p:cNvPicPr>
          <p:nvPr/>
        </p:nvPicPr>
        <p:blipFill>
          <a:blip r:embed="rId3"/>
          <a:stretch>
            <a:fillRect/>
          </a:stretch>
        </p:blipFill>
        <p:spPr>
          <a:xfrm>
            <a:off x="7064" y="-98425"/>
            <a:ext cx="9144000" cy="7236817"/>
          </a:xfrm>
          <a:prstGeom prst="rect">
            <a:avLst/>
          </a:prstGeom>
        </p:spPr>
      </p:pic>
      <p:sp>
        <p:nvSpPr>
          <p:cNvPr id="33" name="Rectangle 32"/>
          <p:cNvSpPr/>
          <p:nvPr/>
        </p:nvSpPr>
        <p:spPr>
          <a:xfrm>
            <a:off x="10544039" y="742092"/>
            <a:ext cx="1323632" cy="369332"/>
          </a:xfrm>
          <a:prstGeom prst="rect">
            <a:avLst/>
          </a:prstGeom>
        </p:spPr>
        <p:txBody>
          <a:bodyPr wrap="none">
            <a:spAutoFit/>
          </a:bodyPr>
          <a:lstStyle/>
          <a:p>
            <a:r>
              <a:rPr lang="en-US" dirty="0">
                <a:solidFill>
                  <a:srgbClr val="000000"/>
                </a:solidFill>
                <a:latin typeface="Calibri" panose="020F0502020204030204" pitchFamily="34" charset="0"/>
              </a:rPr>
              <a:t>Leadership: </a:t>
            </a:r>
            <a:endParaRPr lang="en-US" dirty="0"/>
          </a:p>
        </p:txBody>
      </p:sp>
      <p:sp>
        <p:nvSpPr>
          <p:cNvPr id="34" name="Rectangle 33"/>
          <p:cNvSpPr/>
          <p:nvPr/>
        </p:nvSpPr>
        <p:spPr>
          <a:xfrm>
            <a:off x="10489985" y="2312909"/>
            <a:ext cx="1431739" cy="369332"/>
          </a:xfrm>
          <a:prstGeom prst="rect">
            <a:avLst/>
          </a:prstGeom>
        </p:spPr>
        <p:txBody>
          <a:bodyPr wrap="none">
            <a:spAutoFit/>
          </a:bodyPr>
          <a:lstStyle/>
          <a:p>
            <a:r>
              <a:rPr lang="en-US" dirty="0">
                <a:solidFill>
                  <a:srgbClr val="000000"/>
                </a:solidFill>
                <a:latin typeface="Calibri" panose="020F0502020204030204" pitchFamily="34" charset="0"/>
              </a:rPr>
              <a:t>Governance: </a:t>
            </a:r>
            <a:endParaRPr lang="en-US" dirty="0"/>
          </a:p>
        </p:txBody>
      </p:sp>
      <p:sp>
        <p:nvSpPr>
          <p:cNvPr id="35" name="Rectangle 34"/>
          <p:cNvSpPr/>
          <p:nvPr/>
        </p:nvSpPr>
        <p:spPr>
          <a:xfrm>
            <a:off x="7064" y="4290392"/>
            <a:ext cx="9233714" cy="1831631"/>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860000">
            <a:off x="349122" y="4249064"/>
            <a:ext cx="633315"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Service</a:t>
            </a:r>
            <a:endParaRPr lang="en-US" sz="1200" dirty="0">
              <a:solidFill>
                <a:srgbClr val="000000"/>
              </a:solidFill>
              <a:latin typeface="Calibri" panose="020F0502020204030204" pitchFamily="34" charset="0"/>
            </a:endParaRPr>
          </a:p>
        </p:txBody>
      </p:sp>
      <p:sp>
        <p:nvSpPr>
          <p:cNvPr id="7" name="Rectangle 6"/>
          <p:cNvSpPr/>
          <p:nvPr/>
        </p:nvSpPr>
        <p:spPr>
          <a:xfrm rot="-1860000">
            <a:off x="644482" y="4248114"/>
            <a:ext cx="73045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Teaching</a:t>
            </a:r>
            <a:endParaRPr lang="en-US" sz="1200" dirty="0">
              <a:solidFill>
                <a:srgbClr val="000000"/>
              </a:solidFill>
              <a:latin typeface="Calibri" panose="020F0502020204030204" pitchFamily="34" charset="0"/>
            </a:endParaRPr>
          </a:p>
        </p:txBody>
      </p:sp>
      <p:sp>
        <p:nvSpPr>
          <p:cNvPr id="8" name="Rectangle 7"/>
          <p:cNvSpPr/>
          <p:nvPr/>
        </p:nvSpPr>
        <p:spPr>
          <a:xfrm rot="-1860000">
            <a:off x="186006" y="4489141"/>
            <a:ext cx="158876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Facilities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Work Resources</a:t>
            </a:r>
          </a:p>
        </p:txBody>
      </p:sp>
      <p:sp>
        <p:nvSpPr>
          <p:cNvPr id="9" name="Rectangle 8"/>
          <p:cNvSpPr/>
          <p:nvPr/>
        </p:nvSpPr>
        <p:spPr>
          <a:xfrm rot="-1860000">
            <a:off x="363114" y="4527206"/>
            <a:ext cx="1802032"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Personal </a:t>
            </a:r>
            <a:r>
              <a:rPr lang="en-US" sz="1200" dirty="0" smtClean="0">
                <a:solidFill>
                  <a:srgbClr val="000000"/>
                </a:solidFill>
                <a:latin typeface="Calibri" panose="020F0502020204030204" pitchFamily="34" charset="0"/>
              </a:rPr>
              <a:t>&amp; </a:t>
            </a:r>
            <a:r>
              <a:rPr lang="en-US" sz="1200" dirty="0">
                <a:solidFill>
                  <a:srgbClr val="000000"/>
                </a:solidFill>
                <a:latin typeface="Calibri" panose="020F0502020204030204" pitchFamily="34" charset="0"/>
              </a:rPr>
              <a:t>Family Policies</a:t>
            </a:r>
          </a:p>
        </p:txBody>
      </p:sp>
      <p:sp>
        <p:nvSpPr>
          <p:cNvPr id="10" name="Rectangle 9"/>
          <p:cNvSpPr/>
          <p:nvPr/>
        </p:nvSpPr>
        <p:spPr>
          <a:xfrm rot="-1860000">
            <a:off x="671656" y="4571620"/>
            <a:ext cx="169661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Health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Retirement Benefits</a:t>
            </a:r>
          </a:p>
        </p:txBody>
      </p:sp>
      <p:sp>
        <p:nvSpPr>
          <p:cNvPr id="11" name="Rectangle 10"/>
          <p:cNvSpPr/>
          <p:nvPr/>
        </p:nvSpPr>
        <p:spPr>
          <a:xfrm rot="-1860000">
            <a:off x="-124596" y="4263034"/>
            <a:ext cx="750398"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Research</a:t>
            </a:r>
            <a:endParaRPr lang="en-US" sz="1200" dirty="0">
              <a:solidFill>
                <a:srgbClr val="000000"/>
              </a:solidFill>
              <a:latin typeface="Calibri" panose="020F0502020204030204" pitchFamily="34" charset="0"/>
            </a:endParaRPr>
          </a:p>
        </p:txBody>
      </p:sp>
      <p:sp>
        <p:nvSpPr>
          <p:cNvPr id="12" name="Rectangle 11"/>
          <p:cNvSpPr/>
          <p:nvPr/>
        </p:nvSpPr>
        <p:spPr>
          <a:xfrm rot="-1860000">
            <a:off x="1219659" y="4516488"/>
            <a:ext cx="158921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 Interdisciplinary Work</a:t>
            </a:r>
          </a:p>
        </p:txBody>
      </p:sp>
      <p:sp>
        <p:nvSpPr>
          <p:cNvPr id="13" name="Rectangle 12"/>
          <p:cNvSpPr/>
          <p:nvPr/>
        </p:nvSpPr>
        <p:spPr>
          <a:xfrm rot="-1860000">
            <a:off x="2124299" y="4339656"/>
            <a:ext cx="1024896"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Collaboration</a:t>
            </a:r>
          </a:p>
        </p:txBody>
      </p:sp>
      <p:sp>
        <p:nvSpPr>
          <p:cNvPr id="14" name="Rectangle 13"/>
          <p:cNvSpPr/>
          <p:nvPr/>
        </p:nvSpPr>
        <p:spPr>
          <a:xfrm rot="-1860000">
            <a:off x="2623034" y="4289028"/>
            <a:ext cx="843821"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Mentoring</a:t>
            </a:r>
          </a:p>
        </p:txBody>
      </p:sp>
      <p:sp>
        <p:nvSpPr>
          <p:cNvPr id="15" name="Rectangle 14"/>
          <p:cNvSpPr/>
          <p:nvPr/>
        </p:nvSpPr>
        <p:spPr>
          <a:xfrm rot="-1860000">
            <a:off x="2764209" y="4364808"/>
            <a:ext cx="1114857"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Tenure Policies</a:t>
            </a:r>
          </a:p>
        </p:txBody>
      </p:sp>
      <p:sp>
        <p:nvSpPr>
          <p:cNvPr id="16" name="Rectangle 15"/>
          <p:cNvSpPr/>
          <p:nvPr/>
        </p:nvSpPr>
        <p:spPr>
          <a:xfrm rot="-1860000">
            <a:off x="2657235" y="4496055"/>
            <a:ext cx="1596206"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Tenure Expectations: Clarity</a:t>
            </a:r>
          </a:p>
        </p:txBody>
      </p:sp>
      <p:sp>
        <p:nvSpPr>
          <p:cNvPr id="17" name="Rectangle 16"/>
          <p:cNvSpPr/>
          <p:nvPr/>
        </p:nvSpPr>
        <p:spPr>
          <a:xfrm rot="-1860000">
            <a:off x="3289582" y="4428337"/>
            <a:ext cx="127393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Promotion to Full</a:t>
            </a:r>
          </a:p>
        </p:txBody>
      </p:sp>
      <p:sp>
        <p:nvSpPr>
          <p:cNvPr id="18" name="Rectangle 17"/>
          <p:cNvSpPr/>
          <p:nvPr/>
        </p:nvSpPr>
        <p:spPr>
          <a:xfrm rot="-1860000">
            <a:off x="4282278" y="4234932"/>
            <a:ext cx="58221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Senior</a:t>
            </a:r>
            <a:endParaRPr lang="en-US" sz="1200" dirty="0">
              <a:solidFill>
                <a:srgbClr val="000000"/>
              </a:solidFill>
              <a:latin typeface="Calibri" panose="020F0502020204030204" pitchFamily="34" charset="0"/>
            </a:endParaRPr>
          </a:p>
        </p:txBody>
      </p:sp>
      <p:sp>
        <p:nvSpPr>
          <p:cNvPr id="19" name="Rectangle 18"/>
          <p:cNvSpPr/>
          <p:nvPr/>
        </p:nvSpPr>
        <p:spPr>
          <a:xfrm rot="-1860000">
            <a:off x="4442467" y="4310903"/>
            <a:ext cx="78579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Divisional</a:t>
            </a:r>
            <a:endParaRPr lang="en-US" sz="1200" dirty="0">
              <a:solidFill>
                <a:srgbClr val="000000"/>
              </a:solidFill>
              <a:latin typeface="Calibri" panose="020F0502020204030204" pitchFamily="34" charset="0"/>
            </a:endParaRPr>
          </a:p>
        </p:txBody>
      </p:sp>
      <p:sp>
        <p:nvSpPr>
          <p:cNvPr id="20" name="Rectangle 19"/>
          <p:cNvSpPr/>
          <p:nvPr/>
        </p:nvSpPr>
        <p:spPr>
          <a:xfrm rot="-1860000">
            <a:off x="4564459" y="4337660"/>
            <a:ext cx="105182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Departmental</a:t>
            </a:r>
            <a:endParaRPr lang="en-US" sz="1200" dirty="0">
              <a:solidFill>
                <a:srgbClr val="000000"/>
              </a:solidFill>
              <a:latin typeface="Calibri" panose="020F0502020204030204" pitchFamily="34" charset="0"/>
            </a:endParaRPr>
          </a:p>
        </p:txBody>
      </p:sp>
      <p:sp>
        <p:nvSpPr>
          <p:cNvPr id="21" name="Rectangle 20"/>
          <p:cNvSpPr/>
          <p:nvPr/>
        </p:nvSpPr>
        <p:spPr>
          <a:xfrm rot="-1860000">
            <a:off x="5285847" y="4247231"/>
            <a:ext cx="626197"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Faculty</a:t>
            </a:r>
            <a:endParaRPr lang="en-US" sz="1200" dirty="0">
              <a:solidFill>
                <a:srgbClr val="000000"/>
              </a:solidFill>
              <a:latin typeface="Calibri" panose="020F0502020204030204" pitchFamily="34" charset="0"/>
            </a:endParaRPr>
          </a:p>
        </p:txBody>
      </p:sp>
      <p:sp>
        <p:nvSpPr>
          <p:cNvPr id="22" name="Rectangle 21"/>
          <p:cNvSpPr/>
          <p:nvPr/>
        </p:nvSpPr>
        <p:spPr>
          <a:xfrm rot="-1860000">
            <a:off x="5743314" y="4229314"/>
            <a:ext cx="49398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Trust</a:t>
            </a:r>
            <a:endParaRPr lang="en-US" sz="1200" dirty="0">
              <a:solidFill>
                <a:srgbClr val="000000"/>
              </a:solidFill>
              <a:latin typeface="Calibri" panose="020F0502020204030204" pitchFamily="34" charset="0"/>
            </a:endParaRPr>
          </a:p>
        </p:txBody>
      </p:sp>
      <p:sp>
        <p:nvSpPr>
          <p:cNvPr id="23" name="Rectangle 22"/>
          <p:cNvSpPr/>
          <p:nvPr/>
        </p:nvSpPr>
        <p:spPr>
          <a:xfrm rot="-1860000">
            <a:off x="4988959" y="4555714"/>
            <a:ext cx="1729512"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Shared </a:t>
            </a:r>
            <a:r>
              <a:rPr lang="en-US" sz="1200" dirty="0">
                <a:solidFill>
                  <a:srgbClr val="000000"/>
                </a:solidFill>
                <a:latin typeface="Calibri" panose="020F0502020204030204" pitchFamily="34" charset="0"/>
              </a:rPr>
              <a:t>Sense of Purpose</a:t>
            </a:r>
          </a:p>
        </p:txBody>
      </p:sp>
      <p:sp>
        <p:nvSpPr>
          <p:cNvPr id="24" name="Rectangle 23"/>
          <p:cNvSpPr/>
          <p:nvPr/>
        </p:nvSpPr>
        <p:spPr>
          <a:xfrm rot="-1860000">
            <a:off x="5200229" y="4560192"/>
            <a:ext cx="1864678" cy="276999"/>
          </a:xfrm>
          <a:prstGeom prst="rect">
            <a:avLst/>
          </a:prstGeom>
        </p:spPr>
        <p:txBody>
          <a:bodyPr wrap="none">
            <a:spAutoFit/>
          </a:bodyPr>
          <a:lstStyle/>
          <a:p>
            <a:pPr fontAlgn="b"/>
            <a:r>
              <a:rPr lang="en-US" sz="1200" spc="-90" dirty="0" smtClean="0">
                <a:solidFill>
                  <a:srgbClr val="000000"/>
                </a:solidFill>
                <a:latin typeface="Calibri" panose="020F0502020204030204" pitchFamily="34" charset="0"/>
              </a:rPr>
              <a:t>Understanding </a:t>
            </a:r>
            <a:r>
              <a:rPr lang="en-US" sz="1200" spc="-90" dirty="0">
                <a:solidFill>
                  <a:srgbClr val="000000"/>
                </a:solidFill>
                <a:latin typeface="Calibri" panose="020F0502020204030204" pitchFamily="34" charset="0"/>
              </a:rPr>
              <a:t>the Issue at Hand</a:t>
            </a:r>
          </a:p>
        </p:txBody>
      </p:sp>
      <p:sp>
        <p:nvSpPr>
          <p:cNvPr id="25" name="Rectangle 24"/>
          <p:cNvSpPr/>
          <p:nvPr/>
        </p:nvSpPr>
        <p:spPr>
          <a:xfrm rot="-1860000">
            <a:off x="6444618" y="4315113"/>
            <a:ext cx="93711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Adaptability</a:t>
            </a:r>
            <a:endParaRPr lang="en-US" sz="1200" dirty="0">
              <a:solidFill>
                <a:srgbClr val="000000"/>
              </a:solidFill>
              <a:latin typeface="Calibri" panose="020F0502020204030204" pitchFamily="34" charset="0"/>
            </a:endParaRPr>
          </a:p>
        </p:txBody>
      </p:sp>
      <p:sp>
        <p:nvSpPr>
          <p:cNvPr id="26" name="Rectangle 25"/>
          <p:cNvSpPr/>
          <p:nvPr/>
        </p:nvSpPr>
        <p:spPr>
          <a:xfrm rot="-1860000">
            <a:off x="6767653" y="4333284"/>
            <a:ext cx="93397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Productivity</a:t>
            </a:r>
            <a:endParaRPr lang="en-US" sz="1200" dirty="0">
              <a:solidFill>
                <a:srgbClr val="000000"/>
              </a:solidFill>
              <a:latin typeface="Calibri" panose="020F0502020204030204" pitchFamily="34" charset="0"/>
            </a:endParaRPr>
          </a:p>
        </p:txBody>
      </p:sp>
      <p:sp>
        <p:nvSpPr>
          <p:cNvPr id="30" name="Rectangle 29"/>
          <p:cNvSpPr/>
          <p:nvPr/>
        </p:nvSpPr>
        <p:spPr>
          <a:xfrm rot="-1860000">
            <a:off x="7549531" y="4515540"/>
            <a:ext cx="1575047"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Appreciation </a:t>
            </a:r>
            <a:r>
              <a:rPr lang="en-US" sz="1200" spc="-90" dirty="0" smtClean="0">
                <a:solidFill>
                  <a:srgbClr val="000000"/>
                </a:solidFill>
                <a:latin typeface="Calibri" panose="020F0502020204030204" pitchFamily="34" charset="0"/>
              </a:rPr>
              <a:t>&amp;Recognition</a:t>
            </a:r>
            <a:endParaRPr lang="en-US" sz="1200" spc="-90" dirty="0">
              <a:solidFill>
                <a:srgbClr val="000000"/>
              </a:solidFill>
              <a:latin typeface="Calibri" panose="020F0502020204030204" pitchFamily="34" charset="0"/>
            </a:endParaRPr>
          </a:p>
        </p:txBody>
      </p:sp>
      <p:cxnSp>
        <p:nvCxnSpPr>
          <p:cNvPr id="37" name="Straight Connector 36"/>
          <p:cNvCxnSpPr/>
          <p:nvPr/>
        </p:nvCxnSpPr>
        <p:spPr>
          <a:xfrm>
            <a:off x="744651"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102014"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439976"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797339"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135301"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492664"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830626"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187989"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545001"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902364"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240326"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597689"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35651"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293014"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630976"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988339"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326301"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83664"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021626"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378989"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716951"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074314"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412276"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769639"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3480000">
            <a:off x="221542"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3480000">
            <a:off x="578905"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3480000">
            <a:off x="916867"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3480000">
            <a:off x="1274230"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3480000">
            <a:off x="1612192"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3480000">
            <a:off x="1969555"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3480000">
            <a:off x="2307517"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3480000">
            <a:off x="2664880"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3480000">
            <a:off x="3031836"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3480000">
            <a:off x="3389199"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3480000">
            <a:off x="3727161"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3480000">
            <a:off x="4084524"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3480000">
            <a:off x="4422486"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3480000">
            <a:off x="4779849"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3480000">
            <a:off x="5117811"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3480000">
            <a:off x="5475174"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3480000">
            <a:off x="5867739"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3480000">
            <a:off x="6225102"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3480000">
            <a:off x="6563064"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3480000">
            <a:off x="6910902" y="3958008"/>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3480000">
            <a:off x="7258389"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8" name="Freeform 107"/>
          <p:cNvSpPr/>
          <p:nvPr/>
        </p:nvSpPr>
        <p:spPr>
          <a:xfrm>
            <a:off x="3044694" y="28575"/>
            <a:ext cx="2952750" cy="5200650"/>
          </a:xfrm>
          <a:custGeom>
            <a:avLst/>
            <a:gdLst>
              <a:gd name="connsiteX0" fmla="*/ 1552575 w 2952750"/>
              <a:gd name="connsiteY0" fmla="*/ 28575 h 5200650"/>
              <a:gd name="connsiteX1" fmla="*/ 1562100 w 2952750"/>
              <a:gd name="connsiteY1" fmla="*/ 4219575 h 5200650"/>
              <a:gd name="connsiteX2" fmla="*/ 0 w 2952750"/>
              <a:gd name="connsiteY2" fmla="*/ 5200650 h 5200650"/>
              <a:gd name="connsiteX3" fmla="*/ 1400175 w 2952750"/>
              <a:gd name="connsiteY3" fmla="*/ 5181600 h 5200650"/>
              <a:gd name="connsiteX4" fmla="*/ 2952750 w 2952750"/>
              <a:gd name="connsiteY4" fmla="*/ 4200525 h 5200650"/>
              <a:gd name="connsiteX5" fmla="*/ 2952750 w 2952750"/>
              <a:gd name="connsiteY5" fmla="*/ 0 h 5200650"/>
              <a:gd name="connsiteX6" fmla="*/ 1552575 w 2952750"/>
              <a:gd name="connsiteY6" fmla="*/ 28575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0" h="5200650">
                <a:moveTo>
                  <a:pt x="1552575" y="28575"/>
                </a:moveTo>
                <a:lnTo>
                  <a:pt x="1562100" y="4219575"/>
                </a:lnTo>
                <a:lnTo>
                  <a:pt x="0" y="5200650"/>
                </a:lnTo>
                <a:lnTo>
                  <a:pt x="1400175" y="5181600"/>
                </a:lnTo>
                <a:lnTo>
                  <a:pt x="2952750" y="4200525"/>
                </a:lnTo>
                <a:lnTo>
                  <a:pt x="2952750" y="0"/>
                </a:lnTo>
                <a:lnTo>
                  <a:pt x="1552575" y="28575"/>
                </a:lnTo>
                <a:close/>
              </a:path>
            </a:pathLst>
          </a:custGeom>
          <a:gradFill>
            <a:gsLst>
              <a:gs pos="100000">
                <a:schemeClr val="accent2">
                  <a:lumMod val="10000"/>
                  <a:lumOff val="90000"/>
                  <a:alpha val="16000"/>
                </a:schemeClr>
              </a:gs>
              <a:gs pos="100000">
                <a:schemeClr val="accent1">
                  <a:tint val="50000"/>
                  <a:shade val="100000"/>
                  <a:satMod val="350000"/>
                </a:schemeClr>
              </a:gs>
            </a:gsLst>
          </a:gra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593856" y="38100"/>
            <a:ext cx="2038350" cy="4781550"/>
          </a:xfrm>
          <a:custGeom>
            <a:avLst/>
            <a:gdLst>
              <a:gd name="connsiteX0" fmla="*/ 895350 w 2038350"/>
              <a:gd name="connsiteY0" fmla="*/ 9525 h 4781550"/>
              <a:gd name="connsiteX1" fmla="*/ 895350 w 2038350"/>
              <a:gd name="connsiteY1" fmla="*/ 4200525 h 4781550"/>
              <a:gd name="connsiteX2" fmla="*/ 0 w 2038350"/>
              <a:gd name="connsiteY2" fmla="*/ 4743450 h 4781550"/>
              <a:gd name="connsiteX3" fmla="*/ 1095375 w 2038350"/>
              <a:gd name="connsiteY3" fmla="*/ 4781550 h 4781550"/>
              <a:gd name="connsiteX4" fmla="*/ 2038350 w 2038350"/>
              <a:gd name="connsiteY4" fmla="*/ 4191000 h 4781550"/>
              <a:gd name="connsiteX5" fmla="*/ 2038350 w 2038350"/>
              <a:gd name="connsiteY5" fmla="*/ 0 h 4781550"/>
              <a:gd name="connsiteX6" fmla="*/ 895350 w 2038350"/>
              <a:gd name="connsiteY6" fmla="*/ 9525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50" h="4781550">
                <a:moveTo>
                  <a:pt x="895350" y="9525"/>
                </a:moveTo>
                <a:lnTo>
                  <a:pt x="895350" y="4200525"/>
                </a:lnTo>
                <a:lnTo>
                  <a:pt x="0" y="4743450"/>
                </a:lnTo>
                <a:lnTo>
                  <a:pt x="1095375" y="4781550"/>
                </a:lnTo>
                <a:lnTo>
                  <a:pt x="2038350" y="4191000"/>
                </a:lnTo>
                <a:lnTo>
                  <a:pt x="2038350" y="0"/>
                </a:lnTo>
                <a:lnTo>
                  <a:pt x="895350" y="9525"/>
                </a:lnTo>
                <a:close/>
              </a:path>
            </a:pathLst>
          </a:custGeom>
          <a:solidFill>
            <a:srgbClr val="7030A0">
              <a:alpha val="5000"/>
            </a:srgbClr>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Freeform 123"/>
          <p:cNvSpPr/>
          <p:nvPr/>
        </p:nvSpPr>
        <p:spPr>
          <a:xfrm>
            <a:off x="4451820" y="19050"/>
            <a:ext cx="3295650" cy="5229225"/>
          </a:xfrm>
          <a:custGeom>
            <a:avLst/>
            <a:gdLst>
              <a:gd name="connsiteX0" fmla="*/ 1552575 w 3295650"/>
              <a:gd name="connsiteY0" fmla="*/ 0 h 5229225"/>
              <a:gd name="connsiteX1" fmla="*/ 1562100 w 3295650"/>
              <a:gd name="connsiteY1" fmla="*/ 4219575 h 5229225"/>
              <a:gd name="connsiteX2" fmla="*/ 0 w 3295650"/>
              <a:gd name="connsiteY2" fmla="*/ 5210175 h 5229225"/>
              <a:gd name="connsiteX3" fmla="*/ 1733550 w 3295650"/>
              <a:gd name="connsiteY3" fmla="*/ 5229225 h 5229225"/>
              <a:gd name="connsiteX4" fmla="*/ 3286125 w 3295650"/>
              <a:gd name="connsiteY4" fmla="*/ 4210050 h 5229225"/>
              <a:gd name="connsiteX5" fmla="*/ 3295650 w 3295650"/>
              <a:gd name="connsiteY5" fmla="*/ 19050 h 5229225"/>
              <a:gd name="connsiteX6" fmla="*/ 1552575 w 3295650"/>
              <a:gd name="connsiteY6" fmla="*/ 0 h 52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0" h="5229225">
                <a:moveTo>
                  <a:pt x="1552575" y="0"/>
                </a:moveTo>
                <a:lnTo>
                  <a:pt x="1562100" y="4219575"/>
                </a:lnTo>
                <a:lnTo>
                  <a:pt x="0" y="5210175"/>
                </a:lnTo>
                <a:lnTo>
                  <a:pt x="1733550" y="5229225"/>
                </a:lnTo>
                <a:lnTo>
                  <a:pt x="3286125" y="4210050"/>
                </a:lnTo>
                <a:lnTo>
                  <a:pt x="3295650" y="19050"/>
                </a:lnTo>
                <a:lnTo>
                  <a:pt x="1552575" y="0"/>
                </a:lnTo>
                <a:close/>
              </a:path>
            </a:pathLst>
          </a:custGeom>
          <a:solidFill>
            <a:schemeClr val="accent3">
              <a:alpha val="15000"/>
            </a:schemeClr>
          </a:solidFill>
          <a:ln>
            <a:solidFill>
              <a:srgbClr val="FFA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Freeform 124"/>
          <p:cNvSpPr/>
          <p:nvPr/>
        </p:nvSpPr>
        <p:spPr>
          <a:xfrm>
            <a:off x="6192308" y="9011"/>
            <a:ext cx="2619375" cy="5200650"/>
          </a:xfrm>
          <a:custGeom>
            <a:avLst/>
            <a:gdLst>
              <a:gd name="connsiteX0" fmla="*/ 1571625 w 2619375"/>
              <a:gd name="connsiteY0" fmla="*/ 19050 h 5200650"/>
              <a:gd name="connsiteX1" fmla="*/ 1571625 w 2619375"/>
              <a:gd name="connsiteY1" fmla="*/ 4210050 h 5200650"/>
              <a:gd name="connsiteX2" fmla="*/ 0 w 2619375"/>
              <a:gd name="connsiteY2" fmla="*/ 5200650 h 5200650"/>
              <a:gd name="connsiteX3" fmla="*/ 1143000 w 2619375"/>
              <a:gd name="connsiteY3" fmla="*/ 5200650 h 5200650"/>
              <a:gd name="connsiteX4" fmla="*/ 2619375 w 2619375"/>
              <a:gd name="connsiteY4" fmla="*/ 4210050 h 5200650"/>
              <a:gd name="connsiteX5" fmla="*/ 2619375 w 2619375"/>
              <a:gd name="connsiteY5" fmla="*/ 0 h 5200650"/>
              <a:gd name="connsiteX6" fmla="*/ 1571625 w 2619375"/>
              <a:gd name="connsiteY6" fmla="*/ 1905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75" h="5200650">
                <a:moveTo>
                  <a:pt x="1571625" y="19050"/>
                </a:moveTo>
                <a:lnTo>
                  <a:pt x="1571625" y="4210050"/>
                </a:lnTo>
                <a:lnTo>
                  <a:pt x="0" y="5200650"/>
                </a:lnTo>
                <a:lnTo>
                  <a:pt x="1143000" y="5200650"/>
                </a:lnTo>
                <a:lnTo>
                  <a:pt x="2619375" y="4210050"/>
                </a:lnTo>
                <a:lnTo>
                  <a:pt x="2619375" y="0"/>
                </a:lnTo>
                <a:lnTo>
                  <a:pt x="1571625" y="19050"/>
                </a:lnTo>
                <a:close/>
              </a:path>
            </a:pathLst>
          </a:custGeom>
          <a:solidFill>
            <a:srgbClr val="FF00FF">
              <a:alpha val="4000"/>
            </a:srgbClr>
          </a:solid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2015994" y="28575"/>
            <a:ext cx="2600325" cy="5200650"/>
          </a:xfrm>
          <a:custGeom>
            <a:avLst/>
            <a:gdLst>
              <a:gd name="connsiteX0" fmla="*/ 1543050 w 2600325"/>
              <a:gd name="connsiteY0" fmla="*/ 0 h 5200650"/>
              <a:gd name="connsiteX1" fmla="*/ 1543050 w 2600325"/>
              <a:gd name="connsiteY1" fmla="*/ 4229100 h 5200650"/>
              <a:gd name="connsiteX2" fmla="*/ 0 w 2600325"/>
              <a:gd name="connsiteY2" fmla="*/ 5172075 h 5200650"/>
              <a:gd name="connsiteX3" fmla="*/ 1047750 w 2600325"/>
              <a:gd name="connsiteY3" fmla="*/ 5200650 h 5200650"/>
              <a:gd name="connsiteX4" fmla="*/ 2600325 w 2600325"/>
              <a:gd name="connsiteY4" fmla="*/ 4200525 h 5200650"/>
              <a:gd name="connsiteX5" fmla="*/ 2590800 w 2600325"/>
              <a:gd name="connsiteY5" fmla="*/ 0 h 5200650"/>
              <a:gd name="connsiteX6" fmla="*/ 1543050 w 2600325"/>
              <a:gd name="connsiteY6" fmla="*/ 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25" h="5200650">
                <a:moveTo>
                  <a:pt x="1543050" y="0"/>
                </a:moveTo>
                <a:lnTo>
                  <a:pt x="1543050" y="4229100"/>
                </a:lnTo>
                <a:lnTo>
                  <a:pt x="0" y="5172075"/>
                </a:lnTo>
                <a:lnTo>
                  <a:pt x="1047750" y="5200650"/>
                </a:lnTo>
                <a:lnTo>
                  <a:pt x="2600325" y="4200525"/>
                </a:lnTo>
                <a:lnTo>
                  <a:pt x="2590800" y="0"/>
                </a:lnTo>
                <a:lnTo>
                  <a:pt x="1543050" y="0"/>
                </a:lnTo>
                <a:close/>
              </a:path>
            </a:pathLst>
          </a:custGeom>
          <a:gradFill>
            <a:gsLst>
              <a:gs pos="100000">
                <a:schemeClr val="accent1">
                  <a:lumMod val="60000"/>
                  <a:lumOff val="40000"/>
                  <a:alpha val="12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rot="-1860000">
            <a:off x="6909642" y="4355203"/>
            <a:ext cx="124354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Collegiality</a:t>
            </a:r>
            <a:endParaRPr lang="en-US" sz="1200" dirty="0">
              <a:solidFill>
                <a:srgbClr val="000000"/>
              </a:solidFill>
              <a:latin typeface="Calibri" panose="020F0502020204030204" pitchFamily="34" charset="0"/>
            </a:endParaRPr>
          </a:p>
        </p:txBody>
      </p:sp>
      <p:sp>
        <p:nvSpPr>
          <p:cNvPr id="28" name="Rectangle 27"/>
          <p:cNvSpPr/>
          <p:nvPr/>
        </p:nvSpPr>
        <p:spPr>
          <a:xfrm rot="-1860000">
            <a:off x="7050178" y="4411190"/>
            <a:ext cx="133735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Engagement</a:t>
            </a:r>
            <a:endParaRPr lang="en-US" sz="1200" dirty="0">
              <a:solidFill>
                <a:srgbClr val="000000"/>
              </a:solidFill>
              <a:latin typeface="Calibri" panose="020F0502020204030204" pitchFamily="34" charset="0"/>
            </a:endParaRPr>
          </a:p>
        </p:txBody>
      </p:sp>
      <p:sp>
        <p:nvSpPr>
          <p:cNvPr id="29" name="Rectangle 28"/>
          <p:cNvSpPr/>
          <p:nvPr/>
        </p:nvSpPr>
        <p:spPr>
          <a:xfrm rot="-1860000">
            <a:off x="7678611" y="4376283"/>
            <a:ext cx="104477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a:t>
            </a:r>
            <a:r>
              <a:rPr lang="en-US" sz="1200" dirty="0">
                <a:solidFill>
                  <a:srgbClr val="000000"/>
                </a:solidFill>
                <a:latin typeface="Calibri" panose="020F0502020204030204" pitchFamily="34" charset="0"/>
              </a:rPr>
              <a:t>Quality</a:t>
            </a:r>
          </a:p>
        </p:txBody>
      </p:sp>
      <p:cxnSp>
        <p:nvCxnSpPr>
          <p:cNvPr id="95" name="Straight Connector 94"/>
          <p:cNvCxnSpPr/>
          <p:nvPr/>
        </p:nvCxnSpPr>
        <p:spPr>
          <a:xfrm rot="3480000">
            <a:off x="7615752"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3480000">
            <a:off x="7953714"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3480000">
            <a:off x="8311077"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Freeform 35"/>
          <p:cNvSpPr/>
          <p:nvPr/>
        </p:nvSpPr>
        <p:spPr>
          <a:xfrm>
            <a:off x="52899" y="37785"/>
            <a:ext cx="2440919" cy="5123663"/>
          </a:xfrm>
          <a:custGeom>
            <a:avLst/>
            <a:gdLst>
              <a:gd name="connsiteX0" fmla="*/ 1390493 w 2440919"/>
              <a:gd name="connsiteY0" fmla="*/ 0 h 5123663"/>
              <a:gd name="connsiteX1" fmla="*/ 1390493 w 2440919"/>
              <a:gd name="connsiteY1" fmla="*/ 4224377 h 5123663"/>
              <a:gd name="connsiteX2" fmla="*/ 0 w 2440919"/>
              <a:gd name="connsiteY2" fmla="*/ 5040536 h 5123663"/>
              <a:gd name="connsiteX3" fmla="*/ 1005084 w 2440919"/>
              <a:gd name="connsiteY3" fmla="*/ 5123663 h 5123663"/>
              <a:gd name="connsiteX4" fmla="*/ 2425805 w 2440919"/>
              <a:gd name="connsiteY4" fmla="*/ 4186592 h 5123663"/>
              <a:gd name="connsiteX5" fmla="*/ 2440919 w 2440919"/>
              <a:gd name="connsiteY5" fmla="*/ 7557 h 5123663"/>
              <a:gd name="connsiteX6" fmla="*/ 1390493 w 2440919"/>
              <a:gd name="connsiteY6" fmla="*/ 0 h 512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919" h="5123663">
                <a:moveTo>
                  <a:pt x="1390493" y="0"/>
                </a:moveTo>
                <a:lnTo>
                  <a:pt x="1390493" y="4224377"/>
                </a:lnTo>
                <a:lnTo>
                  <a:pt x="0" y="5040536"/>
                </a:lnTo>
                <a:lnTo>
                  <a:pt x="1005084" y="5123663"/>
                </a:lnTo>
                <a:lnTo>
                  <a:pt x="2425805" y="4186592"/>
                </a:lnTo>
                <a:lnTo>
                  <a:pt x="2440919" y="7557"/>
                </a:lnTo>
                <a:lnTo>
                  <a:pt x="1390493" y="0"/>
                </a:ln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41"/>
          <p:cNvSpPr/>
          <p:nvPr/>
        </p:nvSpPr>
        <p:spPr>
          <a:xfrm>
            <a:off x="1020198" y="45342"/>
            <a:ext cx="2531604" cy="5153891"/>
          </a:xfrm>
          <a:custGeom>
            <a:avLst/>
            <a:gdLst>
              <a:gd name="connsiteX0" fmla="*/ 1458506 w 2531604"/>
              <a:gd name="connsiteY0" fmla="*/ 0 h 5153891"/>
              <a:gd name="connsiteX1" fmla="*/ 1458506 w 2531604"/>
              <a:gd name="connsiteY1" fmla="*/ 4194149 h 5153891"/>
              <a:gd name="connsiteX2" fmla="*/ 0 w 2531604"/>
              <a:gd name="connsiteY2" fmla="*/ 5138777 h 5153891"/>
              <a:gd name="connsiteX3" fmla="*/ 1012642 w 2531604"/>
              <a:gd name="connsiteY3" fmla="*/ 5153891 h 5153891"/>
              <a:gd name="connsiteX4" fmla="*/ 2531604 w 2531604"/>
              <a:gd name="connsiteY4" fmla="*/ 4186592 h 5153891"/>
              <a:gd name="connsiteX5" fmla="*/ 2524047 w 2531604"/>
              <a:gd name="connsiteY5" fmla="*/ 7557 h 5153891"/>
              <a:gd name="connsiteX6" fmla="*/ 1458506 w 2531604"/>
              <a:gd name="connsiteY6" fmla="*/ 0 h 51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604" h="5153891">
                <a:moveTo>
                  <a:pt x="1458506" y="0"/>
                </a:moveTo>
                <a:lnTo>
                  <a:pt x="1458506" y="4194149"/>
                </a:lnTo>
                <a:lnTo>
                  <a:pt x="0" y="5138777"/>
                </a:lnTo>
                <a:lnTo>
                  <a:pt x="1012642" y="5153891"/>
                </a:lnTo>
                <a:lnTo>
                  <a:pt x="2531604" y="4186592"/>
                </a:lnTo>
                <a:lnTo>
                  <a:pt x="2524047" y="7557"/>
                </a:lnTo>
                <a:lnTo>
                  <a:pt x="1458506" y="0"/>
                </a:lnTo>
                <a:close/>
              </a:path>
            </a:pathLst>
          </a:custGeom>
          <a:solidFill>
            <a:srgbClr val="0000FF">
              <a:alpha val="10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4679787" y="3909817"/>
            <a:ext cx="1223797"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ln w="0"/>
                <a:solidFill>
                  <a:srgbClr val="0070C0"/>
                </a:solidFill>
                <a:effectLst>
                  <a:outerShdw blurRad="38100" dist="19050" dir="2700000" algn="tl" rotWithShape="0">
                    <a:schemeClr val="dk1">
                      <a:alpha val="40000"/>
                    </a:schemeClr>
                  </a:outerShdw>
                </a:effectLst>
              </a:rPr>
              <a:t>Leadership</a:t>
            </a:r>
            <a:endParaRPr lang="en-US" b="1" dirty="0">
              <a:ln w="0"/>
              <a:solidFill>
                <a:srgbClr val="0070C0"/>
              </a:solidFill>
              <a:effectLst>
                <a:outerShdw blurRad="38100" dist="19050" dir="2700000" algn="tl" rotWithShape="0">
                  <a:schemeClr val="dk1">
                    <a:alpha val="40000"/>
                  </a:schemeClr>
                </a:outerShdw>
              </a:effectLst>
            </a:endParaRPr>
          </a:p>
        </p:txBody>
      </p:sp>
      <p:sp>
        <p:nvSpPr>
          <p:cNvPr id="114" name="TextBox 113"/>
          <p:cNvSpPr txBox="1"/>
          <p:nvPr/>
        </p:nvSpPr>
        <p:spPr>
          <a:xfrm>
            <a:off x="6219729" y="3909817"/>
            <a:ext cx="1331198"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pPr algn="ctr"/>
            <a:r>
              <a:rPr lang="en-US" b="1" dirty="0">
                <a:solidFill>
                  <a:schemeClr val="accent4">
                    <a:lumMod val="75000"/>
                  </a:schemeClr>
                </a:solidFill>
              </a:rPr>
              <a:t>Governance</a:t>
            </a:r>
            <a:endParaRPr lang="en-US" b="1" dirty="0">
              <a:ln w="0"/>
              <a:solidFill>
                <a:schemeClr val="accent4">
                  <a:lumMod val="75000"/>
                </a:schemeClr>
              </a:solidFill>
              <a:effectLst>
                <a:outerShdw blurRad="38100" dist="19050" dir="2700000" algn="tl" rotWithShape="0">
                  <a:schemeClr val="dk1">
                    <a:alpha val="40000"/>
                  </a:schemeClr>
                </a:outerShdw>
              </a:effectLst>
            </a:endParaRPr>
          </a:p>
        </p:txBody>
      </p:sp>
      <p:sp>
        <p:nvSpPr>
          <p:cNvPr id="126" name="TextBox 125"/>
          <p:cNvSpPr txBox="1"/>
          <p:nvPr/>
        </p:nvSpPr>
        <p:spPr>
          <a:xfrm>
            <a:off x="7634385" y="3909817"/>
            <a:ext cx="1335257" cy="369332"/>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spc="-90" dirty="0" smtClean="0">
                <a:solidFill>
                  <a:srgbClr val="FF00FF"/>
                </a:solidFill>
              </a:rPr>
              <a:t>Department</a:t>
            </a:r>
            <a:endParaRPr lang="en-US" b="1" spc="-90" dirty="0">
              <a:ln w="0"/>
              <a:solidFill>
                <a:srgbClr val="FF00FF"/>
              </a:solidFill>
              <a:effectLst>
                <a:outerShdw blurRad="38100" dist="19050" dir="2700000" algn="tl" rotWithShape="0">
                  <a:schemeClr val="dk1">
                    <a:alpha val="40000"/>
                  </a:schemeClr>
                </a:outerShdw>
              </a:effectLst>
            </a:endParaRPr>
          </a:p>
        </p:txBody>
      </p:sp>
      <p:sp>
        <p:nvSpPr>
          <p:cNvPr id="32" name="TextBox 31"/>
          <p:cNvSpPr txBox="1"/>
          <p:nvPr/>
        </p:nvSpPr>
        <p:spPr>
          <a:xfrm>
            <a:off x="3733789" y="3909817"/>
            <a:ext cx="583814"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pPr algn="ctr"/>
            <a:r>
              <a:rPr lang="en-US" b="1" dirty="0">
                <a:ln w="0"/>
                <a:solidFill>
                  <a:schemeClr val="tx1"/>
                </a:solidFill>
                <a:effectLst>
                  <a:outerShdw blurRad="38100" dist="19050" dir="2700000" algn="tl" rotWithShape="0">
                    <a:schemeClr val="dk1">
                      <a:alpha val="40000"/>
                    </a:schemeClr>
                  </a:outerShdw>
                </a:effectLst>
              </a:rPr>
              <a:t>P&amp;T</a:t>
            </a:r>
          </a:p>
        </p:txBody>
      </p:sp>
      <p:sp>
        <p:nvSpPr>
          <p:cNvPr id="115" name="TextBox 114"/>
          <p:cNvSpPr txBox="1"/>
          <p:nvPr/>
        </p:nvSpPr>
        <p:spPr>
          <a:xfrm>
            <a:off x="1386764" y="3603925"/>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t>Resource &amp; Support</a:t>
            </a:r>
            <a:endParaRPr lang="en-US" b="1" dirty="0">
              <a:ln w="0"/>
              <a:effectLst>
                <a:outerShdw blurRad="38100" dist="19050" dir="2700000" algn="tl" rotWithShape="0">
                  <a:schemeClr val="dk1">
                    <a:alpha val="40000"/>
                  </a:schemeClr>
                </a:outerShdw>
              </a:effectLst>
            </a:endParaRPr>
          </a:p>
        </p:txBody>
      </p:sp>
      <p:sp>
        <p:nvSpPr>
          <p:cNvPr id="98" name="TextBox 97"/>
          <p:cNvSpPr txBox="1"/>
          <p:nvPr/>
        </p:nvSpPr>
        <p:spPr>
          <a:xfrm>
            <a:off x="260195" y="3643579"/>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solidFill>
                  <a:srgbClr val="7030A0"/>
                </a:solidFill>
              </a:rPr>
              <a:t>Nature of Work</a:t>
            </a:r>
            <a:endParaRPr lang="en-US" b="1" dirty="0">
              <a:ln w="0"/>
              <a:solidFill>
                <a:srgbClr val="7030A0"/>
              </a:solidFill>
              <a:effectLst>
                <a:outerShdw blurRad="38100" dist="19050" dir="2700000" algn="tl" rotWithShape="0">
                  <a:schemeClr val="dk1">
                    <a:alpha val="40000"/>
                  </a:schemeClr>
                </a:outerShdw>
              </a:effectLst>
            </a:endParaRPr>
          </a:p>
        </p:txBody>
      </p:sp>
      <p:sp>
        <p:nvSpPr>
          <p:cNvPr id="38" name="Rectangle 37"/>
          <p:cNvSpPr/>
          <p:nvPr/>
        </p:nvSpPr>
        <p:spPr>
          <a:xfrm>
            <a:off x="2378536" y="3401019"/>
            <a:ext cx="1320754" cy="923330"/>
          </a:xfrm>
          <a:prstGeom prst="rect">
            <a:avLst/>
          </a:prstGeom>
        </p:spPr>
        <p:txBody>
          <a:bodyPr wrap="square">
            <a:spAutoFit/>
          </a:bodyPr>
          <a:lstStyle/>
          <a:p>
            <a:pPr algn="ctr" fontAlgn="b"/>
            <a:r>
              <a:rPr lang="en-US" b="1" spc="-70" dirty="0">
                <a:solidFill>
                  <a:srgbClr val="0000FF"/>
                </a:solidFill>
                <a:latin typeface="Calibri" panose="020F0502020204030204" pitchFamily="34" charset="0"/>
              </a:rPr>
              <a:t>Cross-Silo Work </a:t>
            </a:r>
            <a:r>
              <a:rPr lang="en-US" b="1" spc="-70" dirty="0" smtClean="0">
                <a:solidFill>
                  <a:srgbClr val="0000FF"/>
                </a:solidFill>
                <a:latin typeface="Calibri" panose="020F0502020204030204" pitchFamily="34" charset="0"/>
              </a:rPr>
              <a:t>&amp; </a:t>
            </a:r>
            <a:r>
              <a:rPr lang="en-US" b="1" spc="-70" dirty="0">
                <a:solidFill>
                  <a:srgbClr val="0000FF"/>
                </a:solidFill>
                <a:latin typeface="Calibri" panose="020F0502020204030204" pitchFamily="34" charset="0"/>
              </a:rPr>
              <a:t>Mentorship</a:t>
            </a:r>
          </a:p>
        </p:txBody>
      </p:sp>
    </p:spTree>
    <p:extLst>
      <p:ext uri="{BB962C8B-B14F-4D97-AF65-F5344CB8AC3E}">
        <p14:creationId xmlns:p14="http://schemas.microsoft.com/office/powerpoint/2010/main" val="65706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8" grpId="0" animBg="1"/>
      <p:bldP spid="112" grpId="0" animBg="1"/>
      <p:bldP spid="124" grpId="0" animBg="1"/>
      <p:bldP spid="125" grpId="0" animBg="1"/>
      <p:bldP spid="31" grpId="0" animBg="1"/>
      <p:bldP spid="36" grpId="0" animBg="1"/>
      <p:bldP spid="42" grpId="0" animBg="1"/>
      <p:bldP spid="113" grpId="0"/>
      <p:bldP spid="114" grpId="0"/>
      <p:bldP spid="126" grpId="0"/>
      <p:bldP spid="32" grpId="0"/>
      <p:bldP spid="115" grpId="0"/>
      <p:bldP spid="98"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a:stretch>
            <a:fillRect/>
          </a:stretch>
        </p:blipFill>
        <p:spPr>
          <a:xfrm>
            <a:off x="67520" y="-98425"/>
            <a:ext cx="9144000" cy="7236817"/>
          </a:xfrm>
          <a:prstGeom prst="rect">
            <a:avLst/>
          </a:prstGeom>
        </p:spPr>
      </p:pic>
      <p:sp>
        <p:nvSpPr>
          <p:cNvPr id="35" name="Rectangle 34"/>
          <p:cNvSpPr/>
          <p:nvPr/>
        </p:nvSpPr>
        <p:spPr>
          <a:xfrm>
            <a:off x="67520" y="4290392"/>
            <a:ext cx="9233714" cy="1831631"/>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860000">
            <a:off x="409578" y="4249064"/>
            <a:ext cx="633315"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Service</a:t>
            </a:r>
            <a:endParaRPr lang="en-US" sz="1200" dirty="0">
              <a:solidFill>
                <a:srgbClr val="000000"/>
              </a:solidFill>
              <a:latin typeface="Calibri" panose="020F0502020204030204" pitchFamily="34" charset="0"/>
            </a:endParaRPr>
          </a:p>
        </p:txBody>
      </p:sp>
      <p:sp>
        <p:nvSpPr>
          <p:cNvPr id="7" name="Rectangle 6"/>
          <p:cNvSpPr/>
          <p:nvPr/>
        </p:nvSpPr>
        <p:spPr>
          <a:xfrm rot="-1860000">
            <a:off x="704938" y="4248114"/>
            <a:ext cx="73045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Teaching</a:t>
            </a:r>
            <a:endParaRPr lang="en-US" sz="1200" dirty="0">
              <a:solidFill>
                <a:srgbClr val="000000"/>
              </a:solidFill>
              <a:latin typeface="Calibri" panose="020F0502020204030204" pitchFamily="34" charset="0"/>
            </a:endParaRPr>
          </a:p>
        </p:txBody>
      </p:sp>
      <p:sp>
        <p:nvSpPr>
          <p:cNvPr id="8" name="Rectangle 7"/>
          <p:cNvSpPr/>
          <p:nvPr/>
        </p:nvSpPr>
        <p:spPr>
          <a:xfrm rot="-1860000">
            <a:off x="246462" y="4489141"/>
            <a:ext cx="158876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Facilities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Work Resources</a:t>
            </a:r>
          </a:p>
        </p:txBody>
      </p:sp>
      <p:sp>
        <p:nvSpPr>
          <p:cNvPr id="9" name="Rectangle 8"/>
          <p:cNvSpPr/>
          <p:nvPr/>
        </p:nvSpPr>
        <p:spPr>
          <a:xfrm rot="-1860000">
            <a:off x="423570" y="4527206"/>
            <a:ext cx="1802032"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Personal </a:t>
            </a:r>
            <a:r>
              <a:rPr lang="en-US" sz="1200" dirty="0" smtClean="0">
                <a:solidFill>
                  <a:srgbClr val="000000"/>
                </a:solidFill>
                <a:latin typeface="Calibri" panose="020F0502020204030204" pitchFamily="34" charset="0"/>
              </a:rPr>
              <a:t>&amp; </a:t>
            </a:r>
            <a:r>
              <a:rPr lang="en-US" sz="1200" dirty="0">
                <a:solidFill>
                  <a:srgbClr val="000000"/>
                </a:solidFill>
                <a:latin typeface="Calibri" panose="020F0502020204030204" pitchFamily="34" charset="0"/>
              </a:rPr>
              <a:t>Family Policies</a:t>
            </a:r>
          </a:p>
        </p:txBody>
      </p:sp>
      <p:sp>
        <p:nvSpPr>
          <p:cNvPr id="10" name="Rectangle 9"/>
          <p:cNvSpPr/>
          <p:nvPr/>
        </p:nvSpPr>
        <p:spPr>
          <a:xfrm rot="-1860000">
            <a:off x="732112" y="4571620"/>
            <a:ext cx="169661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Health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Retirement Benefits</a:t>
            </a:r>
          </a:p>
        </p:txBody>
      </p:sp>
      <p:sp>
        <p:nvSpPr>
          <p:cNvPr id="11" name="Rectangle 10"/>
          <p:cNvSpPr/>
          <p:nvPr/>
        </p:nvSpPr>
        <p:spPr>
          <a:xfrm rot="-1860000">
            <a:off x="-64140" y="4263034"/>
            <a:ext cx="750398"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Research</a:t>
            </a:r>
            <a:endParaRPr lang="en-US" sz="1200" dirty="0">
              <a:solidFill>
                <a:srgbClr val="000000"/>
              </a:solidFill>
              <a:latin typeface="Calibri" panose="020F0502020204030204" pitchFamily="34" charset="0"/>
            </a:endParaRPr>
          </a:p>
        </p:txBody>
      </p:sp>
      <p:sp>
        <p:nvSpPr>
          <p:cNvPr id="12" name="Rectangle 11"/>
          <p:cNvSpPr/>
          <p:nvPr/>
        </p:nvSpPr>
        <p:spPr>
          <a:xfrm rot="-1860000">
            <a:off x="1280115" y="4516488"/>
            <a:ext cx="158921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 Interdisciplinary Work</a:t>
            </a:r>
          </a:p>
        </p:txBody>
      </p:sp>
      <p:sp>
        <p:nvSpPr>
          <p:cNvPr id="13" name="Rectangle 12"/>
          <p:cNvSpPr/>
          <p:nvPr/>
        </p:nvSpPr>
        <p:spPr>
          <a:xfrm rot="-1860000">
            <a:off x="2184755" y="4339656"/>
            <a:ext cx="1024896"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Collaboration</a:t>
            </a:r>
          </a:p>
        </p:txBody>
      </p:sp>
      <p:sp>
        <p:nvSpPr>
          <p:cNvPr id="14" name="Rectangle 13"/>
          <p:cNvSpPr/>
          <p:nvPr/>
        </p:nvSpPr>
        <p:spPr>
          <a:xfrm rot="-1860000">
            <a:off x="2683490" y="4289028"/>
            <a:ext cx="843821"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Mentoring</a:t>
            </a:r>
          </a:p>
        </p:txBody>
      </p:sp>
      <p:sp>
        <p:nvSpPr>
          <p:cNvPr id="15" name="Rectangle 14"/>
          <p:cNvSpPr/>
          <p:nvPr/>
        </p:nvSpPr>
        <p:spPr>
          <a:xfrm rot="-1860000">
            <a:off x="2824665" y="4364808"/>
            <a:ext cx="1114857"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Tenure Policies</a:t>
            </a:r>
          </a:p>
        </p:txBody>
      </p:sp>
      <p:sp>
        <p:nvSpPr>
          <p:cNvPr id="16" name="Rectangle 15"/>
          <p:cNvSpPr/>
          <p:nvPr/>
        </p:nvSpPr>
        <p:spPr>
          <a:xfrm rot="-1860000">
            <a:off x="2717691" y="4496055"/>
            <a:ext cx="1596206"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Tenure Expectations: Clarity</a:t>
            </a:r>
          </a:p>
        </p:txBody>
      </p:sp>
      <p:sp>
        <p:nvSpPr>
          <p:cNvPr id="17" name="Rectangle 16"/>
          <p:cNvSpPr/>
          <p:nvPr/>
        </p:nvSpPr>
        <p:spPr>
          <a:xfrm rot="-1860000">
            <a:off x="3350038" y="4428337"/>
            <a:ext cx="127393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Promotion to Full</a:t>
            </a:r>
          </a:p>
        </p:txBody>
      </p:sp>
      <p:sp>
        <p:nvSpPr>
          <p:cNvPr id="18" name="Rectangle 17"/>
          <p:cNvSpPr/>
          <p:nvPr/>
        </p:nvSpPr>
        <p:spPr>
          <a:xfrm rot="-1860000">
            <a:off x="4342734" y="4234932"/>
            <a:ext cx="58221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Senior</a:t>
            </a:r>
            <a:endParaRPr lang="en-US" sz="1200" dirty="0">
              <a:solidFill>
                <a:srgbClr val="000000"/>
              </a:solidFill>
              <a:latin typeface="Calibri" panose="020F0502020204030204" pitchFamily="34" charset="0"/>
            </a:endParaRPr>
          </a:p>
        </p:txBody>
      </p:sp>
      <p:sp>
        <p:nvSpPr>
          <p:cNvPr id="19" name="Rectangle 18"/>
          <p:cNvSpPr/>
          <p:nvPr/>
        </p:nvSpPr>
        <p:spPr>
          <a:xfrm rot="-1860000">
            <a:off x="4502923" y="4310903"/>
            <a:ext cx="78579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Divisional</a:t>
            </a:r>
            <a:endParaRPr lang="en-US" sz="1200" dirty="0">
              <a:solidFill>
                <a:srgbClr val="000000"/>
              </a:solidFill>
              <a:latin typeface="Calibri" panose="020F0502020204030204" pitchFamily="34" charset="0"/>
            </a:endParaRPr>
          </a:p>
        </p:txBody>
      </p:sp>
      <p:sp>
        <p:nvSpPr>
          <p:cNvPr id="20" name="Rectangle 19"/>
          <p:cNvSpPr/>
          <p:nvPr/>
        </p:nvSpPr>
        <p:spPr>
          <a:xfrm rot="-1860000">
            <a:off x="4624915" y="4337660"/>
            <a:ext cx="105182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Departmental</a:t>
            </a:r>
            <a:endParaRPr lang="en-US" sz="1200" dirty="0">
              <a:solidFill>
                <a:srgbClr val="000000"/>
              </a:solidFill>
              <a:latin typeface="Calibri" panose="020F0502020204030204" pitchFamily="34" charset="0"/>
            </a:endParaRPr>
          </a:p>
        </p:txBody>
      </p:sp>
      <p:sp>
        <p:nvSpPr>
          <p:cNvPr id="21" name="Rectangle 20"/>
          <p:cNvSpPr/>
          <p:nvPr/>
        </p:nvSpPr>
        <p:spPr>
          <a:xfrm rot="-1860000">
            <a:off x="5346303" y="4247231"/>
            <a:ext cx="626197"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Faculty</a:t>
            </a:r>
            <a:endParaRPr lang="en-US" sz="1200" dirty="0">
              <a:solidFill>
                <a:srgbClr val="000000"/>
              </a:solidFill>
              <a:latin typeface="Calibri" panose="020F0502020204030204" pitchFamily="34" charset="0"/>
            </a:endParaRPr>
          </a:p>
        </p:txBody>
      </p:sp>
      <p:sp>
        <p:nvSpPr>
          <p:cNvPr id="22" name="Rectangle 21"/>
          <p:cNvSpPr/>
          <p:nvPr/>
        </p:nvSpPr>
        <p:spPr>
          <a:xfrm rot="-1860000">
            <a:off x="5803770" y="4229314"/>
            <a:ext cx="49398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Trust</a:t>
            </a:r>
            <a:endParaRPr lang="en-US" sz="1200" dirty="0">
              <a:solidFill>
                <a:srgbClr val="000000"/>
              </a:solidFill>
              <a:latin typeface="Calibri" panose="020F0502020204030204" pitchFamily="34" charset="0"/>
            </a:endParaRPr>
          </a:p>
        </p:txBody>
      </p:sp>
      <p:sp>
        <p:nvSpPr>
          <p:cNvPr id="23" name="Rectangle 22"/>
          <p:cNvSpPr/>
          <p:nvPr/>
        </p:nvSpPr>
        <p:spPr>
          <a:xfrm rot="-1860000">
            <a:off x="5049415" y="4555714"/>
            <a:ext cx="1729512"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Shared </a:t>
            </a:r>
            <a:r>
              <a:rPr lang="en-US" sz="1200" dirty="0">
                <a:solidFill>
                  <a:srgbClr val="000000"/>
                </a:solidFill>
                <a:latin typeface="Calibri" panose="020F0502020204030204" pitchFamily="34" charset="0"/>
              </a:rPr>
              <a:t>Sense of Purpose</a:t>
            </a:r>
          </a:p>
        </p:txBody>
      </p:sp>
      <p:sp>
        <p:nvSpPr>
          <p:cNvPr id="24" name="Rectangle 23"/>
          <p:cNvSpPr/>
          <p:nvPr/>
        </p:nvSpPr>
        <p:spPr>
          <a:xfrm rot="-1860000">
            <a:off x="5260685" y="4560192"/>
            <a:ext cx="1864678" cy="276999"/>
          </a:xfrm>
          <a:prstGeom prst="rect">
            <a:avLst/>
          </a:prstGeom>
        </p:spPr>
        <p:txBody>
          <a:bodyPr wrap="none">
            <a:spAutoFit/>
          </a:bodyPr>
          <a:lstStyle/>
          <a:p>
            <a:pPr fontAlgn="b"/>
            <a:r>
              <a:rPr lang="en-US" sz="1200" spc="-90" dirty="0" smtClean="0">
                <a:solidFill>
                  <a:srgbClr val="000000"/>
                </a:solidFill>
                <a:latin typeface="Calibri" panose="020F0502020204030204" pitchFamily="34" charset="0"/>
              </a:rPr>
              <a:t>Understanding </a:t>
            </a:r>
            <a:r>
              <a:rPr lang="en-US" sz="1200" spc="-90" dirty="0">
                <a:solidFill>
                  <a:srgbClr val="000000"/>
                </a:solidFill>
                <a:latin typeface="Calibri" panose="020F0502020204030204" pitchFamily="34" charset="0"/>
              </a:rPr>
              <a:t>the Issue at Hand</a:t>
            </a:r>
          </a:p>
        </p:txBody>
      </p:sp>
      <p:sp>
        <p:nvSpPr>
          <p:cNvPr id="25" name="Rectangle 24"/>
          <p:cNvSpPr/>
          <p:nvPr/>
        </p:nvSpPr>
        <p:spPr>
          <a:xfrm rot="-1860000">
            <a:off x="6505074" y="4315113"/>
            <a:ext cx="93711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Adaptability</a:t>
            </a:r>
            <a:endParaRPr lang="en-US" sz="1200" dirty="0">
              <a:solidFill>
                <a:srgbClr val="000000"/>
              </a:solidFill>
              <a:latin typeface="Calibri" panose="020F0502020204030204" pitchFamily="34" charset="0"/>
            </a:endParaRPr>
          </a:p>
        </p:txBody>
      </p:sp>
      <p:sp>
        <p:nvSpPr>
          <p:cNvPr id="26" name="Rectangle 25"/>
          <p:cNvSpPr/>
          <p:nvPr/>
        </p:nvSpPr>
        <p:spPr>
          <a:xfrm rot="-1860000">
            <a:off x="6828109" y="4333284"/>
            <a:ext cx="93397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Productivity</a:t>
            </a:r>
            <a:endParaRPr lang="en-US" sz="1200" dirty="0">
              <a:solidFill>
                <a:srgbClr val="000000"/>
              </a:solidFill>
              <a:latin typeface="Calibri" panose="020F0502020204030204" pitchFamily="34" charset="0"/>
            </a:endParaRPr>
          </a:p>
        </p:txBody>
      </p:sp>
      <p:sp>
        <p:nvSpPr>
          <p:cNvPr id="30" name="Rectangle 29"/>
          <p:cNvSpPr/>
          <p:nvPr/>
        </p:nvSpPr>
        <p:spPr>
          <a:xfrm rot="-1860000">
            <a:off x="7609987" y="4515540"/>
            <a:ext cx="1575047"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Appreciation </a:t>
            </a:r>
            <a:r>
              <a:rPr lang="en-US" sz="1200" spc="-90" dirty="0" smtClean="0">
                <a:solidFill>
                  <a:srgbClr val="000000"/>
                </a:solidFill>
                <a:latin typeface="Calibri" panose="020F0502020204030204" pitchFamily="34" charset="0"/>
              </a:rPr>
              <a:t>&amp;Recognition</a:t>
            </a:r>
            <a:endParaRPr lang="en-US" sz="1200" spc="-90" dirty="0">
              <a:solidFill>
                <a:srgbClr val="000000"/>
              </a:solidFill>
              <a:latin typeface="Calibri" panose="020F0502020204030204" pitchFamily="34" charset="0"/>
            </a:endParaRPr>
          </a:p>
        </p:txBody>
      </p:sp>
      <p:cxnSp>
        <p:nvCxnSpPr>
          <p:cNvPr id="37" name="Straight Connector 36"/>
          <p:cNvCxnSpPr/>
          <p:nvPr/>
        </p:nvCxnSpPr>
        <p:spPr>
          <a:xfrm>
            <a:off x="805107"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16247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500432"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85779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195757"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55312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891082"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24844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605457"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96282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300782"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65814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96107"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35347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691432"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04879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386757"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74412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082082"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43944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777407"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13477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472732"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83009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3480000">
            <a:off x="281998"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3480000">
            <a:off x="63936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3480000">
            <a:off x="977323"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3480000">
            <a:off x="133468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3480000">
            <a:off x="1672648"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3480000">
            <a:off x="203001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3480000">
            <a:off x="2367973"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3480000">
            <a:off x="272533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3480000">
            <a:off x="3092292"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3480000">
            <a:off x="344965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3480000">
            <a:off x="3787617"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3480000">
            <a:off x="414498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3480000">
            <a:off x="4482942"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3480000">
            <a:off x="484030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3480000">
            <a:off x="5178267"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3480000">
            <a:off x="553563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3480000">
            <a:off x="5928195"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3480000">
            <a:off x="628555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3480000">
            <a:off x="6623520"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3480000">
            <a:off x="6971358" y="3958008"/>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3480000">
            <a:off x="7318845"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3480000">
            <a:off x="767620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3480000">
            <a:off x="8014170"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3480000">
            <a:off x="8371533"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8" name="Freeform 107"/>
          <p:cNvSpPr/>
          <p:nvPr/>
        </p:nvSpPr>
        <p:spPr>
          <a:xfrm>
            <a:off x="3105150" y="28575"/>
            <a:ext cx="2952750" cy="5200650"/>
          </a:xfrm>
          <a:custGeom>
            <a:avLst/>
            <a:gdLst>
              <a:gd name="connsiteX0" fmla="*/ 1552575 w 2952750"/>
              <a:gd name="connsiteY0" fmla="*/ 28575 h 5200650"/>
              <a:gd name="connsiteX1" fmla="*/ 1562100 w 2952750"/>
              <a:gd name="connsiteY1" fmla="*/ 4219575 h 5200650"/>
              <a:gd name="connsiteX2" fmla="*/ 0 w 2952750"/>
              <a:gd name="connsiteY2" fmla="*/ 5200650 h 5200650"/>
              <a:gd name="connsiteX3" fmla="*/ 1400175 w 2952750"/>
              <a:gd name="connsiteY3" fmla="*/ 5181600 h 5200650"/>
              <a:gd name="connsiteX4" fmla="*/ 2952750 w 2952750"/>
              <a:gd name="connsiteY4" fmla="*/ 4200525 h 5200650"/>
              <a:gd name="connsiteX5" fmla="*/ 2952750 w 2952750"/>
              <a:gd name="connsiteY5" fmla="*/ 0 h 5200650"/>
              <a:gd name="connsiteX6" fmla="*/ 1552575 w 2952750"/>
              <a:gd name="connsiteY6" fmla="*/ 28575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0" h="5200650">
                <a:moveTo>
                  <a:pt x="1552575" y="28575"/>
                </a:moveTo>
                <a:lnTo>
                  <a:pt x="1562100" y="4219575"/>
                </a:lnTo>
                <a:lnTo>
                  <a:pt x="0" y="5200650"/>
                </a:lnTo>
                <a:lnTo>
                  <a:pt x="1400175" y="5181600"/>
                </a:lnTo>
                <a:lnTo>
                  <a:pt x="2952750" y="4200525"/>
                </a:lnTo>
                <a:lnTo>
                  <a:pt x="2952750" y="0"/>
                </a:lnTo>
                <a:lnTo>
                  <a:pt x="1552575" y="28575"/>
                </a:lnTo>
                <a:close/>
              </a:path>
            </a:pathLst>
          </a:cu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533400" y="38100"/>
            <a:ext cx="2038350" cy="4781550"/>
          </a:xfrm>
          <a:custGeom>
            <a:avLst/>
            <a:gdLst>
              <a:gd name="connsiteX0" fmla="*/ 895350 w 2038350"/>
              <a:gd name="connsiteY0" fmla="*/ 9525 h 4781550"/>
              <a:gd name="connsiteX1" fmla="*/ 895350 w 2038350"/>
              <a:gd name="connsiteY1" fmla="*/ 4200525 h 4781550"/>
              <a:gd name="connsiteX2" fmla="*/ 0 w 2038350"/>
              <a:gd name="connsiteY2" fmla="*/ 4743450 h 4781550"/>
              <a:gd name="connsiteX3" fmla="*/ 1095375 w 2038350"/>
              <a:gd name="connsiteY3" fmla="*/ 4781550 h 4781550"/>
              <a:gd name="connsiteX4" fmla="*/ 2038350 w 2038350"/>
              <a:gd name="connsiteY4" fmla="*/ 4191000 h 4781550"/>
              <a:gd name="connsiteX5" fmla="*/ 2038350 w 2038350"/>
              <a:gd name="connsiteY5" fmla="*/ 0 h 4781550"/>
              <a:gd name="connsiteX6" fmla="*/ 895350 w 2038350"/>
              <a:gd name="connsiteY6" fmla="*/ 9525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50" h="4781550">
                <a:moveTo>
                  <a:pt x="895350" y="9525"/>
                </a:moveTo>
                <a:lnTo>
                  <a:pt x="895350" y="4200525"/>
                </a:lnTo>
                <a:lnTo>
                  <a:pt x="0" y="4743450"/>
                </a:lnTo>
                <a:lnTo>
                  <a:pt x="1095375" y="4781550"/>
                </a:lnTo>
                <a:lnTo>
                  <a:pt x="2038350" y="4191000"/>
                </a:lnTo>
                <a:lnTo>
                  <a:pt x="2038350" y="0"/>
                </a:lnTo>
                <a:lnTo>
                  <a:pt x="895350" y="9525"/>
                </a:lnTo>
                <a:close/>
              </a:path>
            </a:pathLst>
          </a:cu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4740243" y="3909817"/>
            <a:ext cx="1208216"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dirty="0" smtClean="0">
                <a:ln w="0"/>
                <a:solidFill>
                  <a:srgbClr val="0070C0"/>
                </a:solidFill>
                <a:effectLst>
                  <a:outerShdw blurRad="38100" dist="19050" dir="2700000" algn="tl" rotWithShape="0">
                    <a:schemeClr val="dk1">
                      <a:alpha val="40000"/>
                    </a:schemeClr>
                  </a:outerShdw>
                </a:effectLst>
              </a:rPr>
              <a:t>Leadership</a:t>
            </a:r>
            <a:endParaRPr lang="en-US" dirty="0">
              <a:ln w="0"/>
              <a:solidFill>
                <a:srgbClr val="0070C0"/>
              </a:solidFill>
              <a:effectLst>
                <a:outerShdw blurRad="38100" dist="19050" dir="2700000" algn="tl" rotWithShape="0">
                  <a:schemeClr val="dk1">
                    <a:alpha val="40000"/>
                  </a:schemeClr>
                </a:outerShdw>
              </a:effectLst>
            </a:endParaRPr>
          </a:p>
        </p:txBody>
      </p:sp>
      <p:sp>
        <p:nvSpPr>
          <p:cNvPr id="32" name="TextBox 31"/>
          <p:cNvSpPr txBox="1"/>
          <p:nvPr/>
        </p:nvSpPr>
        <p:spPr>
          <a:xfrm>
            <a:off x="3794245" y="3909817"/>
            <a:ext cx="572593"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dirty="0">
                <a:ln w="0"/>
                <a:solidFill>
                  <a:schemeClr val="tx1"/>
                </a:solidFill>
                <a:effectLst>
                  <a:outerShdw blurRad="38100" dist="19050" dir="2700000" algn="tl" rotWithShape="0">
                    <a:schemeClr val="dk1">
                      <a:alpha val="40000"/>
                    </a:schemeClr>
                  </a:outerShdw>
                </a:effectLst>
              </a:rPr>
              <a:t>P&amp;T</a:t>
            </a:r>
          </a:p>
        </p:txBody>
      </p:sp>
      <p:sp>
        <p:nvSpPr>
          <p:cNvPr id="115" name="TextBox 114"/>
          <p:cNvSpPr txBox="1"/>
          <p:nvPr/>
        </p:nvSpPr>
        <p:spPr>
          <a:xfrm>
            <a:off x="289196" y="3632818"/>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dirty="0" smtClean="0">
                <a:solidFill>
                  <a:srgbClr val="7030A0"/>
                </a:solidFill>
              </a:rPr>
              <a:t>Nature of Work</a:t>
            </a:r>
            <a:endParaRPr lang="en-US" dirty="0">
              <a:ln w="0"/>
              <a:solidFill>
                <a:srgbClr val="7030A0"/>
              </a:solidFill>
              <a:effectLst>
                <a:outerShdw blurRad="38100" dist="19050" dir="2700000" algn="tl" rotWithShape="0">
                  <a:schemeClr val="dk1">
                    <a:alpha val="40000"/>
                  </a:schemeClr>
                </a:outerShdw>
              </a:effectLst>
            </a:endParaRPr>
          </a:p>
        </p:txBody>
      </p:sp>
      <p:sp>
        <p:nvSpPr>
          <p:cNvPr id="124" name="Freeform 123"/>
          <p:cNvSpPr/>
          <p:nvPr/>
        </p:nvSpPr>
        <p:spPr>
          <a:xfrm>
            <a:off x="4495800" y="19050"/>
            <a:ext cx="3295650" cy="5229225"/>
          </a:xfrm>
          <a:custGeom>
            <a:avLst/>
            <a:gdLst>
              <a:gd name="connsiteX0" fmla="*/ 1552575 w 3295650"/>
              <a:gd name="connsiteY0" fmla="*/ 0 h 5229225"/>
              <a:gd name="connsiteX1" fmla="*/ 1562100 w 3295650"/>
              <a:gd name="connsiteY1" fmla="*/ 4219575 h 5229225"/>
              <a:gd name="connsiteX2" fmla="*/ 0 w 3295650"/>
              <a:gd name="connsiteY2" fmla="*/ 5210175 h 5229225"/>
              <a:gd name="connsiteX3" fmla="*/ 1733550 w 3295650"/>
              <a:gd name="connsiteY3" fmla="*/ 5229225 h 5229225"/>
              <a:gd name="connsiteX4" fmla="*/ 3286125 w 3295650"/>
              <a:gd name="connsiteY4" fmla="*/ 4210050 h 5229225"/>
              <a:gd name="connsiteX5" fmla="*/ 3295650 w 3295650"/>
              <a:gd name="connsiteY5" fmla="*/ 19050 h 5229225"/>
              <a:gd name="connsiteX6" fmla="*/ 1552575 w 3295650"/>
              <a:gd name="connsiteY6" fmla="*/ 0 h 52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0" h="5229225">
                <a:moveTo>
                  <a:pt x="1552575" y="0"/>
                </a:moveTo>
                <a:lnTo>
                  <a:pt x="1562100" y="4219575"/>
                </a:lnTo>
                <a:lnTo>
                  <a:pt x="0" y="5210175"/>
                </a:lnTo>
                <a:lnTo>
                  <a:pt x="1733550" y="5229225"/>
                </a:lnTo>
                <a:lnTo>
                  <a:pt x="3286125" y="4210050"/>
                </a:lnTo>
                <a:lnTo>
                  <a:pt x="3295650" y="19050"/>
                </a:lnTo>
                <a:lnTo>
                  <a:pt x="1552575" y="0"/>
                </a:lnTo>
                <a:close/>
              </a:path>
            </a:pathLst>
          </a:custGeom>
          <a:noFill/>
          <a:ln>
            <a:solidFill>
              <a:srgbClr val="FFA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Freeform 124"/>
          <p:cNvSpPr/>
          <p:nvPr/>
        </p:nvSpPr>
        <p:spPr>
          <a:xfrm>
            <a:off x="6219825" y="28575"/>
            <a:ext cx="2619375" cy="5200650"/>
          </a:xfrm>
          <a:custGeom>
            <a:avLst/>
            <a:gdLst>
              <a:gd name="connsiteX0" fmla="*/ 1571625 w 2619375"/>
              <a:gd name="connsiteY0" fmla="*/ 19050 h 5200650"/>
              <a:gd name="connsiteX1" fmla="*/ 1571625 w 2619375"/>
              <a:gd name="connsiteY1" fmla="*/ 4210050 h 5200650"/>
              <a:gd name="connsiteX2" fmla="*/ 0 w 2619375"/>
              <a:gd name="connsiteY2" fmla="*/ 5200650 h 5200650"/>
              <a:gd name="connsiteX3" fmla="*/ 1143000 w 2619375"/>
              <a:gd name="connsiteY3" fmla="*/ 5200650 h 5200650"/>
              <a:gd name="connsiteX4" fmla="*/ 2619375 w 2619375"/>
              <a:gd name="connsiteY4" fmla="*/ 4210050 h 5200650"/>
              <a:gd name="connsiteX5" fmla="*/ 2619375 w 2619375"/>
              <a:gd name="connsiteY5" fmla="*/ 0 h 5200650"/>
              <a:gd name="connsiteX6" fmla="*/ 1571625 w 2619375"/>
              <a:gd name="connsiteY6" fmla="*/ 1905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75" h="5200650">
                <a:moveTo>
                  <a:pt x="1571625" y="19050"/>
                </a:moveTo>
                <a:lnTo>
                  <a:pt x="1571625" y="4210050"/>
                </a:lnTo>
                <a:lnTo>
                  <a:pt x="0" y="5200650"/>
                </a:lnTo>
                <a:lnTo>
                  <a:pt x="1143000" y="5200650"/>
                </a:lnTo>
                <a:lnTo>
                  <a:pt x="2619375" y="4210050"/>
                </a:lnTo>
                <a:lnTo>
                  <a:pt x="2619375" y="0"/>
                </a:lnTo>
                <a:lnTo>
                  <a:pt x="1571625" y="19050"/>
                </a:lnTo>
                <a:close/>
              </a:path>
            </a:pathLst>
          </a:cu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6280185" y="3909817"/>
            <a:ext cx="1316322"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dirty="0">
                <a:solidFill>
                  <a:schemeClr val="accent4">
                    <a:lumMod val="75000"/>
                  </a:schemeClr>
                </a:solidFill>
              </a:rPr>
              <a:t>Governance</a:t>
            </a:r>
            <a:endParaRPr lang="en-US" dirty="0">
              <a:ln w="0"/>
              <a:solidFill>
                <a:schemeClr val="accent4">
                  <a:lumMod val="75000"/>
                </a:schemeClr>
              </a:solidFill>
              <a:effectLst>
                <a:outerShdw blurRad="38100" dist="19050" dir="2700000" algn="tl" rotWithShape="0">
                  <a:schemeClr val="dk1">
                    <a:alpha val="40000"/>
                  </a:schemeClr>
                </a:outerShdw>
              </a:effectLst>
            </a:endParaRPr>
          </a:p>
        </p:txBody>
      </p:sp>
      <p:sp>
        <p:nvSpPr>
          <p:cNvPr id="126" name="TextBox 125"/>
          <p:cNvSpPr txBox="1"/>
          <p:nvPr/>
        </p:nvSpPr>
        <p:spPr>
          <a:xfrm>
            <a:off x="7703079" y="3909817"/>
            <a:ext cx="1335257" cy="369332"/>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r>
              <a:rPr lang="en-US" spc="-90" dirty="0" smtClean="0">
                <a:solidFill>
                  <a:srgbClr val="FF00FF"/>
                </a:solidFill>
              </a:rPr>
              <a:t>Department</a:t>
            </a:r>
            <a:endParaRPr lang="en-US" spc="-90" dirty="0">
              <a:ln w="0"/>
              <a:solidFill>
                <a:srgbClr val="FF00FF"/>
              </a:solidFill>
              <a:effectLst>
                <a:outerShdw blurRad="38100" dist="19050" dir="2700000" algn="tl" rotWithShape="0">
                  <a:schemeClr val="dk1">
                    <a:alpha val="40000"/>
                  </a:schemeClr>
                </a:outerShdw>
              </a:effectLst>
            </a:endParaRPr>
          </a:p>
        </p:txBody>
      </p:sp>
      <p:sp>
        <p:nvSpPr>
          <p:cNvPr id="31" name="Freeform 30"/>
          <p:cNvSpPr/>
          <p:nvPr/>
        </p:nvSpPr>
        <p:spPr>
          <a:xfrm>
            <a:off x="2076450" y="28575"/>
            <a:ext cx="2600325" cy="5200650"/>
          </a:xfrm>
          <a:custGeom>
            <a:avLst/>
            <a:gdLst>
              <a:gd name="connsiteX0" fmla="*/ 1543050 w 2600325"/>
              <a:gd name="connsiteY0" fmla="*/ 0 h 5200650"/>
              <a:gd name="connsiteX1" fmla="*/ 1543050 w 2600325"/>
              <a:gd name="connsiteY1" fmla="*/ 4229100 h 5200650"/>
              <a:gd name="connsiteX2" fmla="*/ 0 w 2600325"/>
              <a:gd name="connsiteY2" fmla="*/ 5172075 h 5200650"/>
              <a:gd name="connsiteX3" fmla="*/ 1047750 w 2600325"/>
              <a:gd name="connsiteY3" fmla="*/ 5200650 h 5200650"/>
              <a:gd name="connsiteX4" fmla="*/ 2600325 w 2600325"/>
              <a:gd name="connsiteY4" fmla="*/ 4200525 h 5200650"/>
              <a:gd name="connsiteX5" fmla="*/ 2590800 w 2600325"/>
              <a:gd name="connsiteY5" fmla="*/ 0 h 5200650"/>
              <a:gd name="connsiteX6" fmla="*/ 1543050 w 2600325"/>
              <a:gd name="connsiteY6" fmla="*/ 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25" h="5200650">
                <a:moveTo>
                  <a:pt x="1543050" y="0"/>
                </a:moveTo>
                <a:lnTo>
                  <a:pt x="1543050" y="4229100"/>
                </a:lnTo>
                <a:lnTo>
                  <a:pt x="0" y="5172075"/>
                </a:lnTo>
                <a:lnTo>
                  <a:pt x="1047750" y="5200650"/>
                </a:lnTo>
                <a:lnTo>
                  <a:pt x="2600325" y="4200525"/>
                </a:lnTo>
                <a:lnTo>
                  <a:pt x="2590800" y="0"/>
                </a:lnTo>
                <a:lnTo>
                  <a:pt x="154305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rot="-1860000">
            <a:off x="6986855" y="4380207"/>
            <a:ext cx="124354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Collegiality</a:t>
            </a:r>
            <a:endParaRPr lang="en-US" sz="1200" dirty="0">
              <a:solidFill>
                <a:srgbClr val="000000"/>
              </a:solidFill>
              <a:latin typeface="Calibri" panose="020F0502020204030204" pitchFamily="34" charset="0"/>
            </a:endParaRPr>
          </a:p>
        </p:txBody>
      </p:sp>
      <p:sp>
        <p:nvSpPr>
          <p:cNvPr id="105" name="Rectangle 104"/>
          <p:cNvSpPr/>
          <p:nvPr/>
        </p:nvSpPr>
        <p:spPr>
          <a:xfrm rot="-1860000">
            <a:off x="7127391" y="4436194"/>
            <a:ext cx="133735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Engagement</a:t>
            </a:r>
            <a:endParaRPr lang="en-US" sz="1200" dirty="0">
              <a:solidFill>
                <a:srgbClr val="000000"/>
              </a:solidFill>
              <a:latin typeface="Calibri" panose="020F0502020204030204" pitchFamily="34" charset="0"/>
            </a:endParaRPr>
          </a:p>
        </p:txBody>
      </p:sp>
      <p:sp>
        <p:nvSpPr>
          <p:cNvPr id="106" name="Rectangle 105"/>
          <p:cNvSpPr/>
          <p:nvPr/>
        </p:nvSpPr>
        <p:spPr>
          <a:xfrm rot="-1860000">
            <a:off x="7755825" y="4358775"/>
            <a:ext cx="104477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a:t>
            </a:r>
            <a:r>
              <a:rPr lang="en-US" sz="1200" dirty="0">
                <a:solidFill>
                  <a:srgbClr val="000000"/>
                </a:solidFill>
                <a:latin typeface="Calibri" panose="020F0502020204030204" pitchFamily="34" charset="0"/>
              </a:rPr>
              <a:t>Quality</a:t>
            </a:r>
          </a:p>
        </p:txBody>
      </p:sp>
      <p:sp>
        <p:nvSpPr>
          <p:cNvPr id="98" name="Freeform 97"/>
          <p:cNvSpPr/>
          <p:nvPr/>
        </p:nvSpPr>
        <p:spPr>
          <a:xfrm>
            <a:off x="118803" y="46023"/>
            <a:ext cx="2440919" cy="5123663"/>
          </a:xfrm>
          <a:custGeom>
            <a:avLst/>
            <a:gdLst>
              <a:gd name="connsiteX0" fmla="*/ 1390493 w 2440919"/>
              <a:gd name="connsiteY0" fmla="*/ 0 h 5123663"/>
              <a:gd name="connsiteX1" fmla="*/ 1390493 w 2440919"/>
              <a:gd name="connsiteY1" fmla="*/ 4224377 h 5123663"/>
              <a:gd name="connsiteX2" fmla="*/ 0 w 2440919"/>
              <a:gd name="connsiteY2" fmla="*/ 5040536 h 5123663"/>
              <a:gd name="connsiteX3" fmla="*/ 1005084 w 2440919"/>
              <a:gd name="connsiteY3" fmla="*/ 5123663 h 5123663"/>
              <a:gd name="connsiteX4" fmla="*/ 2425805 w 2440919"/>
              <a:gd name="connsiteY4" fmla="*/ 4186592 h 5123663"/>
              <a:gd name="connsiteX5" fmla="*/ 2440919 w 2440919"/>
              <a:gd name="connsiteY5" fmla="*/ 7557 h 5123663"/>
              <a:gd name="connsiteX6" fmla="*/ 1390493 w 2440919"/>
              <a:gd name="connsiteY6" fmla="*/ 0 h 512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919" h="5123663">
                <a:moveTo>
                  <a:pt x="1390493" y="0"/>
                </a:moveTo>
                <a:lnTo>
                  <a:pt x="1390493" y="4224377"/>
                </a:lnTo>
                <a:lnTo>
                  <a:pt x="0" y="5040536"/>
                </a:lnTo>
                <a:lnTo>
                  <a:pt x="1005084" y="5123663"/>
                </a:lnTo>
                <a:lnTo>
                  <a:pt x="2425805" y="4186592"/>
                </a:lnTo>
                <a:lnTo>
                  <a:pt x="2440919" y="7557"/>
                </a:lnTo>
                <a:lnTo>
                  <a:pt x="1390493" y="0"/>
                </a:ln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a:off x="1086102" y="53580"/>
            <a:ext cx="2531604" cy="5153891"/>
          </a:xfrm>
          <a:custGeom>
            <a:avLst/>
            <a:gdLst>
              <a:gd name="connsiteX0" fmla="*/ 1458506 w 2531604"/>
              <a:gd name="connsiteY0" fmla="*/ 0 h 5153891"/>
              <a:gd name="connsiteX1" fmla="*/ 1458506 w 2531604"/>
              <a:gd name="connsiteY1" fmla="*/ 4194149 h 5153891"/>
              <a:gd name="connsiteX2" fmla="*/ 0 w 2531604"/>
              <a:gd name="connsiteY2" fmla="*/ 5138777 h 5153891"/>
              <a:gd name="connsiteX3" fmla="*/ 1012642 w 2531604"/>
              <a:gd name="connsiteY3" fmla="*/ 5153891 h 5153891"/>
              <a:gd name="connsiteX4" fmla="*/ 2531604 w 2531604"/>
              <a:gd name="connsiteY4" fmla="*/ 4186592 h 5153891"/>
              <a:gd name="connsiteX5" fmla="*/ 2524047 w 2531604"/>
              <a:gd name="connsiteY5" fmla="*/ 7557 h 5153891"/>
              <a:gd name="connsiteX6" fmla="*/ 1458506 w 2531604"/>
              <a:gd name="connsiteY6" fmla="*/ 0 h 51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604" h="5153891">
                <a:moveTo>
                  <a:pt x="1458506" y="0"/>
                </a:moveTo>
                <a:lnTo>
                  <a:pt x="1458506" y="4194149"/>
                </a:lnTo>
                <a:lnTo>
                  <a:pt x="0" y="5138777"/>
                </a:lnTo>
                <a:lnTo>
                  <a:pt x="1012642" y="5153891"/>
                </a:lnTo>
                <a:lnTo>
                  <a:pt x="2531604" y="4186592"/>
                </a:lnTo>
                <a:lnTo>
                  <a:pt x="2524047" y="7557"/>
                </a:lnTo>
                <a:lnTo>
                  <a:pt x="1458506" y="0"/>
                </a:lnTo>
                <a:close/>
              </a:path>
            </a:pathLst>
          </a:cu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1452668" y="3612163"/>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t>Resource &amp; Support</a:t>
            </a:r>
            <a:endParaRPr lang="en-US" b="1" dirty="0">
              <a:ln w="0"/>
              <a:effectLst>
                <a:outerShdw blurRad="38100" dist="19050" dir="2700000" algn="tl" rotWithShape="0">
                  <a:schemeClr val="dk1">
                    <a:alpha val="40000"/>
                  </a:schemeClr>
                </a:outerShdw>
              </a:effectLst>
            </a:endParaRPr>
          </a:p>
        </p:txBody>
      </p:sp>
      <p:sp>
        <p:nvSpPr>
          <p:cNvPr id="101" name="Rectangle 100"/>
          <p:cNvSpPr/>
          <p:nvPr/>
        </p:nvSpPr>
        <p:spPr>
          <a:xfrm>
            <a:off x="2444440" y="3409257"/>
            <a:ext cx="1320754" cy="923330"/>
          </a:xfrm>
          <a:prstGeom prst="rect">
            <a:avLst/>
          </a:prstGeom>
        </p:spPr>
        <p:txBody>
          <a:bodyPr wrap="square">
            <a:spAutoFit/>
          </a:bodyPr>
          <a:lstStyle/>
          <a:p>
            <a:pPr algn="ctr" fontAlgn="b"/>
            <a:r>
              <a:rPr lang="en-US" b="1" spc="-70" dirty="0">
                <a:solidFill>
                  <a:srgbClr val="0000FF"/>
                </a:solidFill>
                <a:latin typeface="Calibri" panose="020F0502020204030204" pitchFamily="34" charset="0"/>
              </a:rPr>
              <a:t>Cross-Silo Work </a:t>
            </a:r>
            <a:r>
              <a:rPr lang="en-US" b="1" spc="-70" dirty="0" smtClean="0">
                <a:solidFill>
                  <a:srgbClr val="0000FF"/>
                </a:solidFill>
                <a:latin typeface="Calibri" panose="020F0502020204030204" pitchFamily="34" charset="0"/>
              </a:rPr>
              <a:t>&amp; </a:t>
            </a:r>
            <a:r>
              <a:rPr lang="en-US" b="1" spc="-70" dirty="0">
                <a:solidFill>
                  <a:srgbClr val="0000FF"/>
                </a:solidFill>
                <a:latin typeface="Calibri" panose="020F0502020204030204" pitchFamily="34" charset="0"/>
              </a:rPr>
              <a:t>Mentorship</a:t>
            </a:r>
          </a:p>
        </p:txBody>
      </p:sp>
    </p:spTree>
    <p:extLst>
      <p:ext uri="{BB962C8B-B14F-4D97-AF65-F5344CB8AC3E}">
        <p14:creationId xmlns:p14="http://schemas.microsoft.com/office/powerpoint/2010/main" val="41749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p:cNvPicPr>
            <a:picLocks noChangeAspect="1"/>
          </p:cNvPicPr>
          <p:nvPr/>
        </p:nvPicPr>
        <p:blipFill>
          <a:blip r:embed="rId3"/>
          <a:stretch>
            <a:fillRect/>
          </a:stretch>
        </p:blipFill>
        <p:spPr>
          <a:xfrm>
            <a:off x="-1897" y="-41275"/>
            <a:ext cx="9176830" cy="7229975"/>
          </a:xfrm>
          <a:prstGeom prst="rect">
            <a:avLst/>
          </a:prstGeom>
        </p:spPr>
      </p:pic>
      <p:sp>
        <p:nvSpPr>
          <p:cNvPr id="112" name="Rectangle 111"/>
          <p:cNvSpPr/>
          <p:nvPr/>
        </p:nvSpPr>
        <p:spPr>
          <a:xfrm>
            <a:off x="172295" y="4309442"/>
            <a:ext cx="9233714" cy="1831631"/>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rot="-1860000">
            <a:off x="514353" y="4268114"/>
            <a:ext cx="633315"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Service</a:t>
            </a:r>
            <a:endParaRPr lang="en-US" sz="1200" dirty="0">
              <a:solidFill>
                <a:srgbClr val="000000"/>
              </a:solidFill>
              <a:latin typeface="Calibri" panose="020F0502020204030204" pitchFamily="34" charset="0"/>
            </a:endParaRPr>
          </a:p>
        </p:txBody>
      </p:sp>
      <p:sp>
        <p:nvSpPr>
          <p:cNvPr id="114" name="Rectangle 113"/>
          <p:cNvSpPr/>
          <p:nvPr/>
        </p:nvSpPr>
        <p:spPr>
          <a:xfrm rot="-1860000">
            <a:off x="351237" y="4508191"/>
            <a:ext cx="158876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Facilities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Work Resources</a:t>
            </a:r>
          </a:p>
        </p:txBody>
      </p:sp>
      <p:sp>
        <p:nvSpPr>
          <p:cNvPr id="115" name="Rectangle 114"/>
          <p:cNvSpPr/>
          <p:nvPr/>
        </p:nvSpPr>
        <p:spPr>
          <a:xfrm rot="-1860000">
            <a:off x="836887" y="4590670"/>
            <a:ext cx="169661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Health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Retirement Benefits</a:t>
            </a:r>
          </a:p>
        </p:txBody>
      </p:sp>
      <p:sp>
        <p:nvSpPr>
          <p:cNvPr id="116" name="Rectangle 115"/>
          <p:cNvSpPr/>
          <p:nvPr/>
        </p:nvSpPr>
        <p:spPr>
          <a:xfrm rot="-1860000">
            <a:off x="40635" y="4282084"/>
            <a:ext cx="750398"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Research</a:t>
            </a:r>
            <a:endParaRPr lang="en-US" sz="1200" dirty="0">
              <a:solidFill>
                <a:srgbClr val="000000"/>
              </a:solidFill>
              <a:latin typeface="Calibri" panose="020F0502020204030204" pitchFamily="34" charset="0"/>
            </a:endParaRPr>
          </a:p>
        </p:txBody>
      </p:sp>
      <p:sp>
        <p:nvSpPr>
          <p:cNvPr id="117" name="Rectangle 116"/>
          <p:cNvSpPr/>
          <p:nvPr/>
        </p:nvSpPr>
        <p:spPr>
          <a:xfrm rot="-1860000">
            <a:off x="1384890" y="4535538"/>
            <a:ext cx="158921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 Interdisciplinary Work</a:t>
            </a:r>
          </a:p>
        </p:txBody>
      </p:sp>
      <p:sp>
        <p:nvSpPr>
          <p:cNvPr id="118" name="Rectangle 117"/>
          <p:cNvSpPr/>
          <p:nvPr/>
        </p:nvSpPr>
        <p:spPr>
          <a:xfrm rot="-1860000">
            <a:off x="2289530" y="4358706"/>
            <a:ext cx="1024896"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Collaboration</a:t>
            </a:r>
          </a:p>
        </p:txBody>
      </p:sp>
      <p:sp>
        <p:nvSpPr>
          <p:cNvPr id="119" name="Rectangle 118"/>
          <p:cNvSpPr/>
          <p:nvPr/>
        </p:nvSpPr>
        <p:spPr>
          <a:xfrm rot="-1860000">
            <a:off x="2788265" y="4308078"/>
            <a:ext cx="843821"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Mentoring</a:t>
            </a:r>
          </a:p>
        </p:txBody>
      </p:sp>
      <p:sp>
        <p:nvSpPr>
          <p:cNvPr id="120" name="Rectangle 119"/>
          <p:cNvSpPr/>
          <p:nvPr/>
        </p:nvSpPr>
        <p:spPr>
          <a:xfrm rot="-1860000">
            <a:off x="2929440" y="4383858"/>
            <a:ext cx="1114857"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Tenure Policies</a:t>
            </a:r>
          </a:p>
        </p:txBody>
      </p:sp>
      <p:sp>
        <p:nvSpPr>
          <p:cNvPr id="121" name="Rectangle 120"/>
          <p:cNvSpPr/>
          <p:nvPr/>
        </p:nvSpPr>
        <p:spPr>
          <a:xfrm rot="-1860000">
            <a:off x="2822466" y="4515105"/>
            <a:ext cx="1596206"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Tenure Expectations: Clarity</a:t>
            </a:r>
          </a:p>
        </p:txBody>
      </p:sp>
      <p:sp>
        <p:nvSpPr>
          <p:cNvPr id="122" name="Rectangle 121"/>
          <p:cNvSpPr/>
          <p:nvPr/>
        </p:nvSpPr>
        <p:spPr>
          <a:xfrm rot="-1860000">
            <a:off x="3454813" y="4447387"/>
            <a:ext cx="127393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Promotion to Full</a:t>
            </a:r>
          </a:p>
        </p:txBody>
      </p:sp>
      <p:sp>
        <p:nvSpPr>
          <p:cNvPr id="123" name="Rectangle 122"/>
          <p:cNvSpPr/>
          <p:nvPr/>
        </p:nvSpPr>
        <p:spPr>
          <a:xfrm rot="-1860000">
            <a:off x="4447509" y="4253982"/>
            <a:ext cx="58221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Senior</a:t>
            </a:r>
            <a:endParaRPr lang="en-US" sz="1200" dirty="0">
              <a:solidFill>
                <a:srgbClr val="000000"/>
              </a:solidFill>
              <a:latin typeface="Calibri" panose="020F0502020204030204" pitchFamily="34" charset="0"/>
            </a:endParaRPr>
          </a:p>
        </p:txBody>
      </p:sp>
      <p:sp>
        <p:nvSpPr>
          <p:cNvPr id="124" name="Rectangle 123"/>
          <p:cNvSpPr/>
          <p:nvPr/>
        </p:nvSpPr>
        <p:spPr>
          <a:xfrm rot="-1860000">
            <a:off x="4607698" y="4329953"/>
            <a:ext cx="78579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Divisional</a:t>
            </a:r>
            <a:endParaRPr lang="en-US" sz="1200" dirty="0">
              <a:solidFill>
                <a:srgbClr val="000000"/>
              </a:solidFill>
              <a:latin typeface="Calibri" panose="020F0502020204030204" pitchFamily="34" charset="0"/>
            </a:endParaRPr>
          </a:p>
        </p:txBody>
      </p:sp>
      <p:sp>
        <p:nvSpPr>
          <p:cNvPr id="125" name="Rectangle 124"/>
          <p:cNvSpPr/>
          <p:nvPr/>
        </p:nvSpPr>
        <p:spPr>
          <a:xfrm rot="-1860000">
            <a:off x="4729690" y="4356710"/>
            <a:ext cx="105182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Departmental</a:t>
            </a:r>
            <a:endParaRPr lang="en-US" sz="1200" dirty="0">
              <a:solidFill>
                <a:srgbClr val="000000"/>
              </a:solidFill>
              <a:latin typeface="Calibri" panose="020F0502020204030204" pitchFamily="34" charset="0"/>
            </a:endParaRPr>
          </a:p>
        </p:txBody>
      </p:sp>
      <p:sp>
        <p:nvSpPr>
          <p:cNvPr id="126" name="Rectangle 125"/>
          <p:cNvSpPr/>
          <p:nvPr/>
        </p:nvSpPr>
        <p:spPr>
          <a:xfrm rot="-1860000">
            <a:off x="5451078" y="4266281"/>
            <a:ext cx="626197"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Faculty</a:t>
            </a:r>
            <a:endParaRPr lang="en-US" sz="1200" dirty="0">
              <a:solidFill>
                <a:srgbClr val="000000"/>
              </a:solidFill>
              <a:latin typeface="Calibri" panose="020F0502020204030204" pitchFamily="34" charset="0"/>
            </a:endParaRPr>
          </a:p>
        </p:txBody>
      </p:sp>
      <p:sp>
        <p:nvSpPr>
          <p:cNvPr id="127" name="Rectangle 126"/>
          <p:cNvSpPr/>
          <p:nvPr/>
        </p:nvSpPr>
        <p:spPr>
          <a:xfrm rot="-1860000">
            <a:off x="5908545" y="4248364"/>
            <a:ext cx="49398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Trust</a:t>
            </a:r>
            <a:endParaRPr lang="en-US" sz="1200" dirty="0">
              <a:solidFill>
                <a:srgbClr val="000000"/>
              </a:solidFill>
              <a:latin typeface="Calibri" panose="020F0502020204030204" pitchFamily="34" charset="0"/>
            </a:endParaRPr>
          </a:p>
        </p:txBody>
      </p:sp>
      <p:sp>
        <p:nvSpPr>
          <p:cNvPr id="128" name="Rectangle 127"/>
          <p:cNvSpPr/>
          <p:nvPr/>
        </p:nvSpPr>
        <p:spPr>
          <a:xfrm rot="-1860000">
            <a:off x="5154190" y="4574764"/>
            <a:ext cx="1729512"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Shared </a:t>
            </a:r>
            <a:r>
              <a:rPr lang="en-US" sz="1200" dirty="0">
                <a:solidFill>
                  <a:srgbClr val="000000"/>
                </a:solidFill>
                <a:latin typeface="Calibri" panose="020F0502020204030204" pitchFamily="34" charset="0"/>
              </a:rPr>
              <a:t>Sense of Purpose</a:t>
            </a:r>
          </a:p>
        </p:txBody>
      </p:sp>
      <p:sp>
        <p:nvSpPr>
          <p:cNvPr id="129" name="Rectangle 128"/>
          <p:cNvSpPr/>
          <p:nvPr/>
        </p:nvSpPr>
        <p:spPr>
          <a:xfrm rot="-1860000">
            <a:off x="5365460" y="4579242"/>
            <a:ext cx="1864678" cy="276999"/>
          </a:xfrm>
          <a:prstGeom prst="rect">
            <a:avLst/>
          </a:prstGeom>
        </p:spPr>
        <p:txBody>
          <a:bodyPr wrap="none">
            <a:spAutoFit/>
          </a:bodyPr>
          <a:lstStyle/>
          <a:p>
            <a:pPr fontAlgn="b"/>
            <a:r>
              <a:rPr lang="en-US" sz="1200" spc="-90" dirty="0" smtClean="0">
                <a:solidFill>
                  <a:srgbClr val="000000"/>
                </a:solidFill>
                <a:latin typeface="Calibri" panose="020F0502020204030204" pitchFamily="34" charset="0"/>
              </a:rPr>
              <a:t>Understanding </a:t>
            </a:r>
            <a:r>
              <a:rPr lang="en-US" sz="1200" spc="-90" dirty="0">
                <a:solidFill>
                  <a:srgbClr val="000000"/>
                </a:solidFill>
                <a:latin typeface="Calibri" panose="020F0502020204030204" pitchFamily="34" charset="0"/>
              </a:rPr>
              <a:t>the Issue at Hand</a:t>
            </a:r>
          </a:p>
        </p:txBody>
      </p:sp>
      <p:sp>
        <p:nvSpPr>
          <p:cNvPr id="130" name="Rectangle 129"/>
          <p:cNvSpPr/>
          <p:nvPr/>
        </p:nvSpPr>
        <p:spPr>
          <a:xfrm rot="-1860000">
            <a:off x="6609849" y="4334163"/>
            <a:ext cx="93711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Adaptability</a:t>
            </a:r>
            <a:endParaRPr lang="en-US" sz="1200" dirty="0">
              <a:solidFill>
                <a:srgbClr val="000000"/>
              </a:solidFill>
              <a:latin typeface="Calibri" panose="020F0502020204030204" pitchFamily="34" charset="0"/>
            </a:endParaRPr>
          </a:p>
        </p:txBody>
      </p:sp>
      <p:sp>
        <p:nvSpPr>
          <p:cNvPr id="131" name="Rectangle 130"/>
          <p:cNvSpPr/>
          <p:nvPr/>
        </p:nvSpPr>
        <p:spPr>
          <a:xfrm rot="-1860000">
            <a:off x="6932884" y="4352334"/>
            <a:ext cx="93397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Productivity</a:t>
            </a:r>
            <a:endParaRPr lang="en-US" sz="1200" dirty="0">
              <a:solidFill>
                <a:srgbClr val="000000"/>
              </a:solidFill>
              <a:latin typeface="Calibri" panose="020F0502020204030204" pitchFamily="34" charset="0"/>
            </a:endParaRPr>
          </a:p>
        </p:txBody>
      </p:sp>
      <p:sp>
        <p:nvSpPr>
          <p:cNvPr id="135" name="Rectangle 134"/>
          <p:cNvSpPr/>
          <p:nvPr/>
        </p:nvSpPr>
        <p:spPr>
          <a:xfrm rot="-1860000">
            <a:off x="7714762" y="4534590"/>
            <a:ext cx="1575047"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Appreciation </a:t>
            </a:r>
            <a:r>
              <a:rPr lang="en-US" sz="1200" spc="-90" dirty="0" smtClean="0">
                <a:solidFill>
                  <a:srgbClr val="000000"/>
                </a:solidFill>
                <a:latin typeface="Calibri" panose="020F0502020204030204" pitchFamily="34" charset="0"/>
              </a:rPr>
              <a:t>&amp;Recognition</a:t>
            </a:r>
            <a:endParaRPr lang="en-US" sz="1200" spc="-90" dirty="0">
              <a:solidFill>
                <a:srgbClr val="000000"/>
              </a:solidFill>
              <a:latin typeface="Calibri" panose="020F0502020204030204" pitchFamily="34" charset="0"/>
            </a:endParaRPr>
          </a:p>
        </p:txBody>
      </p:sp>
      <p:cxnSp>
        <p:nvCxnSpPr>
          <p:cNvPr id="136" name="Straight Connector 135"/>
          <p:cNvCxnSpPr/>
          <p:nvPr/>
        </p:nvCxnSpPr>
        <p:spPr>
          <a:xfrm rot="3480000">
            <a:off x="386773" y="398658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3480000">
            <a:off x="744136" y="398658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rot="3480000">
            <a:off x="1082098" y="398658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3480000">
            <a:off x="1439461" y="398658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3480000">
            <a:off x="1777423" y="398658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3480000">
            <a:off x="2134786" y="398658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3480000">
            <a:off x="2472748" y="398658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3480000">
            <a:off x="2830111" y="398658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3480000">
            <a:off x="3197067" y="400725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3480000">
            <a:off x="3554430" y="400725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3480000">
            <a:off x="3892392" y="400725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3480000">
            <a:off x="4249755" y="400725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3480000">
            <a:off x="4587717" y="400725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3480000">
            <a:off x="4945080" y="400725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3480000">
            <a:off x="5283042" y="400725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3480000">
            <a:off x="5640405" y="400725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3480000">
            <a:off x="6032970" y="398658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3480000">
            <a:off x="6390333" y="398658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3480000">
            <a:off x="6728295" y="398658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3480000">
            <a:off x="7076133" y="3977058"/>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3480000">
            <a:off x="7423620" y="398658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3480000">
            <a:off x="7780983" y="398658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3480000">
            <a:off x="8118945" y="398658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3480000">
            <a:off x="8476308" y="398658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0" name="Freeform 159"/>
          <p:cNvSpPr/>
          <p:nvPr/>
        </p:nvSpPr>
        <p:spPr>
          <a:xfrm>
            <a:off x="3209925" y="47625"/>
            <a:ext cx="2952750" cy="5200650"/>
          </a:xfrm>
          <a:custGeom>
            <a:avLst/>
            <a:gdLst>
              <a:gd name="connsiteX0" fmla="*/ 1552575 w 2952750"/>
              <a:gd name="connsiteY0" fmla="*/ 28575 h 5200650"/>
              <a:gd name="connsiteX1" fmla="*/ 1562100 w 2952750"/>
              <a:gd name="connsiteY1" fmla="*/ 4219575 h 5200650"/>
              <a:gd name="connsiteX2" fmla="*/ 0 w 2952750"/>
              <a:gd name="connsiteY2" fmla="*/ 5200650 h 5200650"/>
              <a:gd name="connsiteX3" fmla="*/ 1400175 w 2952750"/>
              <a:gd name="connsiteY3" fmla="*/ 5181600 h 5200650"/>
              <a:gd name="connsiteX4" fmla="*/ 2952750 w 2952750"/>
              <a:gd name="connsiteY4" fmla="*/ 4200525 h 5200650"/>
              <a:gd name="connsiteX5" fmla="*/ 2952750 w 2952750"/>
              <a:gd name="connsiteY5" fmla="*/ 0 h 5200650"/>
              <a:gd name="connsiteX6" fmla="*/ 1552575 w 2952750"/>
              <a:gd name="connsiteY6" fmla="*/ 28575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0" h="5200650">
                <a:moveTo>
                  <a:pt x="1552575" y="28575"/>
                </a:moveTo>
                <a:lnTo>
                  <a:pt x="1562100" y="4219575"/>
                </a:lnTo>
                <a:lnTo>
                  <a:pt x="0" y="5200650"/>
                </a:lnTo>
                <a:lnTo>
                  <a:pt x="1400175" y="5181600"/>
                </a:lnTo>
                <a:lnTo>
                  <a:pt x="2952750" y="4200525"/>
                </a:lnTo>
                <a:lnTo>
                  <a:pt x="2952750" y="0"/>
                </a:lnTo>
                <a:lnTo>
                  <a:pt x="1552575" y="28575"/>
                </a:lnTo>
                <a:close/>
              </a:path>
            </a:pathLst>
          </a:cu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Freeform 160"/>
          <p:cNvSpPr/>
          <p:nvPr/>
        </p:nvSpPr>
        <p:spPr>
          <a:xfrm>
            <a:off x="-428625" y="57150"/>
            <a:ext cx="2038350" cy="4781550"/>
          </a:xfrm>
          <a:custGeom>
            <a:avLst/>
            <a:gdLst>
              <a:gd name="connsiteX0" fmla="*/ 895350 w 2038350"/>
              <a:gd name="connsiteY0" fmla="*/ 9525 h 4781550"/>
              <a:gd name="connsiteX1" fmla="*/ 895350 w 2038350"/>
              <a:gd name="connsiteY1" fmla="*/ 4200525 h 4781550"/>
              <a:gd name="connsiteX2" fmla="*/ 0 w 2038350"/>
              <a:gd name="connsiteY2" fmla="*/ 4743450 h 4781550"/>
              <a:gd name="connsiteX3" fmla="*/ 1095375 w 2038350"/>
              <a:gd name="connsiteY3" fmla="*/ 4781550 h 4781550"/>
              <a:gd name="connsiteX4" fmla="*/ 2038350 w 2038350"/>
              <a:gd name="connsiteY4" fmla="*/ 4191000 h 4781550"/>
              <a:gd name="connsiteX5" fmla="*/ 2038350 w 2038350"/>
              <a:gd name="connsiteY5" fmla="*/ 0 h 4781550"/>
              <a:gd name="connsiteX6" fmla="*/ 895350 w 2038350"/>
              <a:gd name="connsiteY6" fmla="*/ 9525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50" h="4781550">
                <a:moveTo>
                  <a:pt x="895350" y="9525"/>
                </a:moveTo>
                <a:lnTo>
                  <a:pt x="895350" y="4200525"/>
                </a:lnTo>
                <a:lnTo>
                  <a:pt x="0" y="4743450"/>
                </a:lnTo>
                <a:lnTo>
                  <a:pt x="1095375" y="4781550"/>
                </a:lnTo>
                <a:lnTo>
                  <a:pt x="2038350" y="4191000"/>
                </a:lnTo>
                <a:lnTo>
                  <a:pt x="2038350" y="0"/>
                </a:lnTo>
                <a:lnTo>
                  <a:pt x="895350" y="9525"/>
                </a:lnTo>
                <a:close/>
              </a:path>
            </a:pathLst>
          </a:cu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Freeform 161"/>
          <p:cNvSpPr/>
          <p:nvPr/>
        </p:nvSpPr>
        <p:spPr>
          <a:xfrm>
            <a:off x="4600575" y="38100"/>
            <a:ext cx="3295650" cy="5229225"/>
          </a:xfrm>
          <a:custGeom>
            <a:avLst/>
            <a:gdLst>
              <a:gd name="connsiteX0" fmla="*/ 1552575 w 3295650"/>
              <a:gd name="connsiteY0" fmla="*/ 0 h 5229225"/>
              <a:gd name="connsiteX1" fmla="*/ 1562100 w 3295650"/>
              <a:gd name="connsiteY1" fmla="*/ 4219575 h 5229225"/>
              <a:gd name="connsiteX2" fmla="*/ 0 w 3295650"/>
              <a:gd name="connsiteY2" fmla="*/ 5210175 h 5229225"/>
              <a:gd name="connsiteX3" fmla="*/ 1733550 w 3295650"/>
              <a:gd name="connsiteY3" fmla="*/ 5229225 h 5229225"/>
              <a:gd name="connsiteX4" fmla="*/ 3286125 w 3295650"/>
              <a:gd name="connsiteY4" fmla="*/ 4210050 h 5229225"/>
              <a:gd name="connsiteX5" fmla="*/ 3295650 w 3295650"/>
              <a:gd name="connsiteY5" fmla="*/ 19050 h 5229225"/>
              <a:gd name="connsiteX6" fmla="*/ 1552575 w 3295650"/>
              <a:gd name="connsiteY6" fmla="*/ 0 h 52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0" h="5229225">
                <a:moveTo>
                  <a:pt x="1552575" y="0"/>
                </a:moveTo>
                <a:lnTo>
                  <a:pt x="1562100" y="4219575"/>
                </a:lnTo>
                <a:lnTo>
                  <a:pt x="0" y="5210175"/>
                </a:lnTo>
                <a:lnTo>
                  <a:pt x="1733550" y="5229225"/>
                </a:lnTo>
                <a:lnTo>
                  <a:pt x="3286125" y="4210050"/>
                </a:lnTo>
                <a:lnTo>
                  <a:pt x="3295650" y="19050"/>
                </a:lnTo>
                <a:lnTo>
                  <a:pt x="1552575" y="0"/>
                </a:lnTo>
                <a:close/>
              </a:path>
            </a:pathLst>
          </a:custGeom>
          <a:noFill/>
          <a:ln>
            <a:solidFill>
              <a:srgbClr val="FFA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Freeform 162"/>
          <p:cNvSpPr/>
          <p:nvPr/>
        </p:nvSpPr>
        <p:spPr>
          <a:xfrm>
            <a:off x="6324600" y="47625"/>
            <a:ext cx="2619375" cy="5200650"/>
          </a:xfrm>
          <a:custGeom>
            <a:avLst/>
            <a:gdLst>
              <a:gd name="connsiteX0" fmla="*/ 1571625 w 2619375"/>
              <a:gd name="connsiteY0" fmla="*/ 19050 h 5200650"/>
              <a:gd name="connsiteX1" fmla="*/ 1571625 w 2619375"/>
              <a:gd name="connsiteY1" fmla="*/ 4210050 h 5200650"/>
              <a:gd name="connsiteX2" fmla="*/ 0 w 2619375"/>
              <a:gd name="connsiteY2" fmla="*/ 5200650 h 5200650"/>
              <a:gd name="connsiteX3" fmla="*/ 1143000 w 2619375"/>
              <a:gd name="connsiteY3" fmla="*/ 5200650 h 5200650"/>
              <a:gd name="connsiteX4" fmla="*/ 2619375 w 2619375"/>
              <a:gd name="connsiteY4" fmla="*/ 4210050 h 5200650"/>
              <a:gd name="connsiteX5" fmla="*/ 2619375 w 2619375"/>
              <a:gd name="connsiteY5" fmla="*/ 0 h 5200650"/>
              <a:gd name="connsiteX6" fmla="*/ 1571625 w 2619375"/>
              <a:gd name="connsiteY6" fmla="*/ 1905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75" h="5200650">
                <a:moveTo>
                  <a:pt x="1571625" y="19050"/>
                </a:moveTo>
                <a:lnTo>
                  <a:pt x="1571625" y="4210050"/>
                </a:lnTo>
                <a:lnTo>
                  <a:pt x="0" y="5200650"/>
                </a:lnTo>
                <a:lnTo>
                  <a:pt x="1143000" y="5200650"/>
                </a:lnTo>
                <a:lnTo>
                  <a:pt x="2619375" y="4210050"/>
                </a:lnTo>
                <a:lnTo>
                  <a:pt x="2619375" y="0"/>
                </a:lnTo>
                <a:lnTo>
                  <a:pt x="1571625" y="19050"/>
                </a:lnTo>
                <a:close/>
              </a:path>
            </a:pathLst>
          </a:cu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Freeform 163"/>
          <p:cNvSpPr/>
          <p:nvPr/>
        </p:nvSpPr>
        <p:spPr>
          <a:xfrm>
            <a:off x="2181225" y="47625"/>
            <a:ext cx="2600325" cy="5200650"/>
          </a:xfrm>
          <a:custGeom>
            <a:avLst/>
            <a:gdLst>
              <a:gd name="connsiteX0" fmla="*/ 1543050 w 2600325"/>
              <a:gd name="connsiteY0" fmla="*/ 0 h 5200650"/>
              <a:gd name="connsiteX1" fmla="*/ 1543050 w 2600325"/>
              <a:gd name="connsiteY1" fmla="*/ 4229100 h 5200650"/>
              <a:gd name="connsiteX2" fmla="*/ 0 w 2600325"/>
              <a:gd name="connsiteY2" fmla="*/ 5172075 h 5200650"/>
              <a:gd name="connsiteX3" fmla="*/ 1047750 w 2600325"/>
              <a:gd name="connsiteY3" fmla="*/ 5200650 h 5200650"/>
              <a:gd name="connsiteX4" fmla="*/ 2600325 w 2600325"/>
              <a:gd name="connsiteY4" fmla="*/ 4200525 h 5200650"/>
              <a:gd name="connsiteX5" fmla="*/ 2590800 w 2600325"/>
              <a:gd name="connsiteY5" fmla="*/ 0 h 5200650"/>
              <a:gd name="connsiteX6" fmla="*/ 1543050 w 2600325"/>
              <a:gd name="connsiteY6" fmla="*/ 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25" h="5200650">
                <a:moveTo>
                  <a:pt x="1543050" y="0"/>
                </a:moveTo>
                <a:lnTo>
                  <a:pt x="1543050" y="4229100"/>
                </a:lnTo>
                <a:lnTo>
                  <a:pt x="0" y="5172075"/>
                </a:lnTo>
                <a:lnTo>
                  <a:pt x="1047750" y="5200650"/>
                </a:lnTo>
                <a:lnTo>
                  <a:pt x="2600325" y="4200525"/>
                </a:lnTo>
                <a:lnTo>
                  <a:pt x="2590800" y="0"/>
                </a:lnTo>
                <a:lnTo>
                  <a:pt x="154305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Rectangle 217"/>
          <p:cNvSpPr/>
          <p:nvPr/>
        </p:nvSpPr>
        <p:spPr>
          <a:xfrm rot="-1860000">
            <a:off x="742789" y="4296930"/>
            <a:ext cx="73045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Teaching</a:t>
            </a:r>
            <a:endParaRPr lang="en-US" sz="1200" dirty="0">
              <a:solidFill>
                <a:srgbClr val="000000"/>
              </a:solidFill>
              <a:latin typeface="Calibri" panose="020F0502020204030204" pitchFamily="34" charset="0"/>
            </a:endParaRPr>
          </a:p>
        </p:txBody>
      </p:sp>
      <p:sp>
        <p:nvSpPr>
          <p:cNvPr id="219" name="Rectangle 218"/>
          <p:cNvSpPr/>
          <p:nvPr/>
        </p:nvSpPr>
        <p:spPr>
          <a:xfrm rot="-1860000">
            <a:off x="518820" y="4536731"/>
            <a:ext cx="1802032"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Personal </a:t>
            </a:r>
            <a:r>
              <a:rPr lang="en-US" sz="1200" dirty="0" smtClean="0">
                <a:solidFill>
                  <a:srgbClr val="000000"/>
                </a:solidFill>
                <a:latin typeface="Calibri" panose="020F0502020204030204" pitchFamily="34" charset="0"/>
              </a:rPr>
              <a:t>&amp; </a:t>
            </a:r>
            <a:r>
              <a:rPr lang="en-US" sz="1200" dirty="0">
                <a:solidFill>
                  <a:srgbClr val="000000"/>
                </a:solidFill>
                <a:latin typeface="Calibri" panose="020F0502020204030204" pitchFamily="34" charset="0"/>
              </a:rPr>
              <a:t>Family Policies</a:t>
            </a:r>
          </a:p>
        </p:txBody>
      </p:sp>
      <p:sp>
        <p:nvSpPr>
          <p:cNvPr id="220" name="TextBox 219"/>
          <p:cNvSpPr txBox="1"/>
          <p:nvPr/>
        </p:nvSpPr>
        <p:spPr>
          <a:xfrm>
            <a:off x="4845018" y="3909817"/>
            <a:ext cx="1208216"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dirty="0" smtClean="0">
                <a:ln w="0"/>
                <a:solidFill>
                  <a:srgbClr val="0070C0"/>
                </a:solidFill>
                <a:effectLst>
                  <a:outerShdw blurRad="38100" dist="19050" dir="2700000" algn="tl" rotWithShape="0">
                    <a:schemeClr val="dk1">
                      <a:alpha val="40000"/>
                    </a:schemeClr>
                  </a:outerShdw>
                </a:effectLst>
              </a:rPr>
              <a:t>Leadership</a:t>
            </a:r>
            <a:endParaRPr lang="en-US" dirty="0">
              <a:ln w="0"/>
              <a:solidFill>
                <a:srgbClr val="0070C0"/>
              </a:solidFill>
              <a:effectLst>
                <a:outerShdw blurRad="38100" dist="19050" dir="2700000" algn="tl" rotWithShape="0">
                  <a:schemeClr val="dk1">
                    <a:alpha val="40000"/>
                  </a:schemeClr>
                </a:outerShdw>
              </a:effectLst>
            </a:endParaRPr>
          </a:p>
        </p:txBody>
      </p:sp>
      <p:sp>
        <p:nvSpPr>
          <p:cNvPr id="221" name="TextBox 220"/>
          <p:cNvSpPr txBox="1"/>
          <p:nvPr/>
        </p:nvSpPr>
        <p:spPr>
          <a:xfrm>
            <a:off x="3899020" y="3909817"/>
            <a:ext cx="572593"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dirty="0">
                <a:ln w="0"/>
                <a:solidFill>
                  <a:schemeClr val="tx1"/>
                </a:solidFill>
                <a:effectLst>
                  <a:outerShdw blurRad="38100" dist="19050" dir="2700000" algn="tl" rotWithShape="0">
                    <a:schemeClr val="dk1">
                      <a:alpha val="40000"/>
                    </a:schemeClr>
                  </a:outerShdw>
                </a:effectLst>
              </a:rPr>
              <a:t>P&amp;T</a:t>
            </a:r>
          </a:p>
        </p:txBody>
      </p:sp>
      <p:sp>
        <p:nvSpPr>
          <p:cNvPr id="222" name="TextBox 221"/>
          <p:cNvSpPr txBox="1"/>
          <p:nvPr/>
        </p:nvSpPr>
        <p:spPr>
          <a:xfrm>
            <a:off x="393971" y="3632818"/>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dirty="0" smtClean="0">
                <a:solidFill>
                  <a:srgbClr val="7030A0"/>
                </a:solidFill>
              </a:rPr>
              <a:t>Nature of Work</a:t>
            </a:r>
            <a:endParaRPr lang="en-US" dirty="0">
              <a:ln w="0"/>
              <a:solidFill>
                <a:srgbClr val="7030A0"/>
              </a:solidFill>
              <a:effectLst>
                <a:outerShdw blurRad="38100" dist="19050" dir="2700000" algn="tl" rotWithShape="0">
                  <a:schemeClr val="dk1">
                    <a:alpha val="40000"/>
                  </a:schemeClr>
                </a:outerShdw>
              </a:effectLst>
            </a:endParaRPr>
          </a:p>
        </p:txBody>
      </p:sp>
      <p:sp>
        <p:nvSpPr>
          <p:cNvPr id="223" name="TextBox 222"/>
          <p:cNvSpPr txBox="1"/>
          <p:nvPr/>
        </p:nvSpPr>
        <p:spPr>
          <a:xfrm>
            <a:off x="6384960" y="3909817"/>
            <a:ext cx="1316322"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dirty="0">
                <a:solidFill>
                  <a:schemeClr val="accent4">
                    <a:lumMod val="75000"/>
                  </a:schemeClr>
                </a:solidFill>
              </a:rPr>
              <a:t>Governance</a:t>
            </a:r>
            <a:endParaRPr lang="en-US" dirty="0">
              <a:ln w="0"/>
              <a:solidFill>
                <a:schemeClr val="accent4">
                  <a:lumMod val="75000"/>
                </a:schemeClr>
              </a:solidFill>
              <a:effectLst>
                <a:outerShdw blurRad="38100" dist="19050" dir="2700000" algn="tl" rotWithShape="0">
                  <a:schemeClr val="dk1">
                    <a:alpha val="40000"/>
                  </a:schemeClr>
                </a:outerShdw>
              </a:effectLst>
            </a:endParaRPr>
          </a:p>
        </p:txBody>
      </p:sp>
      <p:sp>
        <p:nvSpPr>
          <p:cNvPr id="224" name="TextBox 223"/>
          <p:cNvSpPr txBox="1"/>
          <p:nvPr/>
        </p:nvSpPr>
        <p:spPr>
          <a:xfrm>
            <a:off x="7807854" y="3909817"/>
            <a:ext cx="1335257" cy="369332"/>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r>
              <a:rPr lang="en-US" spc="-90" dirty="0" smtClean="0">
                <a:solidFill>
                  <a:srgbClr val="FF00FF"/>
                </a:solidFill>
              </a:rPr>
              <a:t>Department</a:t>
            </a:r>
            <a:endParaRPr lang="en-US" spc="-90" dirty="0">
              <a:ln w="0"/>
              <a:solidFill>
                <a:srgbClr val="FF00FF"/>
              </a:solidFill>
              <a:effectLst>
                <a:outerShdw blurRad="38100" dist="19050" dir="2700000" algn="tl" rotWithShape="0">
                  <a:schemeClr val="dk1">
                    <a:alpha val="40000"/>
                  </a:schemeClr>
                </a:outerShdw>
              </a:effectLst>
            </a:endParaRPr>
          </a:p>
        </p:txBody>
      </p:sp>
      <p:sp>
        <p:nvSpPr>
          <p:cNvPr id="225" name="Oval 224"/>
          <p:cNvSpPr/>
          <p:nvPr/>
        </p:nvSpPr>
        <p:spPr>
          <a:xfrm>
            <a:off x="695047" y="1962150"/>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Oval 225"/>
          <p:cNvSpPr/>
          <p:nvPr/>
        </p:nvSpPr>
        <p:spPr>
          <a:xfrm>
            <a:off x="2069637" y="1982728"/>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Oval 226"/>
          <p:cNvSpPr/>
          <p:nvPr/>
        </p:nvSpPr>
        <p:spPr>
          <a:xfrm>
            <a:off x="2763869" y="2419350"/>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Oval 227"/>
          <p:cNvSpPr/>
          <p:nvPr/>
        </p:nvSpPr>
        <p:spPr>
          <a:xfrm>
            <a:off x="3456970" y="1862137"/>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Oval 228"/>
          <p:cNvSpPr/>
          <p:nvPr/>
        </p:nvSpPr>
        <p:spPr>
          <a:xfrm>
            <a:off x="4113623" y="1835846"/>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Oval 229"/>
          <p:cNvSpPr/>
          <p:nvPr/>
        </p:nvSpPr>
        <p:spPr>
          <a:xfrm>
            <a:off x="4467102" y="1266825"/>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Oval 230"/>
          <p:cNvSpPr/>
          <p:nvPr/>
        </p:nvSpPr>
        <p:spPr>
          <a:xfrm>
            <a:off x="4819936" y="2347912"/>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Oval 231"/>
          <p:cNvSpPr/>
          <p:nvPr/>
        </p:nvSpPr>
        <p:spPr>
          <a:xfrm>
            <a:off x="5163639" y="1731071"/>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Oval 232"/>
          <p:cNvSpPr/>
          <p:nvPr/>
        </p:nvSpPr>
        <p:spPr>
          <a:xfrm>
            <a:off x="6201061" y="2133599"/>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Oval 233"/>
          <p:cNvSpPr/>
          <p:nvPr/>
        </p:nvSpPr>
        <p:spPr>
          <a:xfrm>
            <a:off x="6534752" y="2305049"/>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Oval 234"/>
          <p:cNvSpPr/>
          <p:nvPr/>
        </p:nvSpPr>
        <p:spPr>
          <a:xfrm>
            <a:off x="6864389" y="2390774"/>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p:cNvSpPr/>
          <p:nvPr/>
        </p:nvSpPr>
        <p:spPr>
          <a:xfrm>
            <a:off x="7200900" y="2447925"/>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p:cNvSpPr/>
          <p:nvPr/>
        </p:nvSpPr>
        <p:spPr>
          <a:xfrm>
            <a:off x="7572322" y="2262187"/>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a:off x="7904317" y="1266825"/>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p:cNvSpPr/>
          <p:nvPr/>
        </p:nvSpPr>
        <p:spPr>
          <a:xfrm>
            <a:off x="8237800" y="1514475"/>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Oval 239"/>
          <p:cNvSpPr/>
          <p:nvPr/>
        </p:nvSpPr>
        <p:spPr>
          <a:xfrm>
            <a:off x="8590887" y="1557337"/>
            <a:ext cx="85153" cy="857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TextBox 240"/>
          <p:cNvSpPr txBox="1"/>
          <p:nvPr/>
        </p:nvSpPr>
        <p:spPr>
          <a:xfrm>
            <a:off x="2994174" y="1306949"/>
            <a:ext cx="290464" cy="369332"/>
          </a:xfrm>
          <a:prstGeom prst="rect">
            <a:avLst/>
          </a:prstGeom>
          <a:noFill/>
        </p:spPr>
        <p:txBody>
          <a:bodyPr wrap="none" rtlCol="0">
            <a:spAutoFit/>
          </a:bodyPr>
          <a:lstStyle/>
          <a:p>
            <a:r>
              <a:rPr lang="en-US" b="1" dirty="0" smtClean="0">
                <a:solidFill>
                  <a:srgbClr val="FFA500"/>
                </a:solidFill>
              </a:rPr>
              <a:t>x</a:t>
            </a:r>
            <a:endParaRPr lang="en-US" b="1" dirty="0">
              <a:solidFill>
                <a:srgbClr val="FFA500"/>
              </a:solidFill>
            </a:endParaRPr>
          </a:p>
        </p:txBody>
      </p:sp>
      <p:sp>
        <p:nvSpPr>
          <p:cNvPr id="243" name="TextBox 242"/>
          <p:cNvSpPr txBox="1"/>
          <p:nvPr/>
        </p:nvSpPr>
        <p:spPr>
          <a:xfrm>
            <a:off x="1622805" y="1487575"/>
            <a:ext cx="290464" cy="369332"/>
          </a:xfrm>
          <a:prstGeom prst="rect">
            <a:avLst/>
          </a:prstGeom>
          <a:noFill/>
        </p:spPr>
        <p:txBody>
          <a:bodyPr wrap="none" rtlCol="0">
            <a:spAutoFit/>
          </a:bodyPr>
          <a:lstStyle/>
          <a:p>
            <a:r>
              <a:rPr lang="en-US" b="1" dirty="0" smtClean="0">
                <a:solidFill>
                  <a:srgbClr val="FFA500"/>
                </a:solidFill>
              </a:rPr>
              <a:t>x</a:t>
            </a:r>
            <a:endParaRPr lang="en-US" b="1" dirty="0">
              <a:solidFill>
                <a:srgbClr val="FFA500"/>
              </a:solidFill>
            </a:endParaRPr>
          </a:p>
        </p:txBody>
      </p:sp>
      <p:sp>
        <p:nvSpPr>
          <p:cNvPr id="245" name="TextBox 244"/>
          <p:cNvSpPr txBox="1"/>
          <p:nvPr/>
        </p:nvSpPr>
        <p:spPr>
          <a:xfrm>
            <a:off x="5742514" y="1790442"/>
            <a:ext cx="290464" cy="369332"/>
          </a:xfrm>
          <a:prstGeom prst="rect">
            <a:avLst/>
          </a:prstGeom>
          <a:noFill/>
        </p:spPr>
        <p:txBody>
          <a:bodyPr wrap="none" rtlCol="0">
            <a:spAutoFit/>
          </a:bodyPr>
          <a:lstStyle/>
          <a:p>
            <a:r>
              <a:rPr lang="en-US" b="1" dirty="0" smtClean="0">
                <a:solidFill>
                  <a:srgbClr val="FFA500"/>
                </a:solidFill>
              </a:rPr>
              <a:t>x</a:t>
            </a:r>
            <a:endParaRPr lang="en-US" b="1" dirty="0">
              <a:solidFill>
                <a:srgbClr val="FFA500"/>
              </a:solidFill>
            </a:endParaRPr>
          </a:p>
        </p:txBody>
      </p:sp>
      <p:sp>
        <p:nvSpPr>
          <p:cNvPr id="246" name="Rectangle 245"/>
          <p:cNvSpPr/>
          <p:nvPr/>
        </p:nvSpPr>
        <p:spPr>
          <a:xfrm rot="-1860000">
            <a:off x="7023263" y="4408368"/>
            <a:ext cx="124354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Collegiality</a:t>
            </a:r>
            <a:endParaRPr lang="en-US" sz="1200" dirty="0">
              <a:solidFill>
                <a:srgbClr val="000000"/>
              </a:solidFill>
              <a:latin typeface="Calibri" panose="020F0502020204030204" pitchFamily="34" charset="0"/>
            </a:endParaRPr>
          </a:p>
        </p:txBody>
      </p:sp>
      <p:sp>
        <p:nvSpPr>
          <p:cNvPr id="247" name="Rectangle 246"/>
          <p:cNvSpPr/>
          <p:nvPr/>
        </p:nvSpPr>
        <p:spPr>
          <a:xfrm rot="-1860000">
            <a:off x="7227548" y="4443377"/>
            <a:ext cx="133735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Engagement</a:t>
            </a:r>
            <a:endParaRPr lang="en-US" sz="1200" dirty="0">
              <a:solidFill>
                <a:srgbClr val="000000"/>
              </a:solidFill>
              <a:latin typeface="Calibri" panose="020F0502020204030204" pitchFamily="34" charset="0"/>
            </a:endParaRPr>
          </a:p>
        </p:txBody>
      </p:sp>
      <p:sp>
        <p:nvSpPr>
          <p:cNvPr id="248" name="Rectangle 247"/>
          <p:cNvSpPr/>
          <p:nvPr/>
        </p:nvSpPr>
        <p:spPr>
          <a:xfrm rot="-1860000">
            <a:off x="7834811" y="4374957"/>
            <a:ext cx="104477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a:t>
            </a:r>
            <a:r>
              <a:rPr lang="en-US" sz="1200" dirty="0">
                <a:solidFill>
                  <a:srgbClr val="000000"/>
                </a:solidFill>
                <a:latin typeface="Calibri" panose="020F0502020204030204" pitchFamily="34" charset="0"/>
              </a:rPr>
              <a:t>Quality</a:t>
            </a:r>
          </a:p>
        </p:txBody>
      </p:sp>
      <p:sp>
        <p:nvSpPr>
          <p:cNvPr id="249" name="TextBox 248"/>
          <p:cNvSpPr txBox="1"/>
          <p:nvPr/>
        </p:nvSpPr>
        <p:spPr>
          <a:xfrm>
            <a:off x="5427295" y="221924"/>
            <a:ext cx="3516680" cy="523220"/>
          </a:xfrm>
          <a:prstGeom prst="rect">
            <a:avLst/>
          </a:prstGeom>
          <a:solidFill>
            <a:schemeClr val="bg1">
              <a:lumMod val="20000"/>
              <a:lumOff val="80000"/>
            </a:schemeClr>
          </a:solidFill>
        </p:spPr>
        <p:txBody>
          <a:bodyPr wrap="square" rtlCol="0">
            <a:spAutoFit/>
          </a:bodyPr>
          <a:lstStyle/>
          <a:p>
            <a:r>
              <a:rPr lang="en-US" sz="1400" dirty="0" smtClean="0">
                <a:solidFill>
                  <a:srgbClr val="080808"/>
                </a:solidFill>
              </a:rPr>
              <a:t>X </a:t>
            </a:r>
            <a:r>
              <a:rPr lang="en-US" sz="1400" dirty="0">
                <a:solidFill>
                  <a:srgbClr val="080808"/>
                </a:solidFill>
              </a:rPr>
              <a:t>College of Engineering &amp; Computing</a:t>
            </a:r>
          </a:p>
          <a:p>
            <a:r>
              <a:rPr lang="en-US" sz="1400" dirty="0">
                <a:solidFill>
                  <a:srgbClr val="080808"/>
                </a:solidFill>
              </a:rPr>
              <a:t>O College of Arts, Science, &amp; Business</a:t>
            </a:r>
            <a:endParaRPr lang="en-US" sz="1400" dirty="0" smtClean="0">
              <a:solidFill>
                <a:srgbClr val="080808"/>
              </a:solidFill>
            </a:endParaRPr>
          </a:p>
        </p:txBody>
      </p:sp>
      <p:sp>
        <p:nvSpPr>
          <p:cNvPr id="83" name="Freeform 82"/>
          <p:cNvSpPr/>
          <p:nvPr/>
        </p:nvSpPr>
        <p:spPr>
          <a:xfrm>
            <a:off x="217657" y="37785"/>
            <a:ext cx="2440919" cy="5123663"/>
          </a:xfrm>
          <a:custGeom>
            <a:avLst/>
            <a:gdLst>
              <a:gd name="connsiteX0" fmla="*/ 1390493 w 2440919"/>
              <a:gd name="connsiteY0" fmla="*/ 0 h 5123663"/>
              <a:gd name="connsiteX1" fmla="*/ 1390493 w 2440919"/>
              <a:gd name="connsiteY1" fmla="*/ 4224377 h 5123663"/>
              <a:gd name="connsiteX2" fmla="*/ 0 w 2440919"/>
              <a:gd name="connsiteY2" fmla="*/ 5040536 h 5123663"/>
              <a:gd name="connsiteX3" fmla="*/ 1005084 w 2440919"/>
              <a:gd name="connsiteY3" fmla="*/ 5123663 h 5123663"/>
              <a:gd name="connsiteX4" fmla="*/ 2425805 w 2440919"/>
              <a:gd name="connsiteY4" fmla="*/ 4186592 h 5123663"/>
              <a:gd name="connsiteX5" fmla="*/ 2440919 w 2440919"/>
              <a:gd name="connsiteY5" fmla="*/ 7557 h 5123663"/>
              <a:gd name="connsiteX6" fmla="*/ 1390493 w 2440919"/>
              <a:gd name="connsiteY6" fmla="*/ 0 h 512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919" h="5123663">
                <a:moveTo>
                  <a:pt x="1390493" y="0"/>
                </a:moveTo>
                <a:lnTo>
                  <a:pt x="1390493" y="4224377"/>
                </a:lnTo>
                <a:lnTo>
                  <a:pt x="0" y="5040536"/>
                </a:lnTo>
                <a:lnTo>
                  <a:pt x="1005084" y="5123663"/>
                </a:lnTo>
                <a:lnTo>
                  <a:pt x="2425805" y="4186592"/>
                </a:lnTo>
                <a:lnTo>
                  <a:pt x="2440919" y="7557"/>
                </a:lnTo>
                <a:lnTo>
                  <a:pt x="1390493" y="0"/>
                </a:ln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Freeform 83"/>
          <p:cNvSpPr/>
          <p:nvPr/>
        </p:nvSpPr>
        <p:spPr>
          <a:xfrm>
            <a:off x="1184956" y="45342"/>
            <a:ext cx="2531604" cy="5153891"/>
          </a:xfrm>
          <a:custGeom>
            <a:avLst/>
            <a:gdLst>
              <a:gd name="connsiteX0" fmla="*/ 1458506 w 2531604"/>
              <a:gd name="connsiteY0" fmla="*/ 0 h 5153891"/>
              <a:gd name="connsiteX1" fmla="*/ 1458506 w 2531604"/>
              <a:gd name="connsiteY1" fmla="*/ 4194149 h 5153891"/>
              <a:gd name="connsiteX2" fmla="*/ 0 w 2531604"/>
              <a:gd name="connsiteY2" fmla="*/ 5138777 h 5153891"/>
              <a:gd name="connsiteX3" fmla="*/ 1012642 w 2531604"/>
              <a:gd name="connsiteY3" fmla="*/ 5153891 h 5153891"/>
              <a:gd name="connsiteX4" fmla="*/ 2531604 w 2531604"/>
              <a:gd name="connsiteY4" fmla="*/ 4186592 h 5153891"/>
              <a:gd name="connsiteX5" fmla="*/ 2524047 w 2531604"/>
              <a:gd name="connsiteY5" fmla="*/ 7557 h 5153891"/>
              <a:gd name="connsiteX6" fmla="*/ 1458506 w 2531604"/>
              <a:gd name="connsiteY6" fmla="*/ 0 h 51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604" h="5153891">
                <a:moveTo>
                  <a:pt x="1458506" y="0"/>
                </a:moveTo>
                <a:lnTo>
                  <a:pt x="1458506" y="4194149"/>
                </a:lnTo>
                <a:lnTo>
                  <a:pt x="0" y="5138777"/>
                </a:lnTo>
                <a:lnTo>
                  <a:pt x="1012642" y="5153891"/>
                </a:lnTo>
                <a:lnTo>
                  <a:pt x="2531604" y="4186592"/>
                </a:lnTo>
                <a:lnTo>
                  <a:pt x="2524047" y="7557"/>
                </a:lnTo>
                <a:lnTo>
                  <a:pt x="1458506" y="0"/>
                </a:lnTo>
                <a:close/>
              </a:path>
            </a:pathLst>
          </a:cu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1551522" y="3603925"/>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t>Resource &amp; Support</a:t>
            </a:r>
            <a:endParaRPr lang="en-US" b="1" dirty="0">
              <a:ln w="0"/>
              <a:effectLst>
                <a:outerShdw blurRad="38100" dist="19050" dir="2700000" algn="tl" rotWithShape="0">
                  <a:schemeClr val="dk1">
                    <a:alpha val="40000"/>
                  </a:schemeClr>
                </a:outerShdw>
              </a:effectLst>
            </a:endParaRPr>
          </a:p>
        </p:txBody>
      </p:sp>
      <p:sp>
        <p:nvSpPr>
          <p:cNvPr id="86" name="Rectangle 85"/>
          <p:cNvSpPr/>
          <p:nvPr/>
        </p:nvSpPr>
        <p:spPr>
          <a:xfrm>
            <a:off x="2543294" y="3401019"/>
            <a:ext cx="1320754" cy="923330"/>
          </a:xfrm>
          <a:prstGeom prst="rect">
            <a:avLst/>
          </a:prstGeom>
        </p:spPr>
        <p:txBody>
          <a:bodyPr wrap="square">
            <a:spAutoFit/>
          </a:bodyPr>
          <a:lstStyle/>
          <a:p>
            <a:pPr algn="ctr" fontAlgn="b"/>
            <a:r>
              <a:rPr lang="en-US" b="1" spc="-70" dirty="0">
                <a:solidFill>
                  <a:srgbClr val="0000FF"/>
                </a:solidFill>
                <a:latin typeface="Calibri" panose="020F0502020204030204" pitchFamily="34" charset="0"/>
              </a:rPr>
              <a:t>Cross-Silo Work </a:t>
            </a:r>
            <a:r>
              <a:rPr lang="en-US" b="1" spc="-70" dirty="0" smtClean="0">
                <a:solidFill>
                  <a:srgbClr val="0000FF"/>
                </a:solidFill>
                <a:latin typeface="Calibri" panose="020F0502020204030204" pitchFamily="34" charset="0"/>
              </a:rPr>
              <a:t>&amp; </a:t>
            </a:r>
            <a:r>
              <a:rPr lang="en-US" b="1" spc="-70" dirty="0">
                <a:solidFill>
                  <a:srgbClr val="0000FF"/>
                </a:solidFill>
                <a:latin typeface="Calibri" panose="020F0502020204030204" pitchFamily="34" charset="0"/>
              </a:rPr>
              <a:t>Mentorship</a:t>
            </a:r>
          </a:p>
        </p:txBody>
      </p:sp>
    </p:spTree>
    <p:extLst>
      <p:ext uri="{BB962C8B-B14F-4D97-AF65-F5344CB8AC3E}">
        <p14:creationId xmlns:p14="http://schemas.microsoft.com/office/powerpoint/2010/main" val="272091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18"/>
                                        </p:tgtEl>
                                        <p:attrNameLst>
                                          <p:attrName>style.color</p:attrName>
                                        </p:attrNameLst>
                                      </p:cBhvr>
                                      <p:to>
                                        <a:srgbClr val="FF9900"/>
                                      </p:to>
                                    </p:animClr>
                                  </p:childTnLst>
                                </p:cTn>
                              </p:par>
                              <p:par>
                                <p:cTn id="7" presetID="3" presetClass="emph" presetSubtype="2" fill="hold" grpId="0" nodeType="withEffect">
                                  <p:stCondLst>
                                    <p:cond delay="0"/>
                                  </p:stCondLst>
                                  <p:childTnLst>
                                    <p:animClr clrSpc="rgb" dir="cw">
                                      <p:cBhvr override="childStyle">
                                        <p:cTn id="8" dur="2000" fill="hold"/>
                                        <p:tgtEl>
                                          <p:spTgt spid="126"/>
                                        </p:tgtEl>
                                        <p:attrNameLst>
                                          <p:attrName>style.color</p:attrName>
                                        </p:attrNameLst>
                                      </p:cBhvr>
                                      <p:to>
                                        <a:srgbClr val="FF9900"/>
                                      </p:to>
                                    </p:animClr>
                                  </p:childTnLst>
                                </p:cTn>
                              </p:par>
                              <p:par>
                                <p:cTn id="9" presetID="3" presetClass="emph" presetSubtype="2" fill="hold" grpId="0" nodeType="withEffect">
                                  <p:stCondLst>
                                    <p:cond delay="0"/>
                                  </p:stCondLst>
                                  <p:childTnLst>
                                    <p:animClr clrSpc="rgb" dir="cw">
                                      <p:cBhvr override="childStyle">
                                        <p:cTn id="10" dur="2000" fill="hold"/>
                                        <p:tgtEl>
                                          <p:spTgt spid="114"/>
                                        </p:tgtEl>
                                        <p:attrNameLst>
                                          <p:attrName>style.color</p:attrName>
                                        </p:attrNameLst>
                                      </p:cBhvr>
                                      <p:to>
                                        <a:srgbClr val="FF9900"/>
                                      </p:to>
                                    </p:animClr>
                                  </p:childTnLst>
                                </p:cTn>
                              </p:par>
                              <p:par>
                                <p:cTn id="11" presetID="1" presetClass="entr" presetSubtype="0" fill="hold" grpId="0" nodeType="withEffect">
                                  <p:stCondLst>
                                    <p:cond delay="0"/>
                                  </p:stCondLst>
                                  <p:childTnLst>
                                    <p:set>
                                      <p:cBhvr>
                                        <p:cTn id="12" dur="1" fill="hold">
                                          <p:stCondLst>
                                            <p:cond delay="0"/>
                                          </p:stCondLst>
                                        </p:cTn>
                                        <p:tgtEl>
                                          <p:spTgt spid="2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0" nodeType="clickEffect">
                                  <p:stCondLst>
                                    <p:cond delay="0"/>
                                  </p:stCondLst>
                                  <p:childTnLst>
                                    <p:animClr clrSpc="rgb" dir="cw">
                                      <p:cBhvr override="childStyle">
                                        <p:cTn id="20" dur="2000" fill="hold"/>
                                        <p:tgtEl>
                                          <p:spTgt spid="219"/>
                                        </p:tgtEl>
                                        <p:attrNameLst>
                                          <p:attrName>style.color</p:attrName>
                                        </p:attrNameLst>
                                      </p:cBhvr>
                                      <p:to>
                                        <a:schemeClr val="tx1"/>
                                      </p:to>
                                    </p:animClr>
                                  </p:childTnLst>
                                </p:cTn>
                              </p:par>
                              <p:par>
                                <p:cTn id="21" presetID="3" presetClass="emph" presetSubtype="2" fill="hold" grpId="0" nodeType="withEffect">
                                  <p:stCondLst>
                                    <p:cond delay="0"/>
                                  </p:stCondLst>
                                  <p:childTnLst>
                                    <p:animClr clrSpc="rgb" dir="cw">
                                      <p:cBhvr override="childStyle">
                                        <p:cTn id="22" dur="2000" fill="hold"/>
                                        <p:tgtEl>
                                          <p:spTgt spid="116"/>
                                        </p:tgtEl>
                                        <p:attrNameLst>
                                          <p:attrName>style.color</p:attrName>
                                        </p:attrNameLst>
                                      </p:cBhvr>
                                      <p:to>
                                        <a:schemeClr val="tx1"/>
                                      </p:to>
                                    </p:animClr>
                                  </p:childTnLst>
                                </p:cTn>
                              </p:par>
                              <p:par>
                                <p:cTn id="23" presetID="3" presetClass="emph" presetSubtype="2" fill="hold" grpId="0" nodeType="withEffect">
                                  <p:stCondLst>
                                    <p:cond delay="0"/>
                                  </p:stCondLst>
                                  <p:childTnLst>
                                    <p:animClr clrSpc="rgb" dir="cw">
                                      <p:cBhvr override="childStyle">
                                        <p:cTn id="24" dur="2000" fill="hold"/>
                                        <p:tgtEl>
                                          <p:spTgt spid="117"/>
                                        </p:tgtEl>
                                        <p:attrNameLst>
                                          <p:attrName>style.color</p:attrName>
                                        </p:attrNameLst>
                                      </p:cBhvr>
                                      <p:to>
                                        <a:schemeClr val="tx1"/>
                                      </p:to>
                                    </p:animClr>
                                  </p:childTnLst>
                                </p:cTn>
                              </p:par>
                              <p:par>
                                <p:cTn id="25" presetID="3" presetClass="emph" presetSubtype="2" fill="hold" grpId="0" nodeType="withEffect">
                                  <p:stCondLst>
                                    <p:cond delay="0"/>
                                  </p:stCondLst>
                                  <p:childTnLst>
                                    <p:animClr clrSpc="rgb" dir="cw">
                                      <p:cBhvr override="childStyle">
                                        <p:cTn id="26" dur="2000" fill="hold"/>
                                        <p:tgtEl>
                                          <p:spTgt spid="121"/>
                                        </p:tgtEl>
                                        <p:attrNameLst>
                                          <p:attrName>style.color</p:attrName>
                                        </p:attrNameLst>
                                      </p:cBhvr>
                                      <p:to>
                                        <a:schemeClr val="tx1"/>
                                      </p:to>
                                    </p:animClr>
                                  </p:childTnLst>
                                </p:cTn>
                              </p:par>
                              <p:par>
                                <p:cTn id="27" presetID="3" presetClass="emph" presetSubtype="2" fill="hold" grpId="0" nodeType="withEffect">
                                  <p:stCondLst>
                                    <p:cond delay="0"/>
                                  </p:stCondLst>
                                  <p:childTnLst>
                                    <p:animClr clrSpc="rgb" dir="cw">
                                      <p:cBhvr override="childStyle">
                                        <p:cTn id="28" dur="2000" fill="hold"/>
                                        <p:tgtEl>
                                          <p:spTgt spid="122"/>
                                        </p:tgtEl>
                                        <p:attrNameLst>
                                          <p:attrName>style.color</p:attrName>
                                        </p:attrNameLst>
                                      </p:cBhvr>
                                      <p:to>
                                        <a:schemeClr val="tx1"/>
                                      </p:to>
                                    </p:animClr>
                                  </p:childTnLst>
                                </p:cTn>
                              </p:par>
                              <p:par>
                                <p:cTn id="29" presetID="3" presetClass="emph" presetSubtype="2" fill="hold" grpId="0" nodeType="withEffect">
                                  <p:stCondLst>
                                    <p:cond delay="0"/>
                                  </p:stCondLst>
                                  <p:childTnLst>
                                    <p:animClr clrSpc="rgb" dir="cw">
                                      <p:cBhvr override="childStyle">
                                        <p:cTn id="30" dur="2000" fill="hold"/>
                                        <p:tgtEl>
                                          <p:spTgt spid="123"/>
                                        </p:tgtEl>
                                        <p:attrNameLst>
                                          <p:attrName>style.color</p:attrName>
                                        </p:attrNameLst>
                                      </p:cBhvr>
                                      <p:to>
                                        <a:schemeClr val="tx1"/>
                                      </p:to>
                                    </p:animClr>
                                  </p:childTnLst>
                                </p:cTn>
                              </p:par>
                              <p:par>
                                <p:cTn id="31" presetID="3" presetClass="emph" presetSubtype="2" fill="hold" grpId="0" nodeType="withEffect">
                                  <p:stCondLst>
                                    <p:cond delay="0"/>
                                  </p:stCondLst>
                                  <p:childTnLst>
                                    <p:animClr clrSpc="rgb" dir="cw">
                                      <p:cBhvr override="childStyle">
                                        <p:cTn id="32" dur="2000" fill="hold"/>
                                        <p:tgtEl>
                                          <p:spTgt spid="124"/>
                                        </p:tgtEl>
                                        <p:attrNameLst>
                                          <p:attrName>style.color</p:attrName>
                                        </p:attrNameLst>
                                      </p:cBhvr>
                                      <p:to>
                                        <a:schemeClr val="tx1"/>
                                      </p:to>
                                    </p:animClr>
                                  </p:childTnLst>
                                </p:cTn>
                              </p:par>
                              <p:par>
                                <p:cTn id="33" presetID="3" presetClass="emph" presetSubtype="2" fill="hold" grpId="0" nodeType="withEffect">
                                  <p:stCondLst>
                                    <p:cond delay="0"/>
                                  </p:stCondLst>
                                  <p:childTnLst>
                                    <p:animClr clrSpc="rgb" dir="cw">
                                      <p:cBhvr override="childStyle">
                                        <p:cTn id="34" dur="2000" fill="hold"/>
                                        <p:tgtEl>
                                          <p:spTgt spid="127"/>
                                        </p:tgtEl>
                                        <p:attrNameLst>
                                          <p:attrName>style.color</p:attrName>
                                        </p:attrNameLst>
                                      </p:cBhvr>
                                      <p:to>
                                        <a:schemeClr val="tx1"/>
                                      </p:to>
                                    </p:animClr>
                                  </p:childTnLst>
                                </p:cTn>
                              </p:par>
                              <p:par>
                                <p:cTn id="35" presetID="3" presetClass="emph" presetSubtype="2" fill="hold" grpId="0" nodeType="withEffect">
                                  <p:stCondLst>
                                    <p:cond delay="0"/>
                                  </p:stCondLst>
                                  <p:childTnLst>
                                    <p:animClr clrSpc="rgb" dir="cw">
                                      <p:cBhvr override="childStyle">
                                        <p:cTn id="36" dur="2000" fill="hold"/>
                                        <p:tgtEl>
                                          <p:spTgt spid="128"/>
                                        </p:tgtEl>
                                        <p:attrNameLst>
                                          <p:attrName>style.color</p:attrName>
                                        </p:attrNameLst>
                                      </p:cBhvr>
                                      <p:to>
                                        <a:schemeClr val="tx1"/>
                                      </p:to>
                                    </p:animClr>
                                  </p:childTnLst>
                                </p:cTn>
                              </p:par>
                              <p:par>
                                <p:cTn id="37" presetID="3" presetClass="emph" presetSubtype="2" fill="hold" grpId="0" nodeType="withEffect">
                                  <p:stCondLst>
                                    <p:cond delay="0"/>
                                  </p:stCondLst>
                                  <p:childTnLst>
                                    <p:animClr clrSpc="rgb" dir="cw">
                                      <p:cBhvr override="childStyle">
                                        <p:cTn id="38" dur="2000" fill="hold"/>
                                        <p:tgtEl>
                                          <p:spTgt spid="129"/>
                                        </p:tgtEl>
                                        <p:attrNameLst>
                                          <p:attrName>style.color</p:attrName>
                                        </p:attrNameLst>
                                      </p:cBhvr>
                                      <p:to>
                                        <a:schemeClr val="tx1"/>
                                      </p:to>
                                    </p:animClr>
                                  </p:childTnLst>
                                </p:cTn>
                              </p:par>
                              <p:par>
                                <p:cTn id="39" presetID="3" presetClass="emph" presetSubtype="2" fill="hold" grpId="0" nodeType="withEffect">
                                  <p:stCondLst>
                                    <p:cond delay="0"/>
                                  </p:stCondLst>
                                  <p:childTnLst>
                                    <p:animClr clrSpc="rgb" dir="cw">
                                      <p:cBhvr override="childStyle">
                                        <p:cTn id="40" dur="2000" fill="hold"/>
                                        <p:tgtEl>
                                          <p:spTgt spid="130"/>
                                        </p:tgtEl>
                                        <p:attrNameLst>
                                          <p:attrName>style.color</p:attrName>
                                        </p:attrNameLst>
                                      </p:cBhvr>
                                      <p:to>
                                        <a:schemeClr val="tx1"/>
                                      </p:to>
                                    </p:animClr>
                                  </p:childTnLst>
                                </p:cTn>
                              </p:par>
                              <p:par>
                                <p:cTn id="41" presetID="3" presetClass="emph" presetSubtype="2" fill="hold" grpId="0" nodeType="withEffect">
                                  <p:stCondLst>
                                    <p:cond delay="0"/>
                                  </p:stCondLst>
                                  <p:childTnLst>
                                    <p:animClr clrSpc="rgb" dir="cw">
                                      <p:cBhvr override="childStyle">
                                        <p:cTn id="42" dur="2000" fill="hold"/>
                                        <p:tgtEl>
                                          <p:spTgt spid="131"/>
                                        </p:tgtEl>
                                        <p:attrNameLst>
                                          <p:attrName>style.color</p:attrName>
                                        </p:attrNameLst>
                                      </p:cBhvr>
                                      <p:to>
                                        <a:schemeClr val="tx1"/>
                                      </p:to>
                                    </p:animClr>
                                  </p:childTnLst>
                                </p:cTn>
                              </p:par>
                              <p:par>
                                <p:cTn id="43" presetID="1" presetClass="entr" presetSubtype="0" fill="hold" grpId="0" nodeType="withEffect">
                                  <p:stCondLst>
                                    <p:cond delay="0"/>
                                  </p:stCondLst>
                                  <p:childTnLst>
                                    <p:set>
                                      <p:cBhvr>
                                        <p:cTn id="44" dur="1" fill="hold">
                                          <p:stCondLst>
                                            <p:cond delay="0"/>
                                          </p:stCondLst>
                                        </p:cTn>
                                        <p:tgtEl>
                                          <p:spTgt spid="2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6" grpId="0"/>
      <p:bldP spid="117" grpId="0"/>
      <p:bldP spid="118" grpId="0"/>
      <p:bldP spid="121" grpId="0"/>
      <p:bldP spid="122" grpId="0"/>
      <p:bldP spid="123" grpId="0"/>
      <p:bldP spid="124" grpId="0"/>
      <p:bldP spid="126" grpId="0"/>
      <p:bldP spid="127" grpId="0"/>
      <p:bldP spid="128" grpId="0"/>
      <p:bldP spid="129" grpId="0"/>
      <p:bldP spid="130" grpId="0"/>
      <p:bldP spid="131" grpId="0"/>
      <p:bldP spid="219" grpId="0"/>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p:bldP spid="243" grpId="0"/>
      <p:bldP spid="2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87113" y="1502054"/>
            <a:ext cx="8197114" cy="2857565"/>
          </a:xfrm>
        </p:spPr>
        <p:txBody>
          <a:bodyPr/>
          <a:lstStyle/>
          <a:p>
            <a:endParaRPr lang="en-US"/>
          </a:p>
        </p:txBody>
      </p:sp>
      <p:sp>
        <p:nvSpPr>
          <p:cNvPr id="3" name="Text Placeholder 2"/>
          <p:cNvSpPr>
            <a:spLocks noGrp="1"/>
          </p:cNvSpPr>
          <p:nvPr>
            <p:ph type="body" sz="quarter" idx="12"/>
          </p:nvPr>
        </p:nvSpPr>
        <p:spPr>
          <a:xfrm>
            <a:off x="599565" y="1059876"/>
            <a:ext cx="8184662" cy="308378"/>
          </a:xfrm>
        </p:spPr>
        <p:txBody>
          <a:bodyPr/>
          <a:lstStyle/>
          <a:p>
            <a:endParaRPr lang="en-US"/>
          </a:p>
        </p:txBody>
      </p:sp>
      <p:sp>
        <p:nvSpPr>
          <p:cNvPr id="4" name="Text Placeholder 3"/>
          <p:cNvSpPr>
            <a:spLocks noGrp="1"/>
          </p:cNvSpPr>
          <p:nvPr>
            <p:ph type="body" sz="quarter" idx="10"/>
          </p:nvPr>
        </p:nvSpPr>
        <p:spPr>
          <a:xfrm>
            <a:off x="421765" y="-12700"/>
            <a:ext cx="8370643" cy="800099"/>
          </a:xfrm>
        </p:spPr>
        <p:txBody>
          <a:bodyPr/>
          <a:lstStyle/>
          <a:p>
            <a:endParaRPr lang="en-US"/>
          </a:p>
        </p:txBody>
      </p:sp>
      <p:pic>
        <p:nvPicPr>
          <p:cNvPr id="5" name="Picture 4"/>
          <p:cNvPicPr>
            <a:picLocks noChangeAspect="1"/>
          </p:cNvPicPr>
          <p:nvPr/>
        </p:nvPicPr>
        <p:blipFill rotWithShape="1">
          <a:blip r:embed="rId3"/>
          <a:srcRect b="26818"/>
          <a:stretch/>
        </p:blipFill>
        <p:spPr>
          <a:xfrm>
            <a:off x="-4672" y="-98425"/>
            <a:ext cx="9144000" cy="5296067"/>
          </a:xfrm>
          <a:prstGeom prst="rect">
            <a:avLst/>
          </a:prstGeom>
        </p:spPr>
      </p:pic>
      <p:sp>
        <p:nvSpPr>
          <p:cNvPr id="35" name="Rectangle 34"/>
          <p:cNvSpPr/>
          <p:nvPr/>
        </p:nvSpPr>
        <p:spPr>
          <a:xfrm>
            <a:off x="-4672" y="4290392"/>
            <a:ext cx="9233714" cy="1038715"/>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860000">
            <a:off x="337386" y="4249064"/>
            <a:ext cx="633315"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Service</a:t>
            </a:r>
            <a:endParaRPr lang="en-US" sz="1200" dirty="0">
              <a:solidFill>
                <a:srgbClr val="000000"/>
              </a:solidFill>
              <a:latin typeface="Calibri" panose="020F0502020204030204" pitchFamily="34" charset="0"/>
            </a:endParaRPr>
          </a:p>
        </p:txBody>
      </p:sp>
      <p:sp>
        <p:nvSpPr>
          <p:cNvPr id="7" name="Rectangle 6"/>
          <p:cNvSpPr/>
          <p:nvPr/>
        </p:nvSpPr>
        <p:spPr>
          <a:xfrm rot="-1860000">
            <a:off x="632746" y="4248114"/>
            <a:ext cx="73045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Teaching</a:t>
            </a:r>
            <a:endParaRPr lang="en-US" sz="1200" dirty="0">
              <a:solidFill>
                <a:srgbClr val="000000"/>
              </a:solidFill>
              <a:latin typeface="Calibri" panose="020F0502020204030204" pitchFamily="34" charset="0"/>
            </a:endParaRPr>
          </a:p>
        </p:txBody>
      </p:sp>
      <p:sp>
        <p:nvSpPr>
          <p:cNvPr id="8" name="Rectangle 7"/>
          <p:cNvSpPr/>
          <p:nvPr/>
        </p:nvSpPr>
        <p:spPr>
          <a:xfrm rot="-1860000">
            <a:off x="174270" y="4489141"/>
            <a:ext cx="158876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Facilities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Work Resources</a:t>
            </a:r>
          </a:p>
        </p:txBody>
      </p:sp>
      <p:sp>
        <p:nvSpPr>
          <p:cNvPr id="9" name="Rectangle 8"/>
          <p:cNvSpPr/>
          <p:nvPr/>
        </p:nvSpPr>
        <p:spPr>
          <a:xfrm rot="-1860000">
            <a:off x="351378" y="4527206"/>
            <a:ext cx="1802032"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Personal </a:t>
            </a:r>
            <a:r>
              <a:rPr lang="en-US" sz="1200" dirty="0" smtClean="0">
                <a:solidFill>
                  <a:srgbClr val="000000"/>
                </a:solidFill>
                <a:latin typeface="Calibri" panose="020F0502020204030204" pitchFamily="34" charset="0"/>
              </a:rPr>
              <a:t>&amp; </a:t>
            </a:r>
            <a:r>
              <a:rPr lang="en-US" sz="1200" dirty="0">
                <a:solidFill>
                  <a:srgbClr val="000000"/>
                </a:solidFill>
                <a:latin typeface="Calibri" panose="020F0502020204030204" pitchFamily="34" charset="0"/>
              </a:rPr>
              <a:t>Family Policies</a:t>
            </a:r>
          </a:p>
        </p:txBody>
      </p:sp>
      <p:sp>
        <p:nvSpPr>
          <p:cNvPr id="10" name="Rectangle 9"/>
          <p:cNvSpPr/>
          <p:nvPr/>
        </p:nvSpPr>
        <p:spPr>
          <a:xfrm rot="-1860000">
            <a:off x="659920" y="4571620"/>
            <a:ext cx="169661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Health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Retirement Benefits</a:t>
            </a:r>
          </a:p>
        </p:txBody>
      </p:sp>
      <p:sp>
        <p:nvSpPr>
          <p:cNvPr id="11" name="Rectangle 10"/>
          <p:cNvSpPr/>
          <p:nvPr/>
        </p:nvSpPr>
        <p:spPr>
          <a:xfrm rot="-1860000">
            <a:off x="-136332" y="4263034"/>
            <a:ext cx="750398"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Research</a:t>
            </a:r>
            <a:endParaRPr lang="en-US" sz="1200" dirty="0">
              <a:solidFill>
                <a:srgbClr val="000000"/>
              </a:solidFill>
              <a:latin typeface="Calibri" panose="020F0502020204030204" pitchFamily="34" charset="0"/>
            </a:endParaRPr>
          </a:p>
        </p:txBody>
      </p:sp>
      <p:sp>
        <p:nvSpPr>
          <p:cNvPr id="12" name="Rectangle 11"/>
          <p:cNvSpPr/>
          <p:nvPr/>
        </p:nvSpPr>
        <p:spPr>
          <a:xfrm rot="-1860000">
            <a:off x="1207923" y="4516488"/>
            <a:ext cx="158921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 Interdisciplinary Work</a:t>
            </a:r>
          </a:p>
        </p:txBody>
      </p:sp>
      <p:sp>
        <p:nvSpPr>
          <p:cNvPr id="13" name="Rectangle 12"/>
          <p:cNvSpPr/>
          <p:nvPr/>
        </p:nvSpPr>
        <p:spPr>
          <a:xfrm rot="-1860000">
            <a:off x="2112563" y="4339656"/>
            <a:ext cx="1024896"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Collaboration</a:t>
            </a:r>
          </a:p>
        </p:txBody>
      </p:sp>
      <p:sp>
        <p:nvSpPr>
          <p:cNvPr id="14" name="Rectangle 13"/>
          <p:cNvSpPr/>
          <p:nvPr/>
        </p:nvSpPr>
        <p:spPr>
          <a:xfrm rot="-1860000">
            <a:off x="2611298" y="4289028"/>
            <a:ext cx="843821"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Mentoring</a:t>
            </a:r>
          </a:p>
        </p:txBody>
      </p:sp>
      <p:sp>
        <p:nvSpPr>
          <p:cNvPr id="15" name="Rectangle 14"/>
          <p:cNvSpPr/>
          <p:nvPr/>
        </p:nvSpPr>
        <p:spPr>
          <a:xfrm rot="-1860000">
            <a:off x="2752473" y="4364808"/>
            <a:ext cx="1114857"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Tenure Policies</a:t>
            </a:r>
          </a:p>
        </p:txBody>
      </p:sp>
      <p:sp>
        <p:nvSpPr>
          <p:cNvPr id="16" name="Rectangle 15"/>
          <p:cNvSpPr/>
          <p:nvPr/>
        </p:nvSpPr>
        <p:spPr>
          <a:xfrm rot="-1860000">
            <a:off x="2645499" y="4496055"/>
            <a:ext cx="1596206"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Tenure Expectations: Clarity</a:t>
            </a:r>
          </a:p>
        </p:txBody>
      </p:sp>
      <p:sp>
        <p:nvSpPr>
          <p:cNvPr id="17" name="Rectangle 16"/>
          <p:cNvSpPr/>
          <p:nvPr/>
        </p:nvSpPr>
        <p:spPr>
          <a:xfrm rot="-1860000">
            <a:off x="3277846" y="4428337"/>
            <a:ext cx="127393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Promotion to Full</a:t>
            </a:r>
          </a:p>
        </p:txBody>
      </p:sp>
      <p:sp>
        <p:nvSpPr>
          <p:cNvPr id="18" name="Rectangle 17"/>
          <p:cNvSpPr/>
          <p:nvPr/>
        </p:nvSpPr>
        <p:spPr>
          <a:xfrm rot="-1860000">
            <a:off x="4270542" y="4234932"/>
            <a:ext cx="58221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Senior</a:t>
            </a:r>
            <a:endParaRPr lang="en-US" sz="1200" dirty="0">
              <a:solidFill>
                <a:srgbClr val="000000"/>
              </a:solidFill>
              <a:latin typeface="Calibri" panose="020F0502020204030204" pitchFamily="34" charset="0"/>
            </a:endParaRPr>
          </a:p>
        </p:txBody>
      </p:sp>
      <p:sp>
        <p:nvSpPr>
          <p:cNvPr id="19" name="Rectangle 18"/>
          <p:cNvSpPr/>
          <p:nvPr/>
        </p:nvSpPr>
        <p:spPr>
          <a:xfrm rot="-1860000">
            <a:off x="4430731" y="4310903"/>
            <a:ext cx="78579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Divisional</a:t>
            </a:r>
            <a:endParaRPr lang="en-US" sz="1200" dirty="0">
              <a:solidFill>
                <a:srgbClr val="000000"/>
              </a:solidFill>
              <a:latin typeface="Calibri" panose="020F0502020204030204" pitchFamily="34" charset="0"/>
            </a:endParaRPr>
          </a:p>
        </p:txBody>
      </p:sp>
      <p:sp>
        <p:nvSpPr>
          <p:cNvPr id="20" name="Rectangle 19"/>
          <p:cNvSpPr/>
          <p:nvPr/>
        </p:nvSpPr>
        <p:spPr>
          <a:xfrm rot="-1860000">
            <a:off x="4552723" y="4337660"/>
            <a:ext cx="105182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Departmental</a:t>
            </a:r>
            <a:endParaRPr lang="en-US" sz="1200" dirty="0">
              <a:solidFill>
                <a:srgbClr val="000000"/>
              </a:solidFill>
              <a:latin typeface="Calibri" panose="020F0502020204030204" pitchFamily="34" charset="0"/>
            </a:endParaRPr>
          </a:p>
        </p:txBody>
      </p:sp>
      <p:sp>
        <p:nvSpPr>
          <p:cNvPr id="21" name="Rectangle 20"/>
          <p:cNvSpPr/>
          <p:nvPr/>
        </p:nvSpPr>
        <p:spPr>
          <a:xfrm rot="-1860000">
            <a:off x="5274111" y="4247231"/>
            <a:ext cx="626197"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Faculty</a:t>
            </a:r>
            <a:endParaRPr lang="en-US" sz="1200" dirty="0">
              <a:solidFill>
                <a:srgbClr val="000000"/>
              </a:solidFill>
              <a:latin typeface="Calibri" panose="020F0502020204030204" pitchFamily="34" charset="0"/>
            </a:endParaRPr>
          </a:p>
        </p:txBody>
      </p:sp>
      <p:sp>
        <p:nvSpPr>
          <p:cNvPr id="22" name="Rectangle 21"/>
          <p:cNvSpPr/>
          <p:nvPr/>
        </p:nvSpPr>
        <p:spPr>
          <a:xfrm rot="-1860000">
            <a:off x="5731578" y="4229314"/>
            <a:ext cx="49398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Trust</a:t>
            </a:r>
            <a:endParaRPr lang="en-US" sz="1200" dirty="0">
              <a:solidFill>
                <a:srgbClr val="000000"/>
              </a:solidFill>
              <a:latin typeface="Calibri" panose="020F0502020204030204" pitchFamily="34" charset="0"/>
            </a:endParaRPr>
          </a:p>
        </p:txBody>
      </p:sp>
      <p:sp>
        <p:nvSpPr>
          <p:cNvPr id="23" name="Rectangle 22"/>
          <p:cNvSpPr/>
          <p:nvPr/>
        </p:nvSpPr>
        <p:spPr>
          <a:xfrm rot="-1860000">
            <a:off x="4977223" y="4555714"/>
            <a:ext cx="1729512"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Shared </a:t>
            </a:r>
            <a:r>
              <a:rPr lang="en-US" sz="1200" dirty="0">
                <a:solidFill>
                  <a:srgbClr val="000000"/>
                </a:solidFill>
                <a:latin typeface="Calibri" panose="020F0502020204030204" pitchFamily="34" charset="0"/>
              </a:rPr>
              <a:t>Sense of Purpose</a:t>
            </a:r>
          </a:p>
        </p:txBody>
      </p:sp>
      <p:sp>
        <p:nvSpPr>
          <p:cNvPr id="24" name="Rectangle 23"/>
          <p:cNvSpPr/>
          <p:nvPr/>
        </p:nvSpPr>
        <p:spPr>
          <a:xfrm rot="-1860000">
            <a:off x="5188493" y="4560192"/>
            <a:ext cx="1864678" cy="276999"/>
          </a:xfrm>
          <a:prstGeom prst="rect">
            <a:avLst/>
          </a:prstGeom>
        </p:spPr>
        <p:txBody>
          <a:bodyPr wrap="none">
            <a:spAutoFit/>
          </a:bodyPr>
          <a:lstStyle/>
          <a:p>
            <a:pPr fontAlgn="b"/>
            <a:r>
              <a:rPr lang="en-US" sz="1200" spc="-90" dirty="0" smtClean="0">
                <a:solidFill>
                  <a:srgbClr val="000000"/>
                </a:solidFill>
                <a:latin typeface="Calibri" panose="020F0502020204030204" pitchFamily="34" charset="0"/>
              </a:rPr>
              <a:t>Understanding </a:t>
            </a:r>
            <a:r>
              <a:rPr lang="en-US" sz="1200" spc="-90" dirty="0">
                <a:solidFill>
                  <a:srgbClr val="000000"/>
                </a:solidFill>
                <a:latin typeface="Calibri" panose="020F0502020204030204" pitchFamily="34" charset="0"/>
              </a:rPr>
              <a:t>the Issue at Hand</a:t>
            </a:r>
          </a:p>
        </p:txBody>
      </p:sp>
      <p:sp>
        <p:nvSpPr>
          <p:cNvPr id="25" name="Rectangle 24"/>
          <p:cNvSpPr/>
          <p:nvPr/>
        </p:nvSpPr>
        <p:spPr>
          <a:xfrm rot="-1860000">
            <a:off x="6432882" y="4315113"/>
            <a:ext cx="93711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Adaptability</a:t>
            </a:r>
            <a:endParaRPr lang="en-US" sz="1200" dirty="0">
              <a:solidFill>
                <a:srgbClr val="000000"/>
              </a:solidFill>
              <a:latin typeface="Calibri" panose="020F0502020204030204" pitchFamily="34" charset="0"/>
            </a:endParaRPr>
          </a:p>
        </p:txBody>
      </p:sp>
      <p:sp>
        <p:nvSpPr>
          <p:cNvPr id="26" name="Rectangle 25"/>
          <p:cNvSpPr/>
          <p:nvPr/>
        </p:nvSpPr>
        <p:spPr>
          <a:xfrm rot="-1860000">
            <a:off x="6755917" y="4333284"/>
            <a:ext cx="93397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Productivity</a:t>
            </a:r>
            <a:endParaRPr lang="en-US" sz="1200" dirty="0">
              <a:solidFill>
                <a:srgbClr val="000000"/>
              </a:solidFill>
              <a:latin typeface="Calibri" panose="020F0502020204030204" pitchFamily="34" charset="0"/>
            </a:endParaRPr>
          </a:p>
        </p:txBody>
      </p:sp>
      <p:sp>
        <p:nvSpPr>
          <p:cNvPr id="30" name="Rectangle 29"/>
          <p:cNvSpPr/>
          <p:nvPr/>
        </p:nvSpPr>
        <p:spPr>
          <a:xfrm rot="-1860000">
            <a:off x="7537795" y="4515540"/>
            <a:ext cx="1575047"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Appreciation </a:t>
            </a:r>
            <a:r>
              <a:rPr lang="en-US" sz="1200" spc="-90" dirty="0" smtClean="0">
                <a:solidFill>
                  <a:srgbClr val="000000"/>
                </a:solidFill>
                <a:latin typeface="Calibri" panose="020F0502020204030204" pitchFamily="34" charset="0"/>
              </a:rPr>
              <a:t>&amp;Recognition</a:t>
            </a:r>
            <a:endParaRPr lang="en-US" sz="1200" spc="-90" dirty="0">
              <a:solidFill>
                <a:srgbClr val="000000"/>
              </a:solidFill>
              <a:latin typeface="Calibri" panose="020F0502020204030204" pitchFamily="34" charset="0"/>
            </a:endParaRPr>
          </a:p>
        </p:txBody>
      </p:sp>
      <p:cxnSp>
        <p:nvCxnSpPr>
          <p:cNvPr id="37" name="Straight Connector 36"/>
          <p:cNvCxnSpPr/>
          <p:nvPr/>
        </p:nvCxnSpPr>
        <p:spPr>
          <a:xfrm>
            <a:off x="73291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090278"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42824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785603"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12356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480928"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81889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176253"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53326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890628"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22859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585953"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2391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281278"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61924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976603"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31456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71928"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00989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367253"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70521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062578"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40054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757903"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3480000">
            <a:off x="20980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3480000">
            <a:off x="567169"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3480000">
            <a:off x="90513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3480000">
            <a:off x="1262494"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3480000">
            <a:off x="160045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3480000">
            <a:off x="1957819"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3480000">
            <a:off x="229578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3480000">
            <a:off x="2653144"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3480000">
            <a:off x="302010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3480000">
            <a:off x="3377463"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3480000">
            <a:off x="371542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3480000">
            <a:off x="4072788"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3480000">
            <a:off x="441075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3480000">
            <a:off x="4768113"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3480000">
            <a:off x="510607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3480000">
            <a:off x="5463438"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3480000">
            <a:off x="5856003"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3480000">
            <a:off x="6213366"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3480000">
            <a:off x="655132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3480000">
            <a:off x="6899166" y="3958008"/>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3480000">
            <a:off x="7246653"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3480000">
            <a:off x="7604016"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3480000">
            <a:off x="794197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3480000">
            <a:off x="8299341"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8" name="Freeform 107"/>
          <p:cNvSpPr/>
          <p:nvPr/>
        </p:nvSpPr>
        <p:spPr>
          <a:xfrm>
            <a:off x="3032958" y="28575"/>
            <a:ext cx="2952750" cy="5200650"/>
          </a:xfrm>
          <a:custGeom>
            <a:avLst/>
            <a:gdLst>
              <a:gd name="connsiteX0" fmla="*/ 1552575 w 2952750"/>
              <a:gd name="connsiteY0" fmla="*/ 28575 h 5200650"/>
              <a:gd name="connsiteX1" fmla="*/ 1562100 w 2952750"/>
              <a:gd name="connsiteY1" fmla="*/ 4219575 h 5200650"/>
              <a:gd name="connsiteX2" fmla="*/ 0 w 2952750"/>
              <a:gd name="connsiteY2" fmla="*/ 5200650 h 5200650"/>
              <a:gd name="connsiteX3" fmla="*/ 1400175 w 2952750"/>
              <a:gd name="connsiteY3" fmla="*/ 5181600 h 5200650"/>
              <a:gd name="connsiteX4" fmla="*/ 2952750 w 2952750"/>
              <a:gd name="connsiteY4" fmla="*/ 4200525 h 5200650"/>
              <a:gd name="connsiteX5" fmla="*/ 2952750 w 2952750"/>
              <a:gd name="connsiteY5" fmla="*/ 0 h 5200650"/>
              <a:gd name="connsiteX6" fmla="*/ 1552575 w 2952750"/>
              <a:gd name="connsiteY6" fmla="*/ 28575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0" h="5200650">
                <a:moveTo>
                  <a:pt x="1552575" y="28575"/>
                </a:moveTo>
                <a:lnTo>
                  <a:pt x="1562100" y="4219575"/>
                </a:lnTo>
                <a:lnTo>
                  <a:pt x="0" y="5200650"/>
                </a:lnTo>
                <a:lnTo>
                  <a:pt x="1400175" y="5181600"/>
                </a:lnTo>
                <a:lnTo>
                  <a:pt x="2952750" y="4200525"/>
                </a:lnTo>
                <a:lnTo>
                  <a:pt x="2952750" y="0"/>
                </a:lnTo>
                <a:lnTo>
                  <a:pt x="1552575" y="28575"/>
                </a:lnTo>
                <a:close/>
              </a:path>
            </a:pathLst>
          </a:cu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605592" y="38100"/>
            <a:ext cx="2038350" cy="4781550"/>
          </a:xfrm>
          <a:custGeom>
            <a:avLst/>
            <a:gdLst>
              <a:gd name="connsiteX0" fmla="*/ 895350 w 2038350"/>
              <a:gd name="connsiteY0" fmla="*/ 9525 h 4781550"/>
              <a:gd name="connsiteX1" fmla="*/ 895350 w 2038350"/>
              <a:gd name="connsiteY1" fmla="*/ 4200525 h 4781550"/>
              <a:gd name="connsiteX2" fmla="*/ 0 w 2038350"/>
              <a:gd name="connsiteY2" fmla="*/ 4743450 h 4781550"/>
              <a:gd name="connsiteX3" fmla="*/ 1095375 w 2038350"/>
              <a:gd name="connsiteY3" fmla="*/ 4781550 h 4781550"/>
              <a:gd name="connsiteX4" fmla="*/ 2038350 w 2038350"/>
              <a:gd name="connsiteY4" fmla="*/ 4191000 h 4781550"/>
              <a:gd name="connsiteX5" fmla="*/ 2038350 w 2038350"/>
              <a:gd name="connsiteY5" fmla="*/ 0 h 4781550"/>
              <a:gd name="connsiteX6" fmla="*/ 895350 w 2038350"/>
              <a:gd name="connsiteY6" fmla="*/ 9525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50" h="4781550">
                <a:moveTo>
                  <a:pt x="895350" y="9525"/>
                </a:moveTo>
                <a:lnTo>
                  <a:pt x="895350" y="4200525"/>
                </a:lnTo>
                <a:lnTo>
                  <a:pt x="0" y="4743450"/>
                </a:lnTo>
                <a:lnTo>
                  <a:pt x="1095375" y="4781550"/>
                </a:lnTo>
                <a:lnTo>
                  <a:pt x="2038350" y="4191000"/>
                </a:lnTo>
                <a:lnTo>
                  <a:pt x="2038350" y="0"/>
                </a:lnTo>
                <a:lnTo>
                  <a:pt x="895350" y="9525"/>
                </a:lnTo>
                <a:close/>
              </a:path>
            </a:pathLst>
          </a:cu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4668051" y="3909817"/>
            <a:ext cx="1208216"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dirty="0" smtClean="0">
                <a:ln w="0"/>
                <a:solidFill>
                  <a:srgbClr val="0070C0"/>
                </a:solidFill>
                <a:effectLst>
                  <a:outerShdw blurRad="38100" dist="19050" dir="2700000" algn="tl" rotWithShape="0">
                    <a:schemeClr val="dk1">
                      <a:alpha val="40000"/>
                    </a:schemeClr>
                  </a:outerShdw>
                </a:effectLst>
              </a:rPr>
              <a:t>Leadership</a:t>
            </a:r>
            <a:endParaRPr lang="en-US" dirty="0">
              <a:ln w="0"/>
              <a:solidFill>
                <a:srgbClr val="0070C0"/>
              </a:solidFill>
              <a:effectLst>
                <a:outerShdw blurRad="38100" dist="19050" dir="2700000" algn="tl" rotWithShape="0">
                  <a:schemeClr val="dk1">
                    <a:alpha val="40000"/>
                  </a:schemeClr>
                </a:outerShdw>
              </a:effectLst>
            </a:endParaRPr>
          </a:p>
        </p:txBody>
      </p:sp>
      <p:sp>
        <p:nvSpPr>
          <p:cNvPr id="32" name="TextBox 31"/>
          <p:cNvSpPr txBox="1"/>
          <p:nvPr/>
        </p:nvSpPr>
        <p:spPr>
          <a:xfrm>
            <a:off x="3722053" y="3909817"/>
            <a:ext cx="572593"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dirty="0">
                <a:ln w="0"/>
                <a:solidFill>
                  <a:schemeClr val="tx1"/>
                </a:solidFill>
                <a:effectLst>
                  <a:outerShdw blurRad="38100" dist="19050" dir="2700000" algn="tl" rotWithShape="0">
                    <a:schemeClr val="dk1">
                      <a:alpha val="40000"/>
                    </a:schemeClr>
                  </a:outerShdw>
                </a:effectLst>
              </a:rPr>
              <a:t>P&amp;T</a:t>
            </a:r>
          </a:p>
        </p:txBody>
      </p:sp>
      <p:sp>
        <p:nvSpPr>
          <p:cNvPr id="115" name="TextBox 114"/>
          <p:cNvSpPr txBox="1"/>
          <p:nvPr/>
        </p:nvSpPr>
        <p:spPr>
          <a:xfrm>
            <a:off x="217004" y="3632818"/>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dirty="0" smtClean="0">
                <a:solidFill>
                  <a:srgbClr val="7030A0"/>
                </a:solidFill>
              </a:rPr>
              <a:t>Nature of Work</a:t>
            </a:r>
            <a:endParaRPr lang="en-US" dirty="0">
              <a:ln w="0"/>
              <a:solidFill>
                <a:srgbClr val="7030A0"/>
              </a:solidFill>
              <a:effectLst>
                <a:outerShdw blurRad="38100" dist="19050" dir="2700000" algn="tl" rotWithShape="0">
                  <a:schemeClr val="dk1">
                    <a:alpha val="40000"/>
                  </a:schemeClr>
                </a:outerShdw>
              </a:effectLst>
            </a:endParaRPr>
          </a:p>
        </p:txBody>
      </p:sp>
      <p:sp>
        <p:nvSpPr>
          <p:cNvPr id="124" name="Freeform 123"/>
          <p:cNvSpPr/>
          <p:nvPr/>
        </p:nvSpPr>
        <p:spPr>
          <a:xfrm>
            <a:off x="4423608" y="19050"/>
            <a:ext cx="3295650" cy="5229225"/>
          </a:xfrm>
          <a:custGeom>
            <a:avLst/>
            <a:gdLst>
              <a:gd name="connsiteX0" fmla="*/ 1552575 w 3295650"/>
              <a:gd name="connsiteY0" fmla="*/ 0 h 5229225"/>
              <a:gd name="connsiteX1" fmla="*/ 1562100 w 3295650"/>
              <a:gd name="connsiteY1" fmla="*/ 4219575 h 5229225"/>
              <a:gd name="connsiteX2" fmla="*/ 0 w 3295650"/>
              <a:gd name="connsiteY2" fmla="*/ 5210175 h 5229225"/>
              <a:gd name="connsiteX3" fmla="*/ 1733550 w 3295650"/>
              <a:gd name="connsiteY3" fmla="*/ 5229225 h 5229225"/>
              <a:gd name="connsiteX4" fmla="*/ 3286125 w 3295650"/>
              <a:gd name="connsiteY4" fmla="*/ 4210050 h 5229225"/>
              <a:gd name="connsiteX5" fmla="*/ 3295650 w 3295650"/>
              <a:gd name="connsiteY5" fmla="*/ 19050 h 5229225"/>
              <a:gd name="connsiteX6" fmla="*/ 1552575 w 3295650"/>
              <a:gd name="connsiteY6" fmla="*/ 0 h 52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0" h="5229225">
                <a:moveTo>
                  <a:pt x="1552575" y="0"/>
                </a:moveTo>
                <a:lnTo>
                  <a:pt x="1562100" y="4219575"/>
                </a:lnTo>
                <a:lnTo>
                  <a:pt x="0" y="5210175"/>
                </a:lnTo>
                <a:lnTo>
                  <a:pt x="1733550" y="5229225"/>
                </a:lnTo>
                <a:lnTo>
                  <a:pt x="3286125" y="4210050"/>
                </a:lnTo>
                <a:lnTo>
                  <a:pt x="3295650" y="19050"/>
                </a:lnTo>
                <a:lnTo>
                  <a:pt x="1552575" y="0"/>
                </a:lnTo>
                <a:close/>
              </a:path>
            </a:pathLst>
          </a:custGeom>
          <a:noFill/>
          <a:ln>
            <a:solidFill>
              <a:srgbClr val="FFA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Freeform 124"/>
          <p:cNvSpPr/>
          <p:nvPr/>
        </p:nvSpPr>
        <p:spPr>
          <a:xfrm>
            <a:off x="6147633" y="28575"/>
            <a:ext cx="2619375" cy="5200650"/>
          </a:xfrm>
          <a:custGeom>
            <a:avLst/>
            <a:gdLst>
              <a:gd name="connsiteX0" fmla="*/ 1571625 w 2619375"/>
              <a:gd name="connsiteY0" fmla="*/ 19050 h 5200650"/>
              <a:gd name="connsiteX1" fmla="*/ 1571625 w 2619375"/>
              <a:gd name="connsiteY1" fmla="*/ 4210050 h 5200650"/>
              <a:gd name="connsiteX2" fmla="*/ 0 w 2619375"/>
              <a:gd name="connsiteY2" fmla="*/ 5200650 h 5200650"/>
              <a:gd name="connsiteX3" fmla="*/ 1143000 w 2619375"/>
              <a:gd name="connsiteY3" fmla="*/ 5200650 h 5200650"/>
              <a:gd name="connsiteX4" fmla="*/ 2619375 w 2619375"/>
              <a:gd name="connsiteY4" fmla="*/ 4210050 h 5200650"/>
              <a:gd name="connsiteX5" fmla="*/ 2619375 w 2619375"/>
              <a:gd name="connsiteY5" fmla="*/ 0 h 5200650"/>
              <a:gd name="connsiteX6" fmla="*/ 1571625 w 2619375"/>
              <a:gd name="connsiteY6" fmla="*/ 1905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75" h="5200650">
                <a:moveTo>
                  <a:pt x="1571625" y="19050"/>
                </a:moveTo>
                <a:lnTo>
                  <a:pt x="1571625" y="4210050"/>
                </a:lnTo>
                <a:lnTo>
                  <a:pt x="0" y="5200650"/>
                </a:lnTo>
                <a:lnTo>
                  <a:pt x="1143000" y="5200650"/>
                </a:lnTo>
                <a:lnTo>
                  <a:pt x="2619375" y="4210050"/>
                </a:lnTo>
                <a:lnTo>
                  <a:pt x="2619375" y="0"/>
                </a:lnTo>
                <a:lnTo>
                  <a:pt x="1571625" y="19050"/>
                </a:lnTo>
                <a:close/>
              </a:path>
            </a:pathLst>
          </a:cu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6207993" y="3909817"/>
            <a:ext cx="1316322"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dirty="0">
                <a:solidFill>
                  <a:schemeClr val="accent4">
                    <a:lumMod val="75000"/>
                  </a:schemeClr>
                </a:solidFill>
              </a:rPr>
              <a:t>Governance</a:t>
            </a:r>
            <a:endParaRPr lang="en-US" dirty="0">
              <a:ln w="0"/>
              <a:solidFill>
                <a:schemeClr val="accent4">
                  <a:lumMod val="75000"/>
                </a:schemeClr>
              </a:solidFill>
              <a:effectLst>
                <a:outerShdw blurRad="38100" dist="19050" dir="2700000" algn="tl" rotWithShape="0">
                  <a:schemeClr val="dk1">
                    <a:alpha val="40000"/>
                  </a:schemeClr>
                </a:outerShdw>
              </a:effectLst>
            </a:endParaRPr>
          </a:p>
        </p:txBody>
      </p:sp>
      <p:sp>
        <p:nvSpPr>
          <p:cNvPr id="126" name="TextBox 125"/>
          <p:cNvSpPr txBox="1"/>
          <p:nvPr/>
        </p:nvSpPr>
        <p:spPr>
          <a:xfrm>
            <a:off x="7630887" y="3909817"/>
            <a:ext cx="1335257" cy="369332"/>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r>
              <a:rPr lang="en-US" spc="-90" dirty="0" smtClean="0">
                <a:solidFill>
                  <a:srgbClr val="FF00FF"/>
                </a:solidFill>
              </a:rPr>
              <a:t>Department</a:t>
            </a:r>
            <a:endParaRPr lang="en-US" spc="-90" dirty="0">
              <a:ln w="0"/>
              <a:solidFill>
                <a:srgbClr val="FF00FF"/>
              </a:solidFill>
              <a:effectLst>
                <a:outerShdw blurRad="38100" dist="19050" dir="2700000" algn="tl" rotWithShape="0">
                  <a:schemeClr val="dk1">
                    <a:alpha val="40000"/>
                  </a:schemeClr>
                </a:outerShdw>
              </a:effectLst>
            </a:endParaRPr>
          </a:p>
        </p:txBody>
      </p:sp>
      <p:sp>
        <p:nvSpPr>
          <p:cNvPr id="31" name="Freeform 30"/>
          <p:cNvSpPr/>
          <p:nvPr/>
        </p:nvSpPr>
        <p:spPr>
          <a:xfrm>
            <a:off x="2004258" y="28575"/>
            <a:ext cx="2600325" cy="5200650"/>
          </a:xfrm>
          <a:custGeom>
            <a:avLst/>
            <a:gdLst>
              <a:gd name="connsiteX0" fmla="*/ 1543050 w 2600325"/>
              <a:gd name="connsiteY0" fmla="*/ 0 h 5200650"/>
              <a:gd name="connsiteX1" fmla="*/ 1543050 w 2600325"/>
              <a:gd name="connsiteY1" fmla="*/ 4229100 h 5200650"/>
              <a:gd name="connsiteX2" fmla="*/ 0 w 2600325"/>
              <a:gd name="connsiteY2" fmla="*/ 5172075 h 5200650"/>
              <a:gd name="connsiteX3" fmla="*/ 1047750 w 2600325"/>
              <a:gd name="connsiteY3" fmla="*/ 5200650 h 5200650"/>
              <a:gd name="connsiteX4" fmla="*/ 2600325 w 2600325"/>
              <a:gd name="connsiteY4" fmla="*/ 4200525 h 5200650"/>
              <a:gd name="connsiteX5" fmla="*/ 2590800 w 2600325"/>
              <a:gd name="connsiteY5" fmla="*/ 0 h 5200650"/>
              <a:gd name="connsiteX6" fmla="*/ 1543050 w 2600325"/>
              <a:gd name="connsiteY6" fmla="*/ 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25" h="5200650">
                <a:moveTo>
                  <a:pt x="1543050" y="0"/>
                </a:moveTo>
                <a:lnTo>
                  <a:pt x="1543050" y="4229100"/>
                </a:lnTo>
                <a:lnTo>
                  <a:pt x="0" y="5172075"/>
                </a:lnTo>
                <a:lnTo>
                  <a:pt x="1047750" y="5200650"/>
                </a:lnTo>
                <a:lnTo>
                  <a:pt x="2600325" y="4200525"/>
                </a:lnTo>
                <a:lnTo>
                  <a:pt x="2590800" y="0"/>
                </a:lnTo>
                <a:lnTo>
                  <a:pt x="154305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p:cNvSpPr txBox="1"/>
          <p:nvPr/>
        </p:nvSpPr>
        <p:spPr>
          <a:xfrm>
            <a:off x="6024595" y="991113"/>
            <a:ext cx="3139099" cy="1292662"/>
          </a:xfrm>
          <a:prstGeom prst="rect">
            <a:avLst/>
          </a:prstGeom>
          <a:solidFill>
            <a:srgbClr val="0B2F3A"/>
          </a:solidFill>
        </p:spPr>
        <p:txBody>
          <a:bodyPr wrap="square" rtlCol="0">
            <a:spAutoFit/>
          </a:bodyPr>
          <a:lstStyle/>
          <a:p>
            <a:r>
              <a:rPr lang="en-US" sz="2400" b="1" dirty="0">
                <a:solidFill>
                  <a:schemeClr val="bg2"/>
                </a:solidFill>
              </a:rPr>
              <a:t>2016</a:t>
            </a:r>
          </a:p>
          <a:p>
            <a:pPr marL="342900" indent="-342900">
              <a:buFont typeface="Arial" panose="020B0604020202020204" pitchFamily="34" charset="0"/>
              <a:buChar char="•"/>
            </a:pPr>
            <a:r>
              <a:rPr lang="en-US" b="1" dirty="0" smtClean="0">
                <a:solidFill>
                  <a:schemeClr val="bg2"/>
                </a:solidFill>
              </a:rPr>
              <a:t>Tenure Policies</a:t>
            </a:r>
          </a:p>
          <a:p>
            <a:pPr marL="342900" indent="-342900">
              <a:buFont typeface="Arial" panose="020B0604020202020204" pitchFamily="34" charset="0"/>
              <a:buChar char="•"/>
            </a:pPr>
            <a:r>
              <a:rPr lang="en-US" b="1" dirty="0" smtClean="0">
                <a:solidFill>
                  <a:schemeClr val="bg2"/>
                </a:solidFill>
              </a:rPr>
              <a:t>Tenure Expectations Clarity</a:t>
            </a:r>
          </a:p>
          <a:p>
            <a:pPr marL="342900" indent="-342900">
              <a:buFont typeface="Arial" panose="020B0604020202020204" pitchFamily="34" charset="0"/>
              <a:buChar char="•"/>
            </a:pPr>
            <a:r>
              <a:rPr lang="en-US" b="1" dirty="0" smtClean="0">
                <a:solidFill>
                  <a:schemeClr val="bg2"/>
                </a:solidFill>
              </a:rPr>
              <a:t>Leadership: Departmental</a:t>
            </a:r>
            <a:endParaRPr lang="en-US" b="1" dirty="0">
              <a:solidFill>
                <a:schemeClr val="bg2"/>
              </a:solidFill>
            </a:endParaRPr>
          </a:p>
        </p:txBody>
      </p:sp>
      <p:sp>
        <p:nvSpPr>
          <p:cNvPr id="100" name="TextBox 99"/>
          <p:cNvSpPr txBox="1"/>
          <p:nvPr/>
        </p:nvSpPr>
        <p:spPr>
          <a:xfrm>
            <a:off x="6055275" y="470910"/>
            <a:ext cx="1794860" cy="461665"/>
          </a:xfrm>
          <a:prstGeom prst="rect">
            <a:avLst/>
          </a:prstGeom>
          <a:solidFill>
            <a:schemeClr val="tx1"/>
          </a:solidFill>
        </p:spPr>
        <p:txBody>
          <a:bodyPr wrap="square" rtlCol="0">
            <a:spAutoFit/>
          </a:bodyPr>
          <a:lstStyle/>
          <a:p>
            <a:r>
              <a:rPr lang="en-US" sz="2400" b="1" dirty="0" smtClean="0">
                <a:solidFill>
                  <a:schemeClr val="bg2"/>
                </a:solidFill>
              </a:rPr>
              <a:t>2020: </a:t>
            </a:r>
            <a:r>
              <a:rPr lang="en-US" sz="2000" b="1" dirty="0" smtClean="0">
                <a:solidFill>
                  <a:schemeClr val="bg2"/>
                </a:solidFill>
              </a:rPr>
              <a:t>None</a:t>
            </a:r>
            <a:endParaRPr lang="en-US" sz="2000" b="1" dirty="0">
              <a:solidFill>
                <a:schemeClr val="bg2"/>
              </a:solidFill>
            </a:endParaRPr>
          </a:p>
        </p:txBody>
      </p:sp>
      <p:cxnSp>
        <p:nvCxnSpPr>
          <p:cNvPr id="44" name="Straight Connector 43"/>
          <p:cNvCxnSpPr/>
          <p:nvPr/>
        </p:nvCxnSpPr>
        <p:spPr>
          <a:xfrm>
            <a:off x="3540167" y="1521104"/>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3905030" y="1521104"/>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305333" y="1387304"/>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rot="-1860000">
            <a:off x="6810688" y="4418561"/>
            <a:ext cx="124354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Collegiality</a:t>
            </a:r>
            <a:endParaRPr lang="en-US" sz="1200" dirty="0">
              <a:solidFill>
                <a:srgbClr val="000000"/>
              </a:solidFill>
              <a:latin typeface="Calibri" panose="020F0502020204030204" pitchFamily="34" charset="0"/>
            </a:endParaRPr>
          </a:p>
        </p:txBody>
      </p:sp>
      <p:sp>
        <p:nvSpPr>
          <p:cNvPr id="119" name="Rectangle 118"/>
          <p:cNvSpPr/>
          <p:nvPr/>
        </p:nvSpPr>
        <p:spPr>
          <a:xfrm rot="-1860000">
            <a:off x="7070341" y="4431944"/>
            <a:ext cx="133735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Engagement</a:t>
            </a:r>
            <a:endParaRPr lang="en-US" sz="1200" dirty="0">
              <a:solidFill>
                <a:srgbClr val="000000"/>
              </a:solidFill>
              <a:latin typeface="Calibri" panose="020F0502020204030204" pitchFamily="34" charset="0"/>
            </a:endParaRPr>
          </a:p>
        </p:txBody>
      </p:sp>
      <p:sp>
        <p:nvSpPr>
          <p:cNvPr id="120" name="Rectangle 119"/>
          <p:cNvSpPr/>
          <p:nvPr/>
        </p:nvSpPr>
        <p:spPr>
          <a:xfrm rot="-1860000">
            <a:off x="7698774" y="4365650"/>
            <a:ext cx="104477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a:t>
            </a:r>
            <a:r>
              <a:rPr lang="en-US" sz="1200" dirty="0">
                <a:solidFill>
                  <a:srgbClr val="000000"/>
                </a:solidFill>
                <a:latin typeface="Calibri" panose="020F0502020204030204" pitchFamily="34" charset="0"/>
              </a:rPr>
              <a:t>Quality</a:t>
            </a:r>
          </a:p>
        </p:txBody>
      </p:sp>
      <p:cxnSp>
        <p:nvCxnSpPr>
          <p:cNvPr id="104" name="Straight Arrow Connector 103"/>
          <p:cNvCxnSpPr/>
          <p:nvPr/>
        </p:nvCxnSpPr>
        <p:spPr>
          <a:xfrm>
            <a:off x="6333806" y="1441152"/>
            <a:ext cx="0" cy="24242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a:off x="6333806" y="1758085"/>
            <a:ext cx="0" cy="24242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6333806" y="2041355"/>
            <a:ext cx="0" cy="24242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5526246" y="1418152"/>
            <a:ext cx="0" cy="41148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a:off x="4132071" y="1562361"/>
            <a:ext cx="0" cy="41148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3789707" y="1534699"/>
            <a:ext cx="0" cy="148873"/>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09" name="Freeform 108"/>
          <p:cNvSpPr/>
          <p:nvPr/>
        </p:nvSpPr>
        <p:spPr>
          <a:xfrm>
            <a:off x="52283" y="37785"/>
            <a:ext cx="2440919" cy="5123663"/>
          </a:xfrm>
          <a:custGeom>
            <a:avLst/>
            <a:gdLst>
              <a:gd name="connsiteX0" fmla="*/ 1390493 w 2440919"/>
              <a:gd name="connsiteY0" fmla="*/ 0 h 5123663"/>
              <a:gd name="connsiteX1" fmla="*/ 1390493 w 2440919"/>
              <a:gd name="connsiteY1" fmla="*/ 4224377 h 5123663"/>
              <a:gd name="connsiteX2" fmla="*/ 0 w 2440919"/>
              <a:gd name="connsiteY2" fmla="*/ 5040536 h 5123663"/>
              <a:gd name="connsiteX3" fmla="*/ 1005084 w 2440919"/>
              <a:gd name="connsiteY3" fmla="*/ 5123663 h 5123663"/>
              <a:gd name="connsiteX4" fmla="*/ 2425805 w 2440919"/>
              <a:gd name="connsiteY4" fmla="*/ 4186592 h 5123663"/>
              <a:gd name="connsiteX5" fmla="*/ 2440919 w 2440919"/>
              <a:gd name="connsiteY5" fmla="*/ 7557 h 5123663"/>
              <a:gd name="connsiteX6" fmla="*/ 1390493 w 2440919"/>
              <a:gd name="connsiteY6" fmla="*/ 0 h 512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919" h="5123663">
                <a:moveTo>
                  <a:pt x="1390493" y="0"/>
                </a:moveTo>
                <a:lnTo>
                  <a:pt x="1390493" y="4224377"/>
                </a:lnTo>
                <a:lnTo>
                  <a:pt x="0" y="5040536"/>
                </a:lnTo>
                <a:lnTo>
                  <a:pt x="1005084" y="5123663"/>
                </a:lnTo>
                <a:lnTo>
                  <a:pt x="2425805" y="4186592"/>
                </a:lnTo>
                <a:lnTo>
                  <a:pt x="2440919" y="7557"/>
                </a:lnTo>
                <a:lnTo>
                  <a:pt x="1390493" y="0"/>
                </a:ln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Freeform 109"/>
          <p:cNvSpPr/>
          <p:nvPr/>
        </p:nvSpPr>
        <p:spPr>
          <a:xfrm>
            <a:off x="1019582" y="45342"/>
            <a:ext cx="2531604" cy="5153891"/>
          </a:xfrm>
          <a:custGeom>
            <a:avLst/>
            <a:gdLst>
              <a:gd name="connsiteX0" fmla="*/ 1458506 w 2531604"/>
              <a:gd name="connsiteY0" fmla="*/ 0 h 5153891"/>
              <a:gd name="connsiteX1" fmla="*/ 1458506 w 2531604"/>
              <a:gd name="connsiteY1" fmla="*/ 4194149 h 5153891"/>
              <a:gd name="connsiteX2" fmla="*/ 0 w 2531604"/>
              <a:gd name="connsiteY2" fmla="*/ 5138777 h 5153891"/>
              <a:gd name="connsiteX3" fmla="*/ 1012642 w 2531604"/>
              <a:gd name="connsiteY3" fmla="*/ 5153891 h 5153891"/>
              <a:gd name="connsiteX4" fmla="*/ 2531604 w 2531604"/>
              <a:gd name="connsiteY4" fmla="*/ 4186592 h 5153891"/>
              <a:gd name="connsiteX5" fmla="*/ 2524047 w 2531604"/>
              <a:gd name="connsiteY5" fmla="*/ 7557 h 5153891"/>
              <a:gd name="connsiteX6" fmla="*/ 1458506 w 2531604"/>
              <a:gd name="connsiteY6" fmla="*/ 0 h 51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604" h="5153891">
                <a:moveTo>
                  <a:pt x="1458506" y="0"/>
                </a:moveTo>
                <a:lnTo>
                  <a:pt x="1458506" y="4194149"/>
                </a:lnTo>
                <a:lnTo>
                  <a:pt x="0" y="5138777"/>
                </a:lnTo>
                <a:lnTo>
                  <a:pt x="1012642" y="5153891"/>
                </a:lnTo>
                <a:lnTo>
                  <a:pt x="2531604" y="4186592"/>
                </a:lnTo>
                <a:lnTo>
                  <a:pt x="2524047" y="7557"/>
                </a:lnTo>
                <a:lnTo>
                  <a:pt x="1458506" y="0"/>
                </a:lnTo>
                <a:close/>
              </a:path>
            </a:pathLst>
          </a:cu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TextBox 122"/>
          <p:cNvSpPr txBox="1"/>
          <p:nvPr/>
        </p:nvSpPr>
        <p:spPr>
          <a:xfrm>
            <a:off x="1386148" y="3603925"/>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t>Resource &amp; Support</a:t>
            </a:r>
            <a:endParaRPr lang="en-US" b="1" dirty="0">
              <a:ln w="0"/>
              <a:effectLst>
                <a:outerShdw blurRad="38100" dist="19050" dir="2700000" algn="tl" rotWithShape="0">
                  <a:schemeClr val="dk1">
                    <a:alpha val="40000"/>
                  </a:schemeClr>
                </a:outerShdw>
              </a:effectLst>
            </a:endParaRPr>
          </a:p>
        </p:txBody>
      </p:sp>
      <p:sp>
        <p:nvSpPr>
          <p:cNvPr id="127" name="Rectangle 126"/>
          <p:cNvSpPr/>
          <p:nvPr/>
        </p:nvSpPr>
        <p:spPr>
          <a:xfrm>
            <a:off x="2377920" y="3401019"/>
            <a:ext cx="1320754" cy="923330"/>
          </a:xfrm>
          <a:prstGeom prst="rect">
            <a:avLst/>
          </a:prstGeom>
        </p:spPr>
        <p:txBody>
          <a:bodyPr wrap="square">
            <a:spAutoFit/>
          </a:bodyPr>
          <a:lstStyle/>
          <a:p>
            <a:pPr algn="ctr" fontAlgn="b"/>
            <a:r>
              <a:rPr lang="en-US" b="1" spc="-70" dirty="0">
                <a:solidFill>
                  <a:srgbClr val="0000FF"/>
                </a:solidFill>
                <a:latin typeface="Calibri" panose="020F0502020204030204" pitchFamily="34" charset="0"/>
              </a:rPr>
              <a:t>Cross-Silo Work </a:t>
            </a:r>
            <a:r>
              <a:rPr lang="en-US" b="1" spc="-70" dirty="0" smtClean="0">
                <a:solidFill>
                  <a:srgbClr val="0000FF"/>
                </a:solidFill>
                <a:latin typeface="Calibri" panose="020F0502020204030204" pitchFamily="34" charset="0"/>
              </a:rPr>
              <a:t>&amp; </a:t>
            </a:r>
            <a:r>
              <a:rPr lang="en-US" b="1" spc="-70" dirty="0">
                <a:solidFill>
                  <a:srgbClr val="0000FF"/>
                </a:solidFill>
                <a:latin typeface="Calibri" panose="020F0502020204030204" pitchFamily="34" charset="0"/>
              </a:rPr>
              <a:t>Mentorship</a:t>
            </a:r>
          </a:p>
        </p:txBody>
      </p:sp>
      <p:sp>
        <p:nvSpPr>
          <p:cNvPr id="98" name="TextBox 97"/>
          <p:cNvSpPr txBox="1"/>
          <p:nvPr/>
        </p:nvSpPr>
        <p:spPr>
          <a:xfrm>
            <a:off x="421766" y="-50622"/>
            <a:ext cx="6788426" cy="523220"/>
          </a:xfrm>
          <a:prstGeom prst="rect">
            <a:avLst/>
          </a:prstGeom>
          <a:solidFill>
            <a:srgbClr val="0B2F3A"/>
          </a:solidFill>
        </p:spPr>
        <p:txBody>
          <a:bodyPr wrap="square" rtlCol="0">
            <a:spAutoFit/>
          </a:bodyPr>
          <a:lstStyle/>
          <a:p>
            <a:r>
              <a:rPr lang="en-US" sz="2400" dirty="0" smtClean="0">
                <a:solidFill>
                  <a:schemeClr val="bg2"/>
                </a:solidFill>
              </a:rPr>
              <a:t>Areas S&amp;T </a:t>
            </a:r>
            <a:r>
              <a:rPr lang="en-US" sz="2800" b="1" dirty="0" smtClean="0">
                <a:solidFill>
                  <a:schemeClr val="tx1">
                    <a:lumMod val="40000"/>
                    <a:lumOff val="60000"/>
                  </a:schemeClr>
                </a:solidFill>
              </a:rPr>
              <a:t>outperformed</a:t>
            </a:r>
            <a:r>
              <a:rPr lang="en-US" sz="2400" dirty="0" smtClean="0">
                <a:solidFill>
                  <a:schemeClr val="bg2"/>
                </a:solidFill>
              </a:rPr>
              <a:t> the selected peer group</a:t>
            </a:r>
          </a:p>
        </p:txBody>
      </p:sp>
    </p:spTree>
    <p:extLst>
      <p:ext uri="{BB962C8B-B14F-4D97-AF65-F5344CB8AC3E}">
        <p14:creationId xmlns:p14="http://schemas.microsoft.com/office/powerpoint/2010/main" val="97815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0" grpId="0" animBg="1"/>
      <p:bldP spid="9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98849" y="1502054"/>
            <a:ext cx="8197114" cy="2857565"/>
          </a:xfrm>
        </p:spPr>
        <p:txBody>
          <a:bodyPr/>
          <a:lstStyle/>
          <a:p>
            <a:endParaRPr lang="en-US"/>
          </a:p>
        </p:txBody>
      </p:sp>
      <p:sp>
        <p:nvSpPr>
          <p:cNvPr id="3" name="Text Placeholder 2"/>
          <p:cNvSpPr>
            <a:spLocks noGrp="1"/>
          </p:cNvSpPr>
          <p:nvPr>
            <p:ph type="body" sz="quarter" idx="12"/>
          </p:nvPr>
        </p:nvSpPr>
        <p:spPr>
          <a:xfrm>
            <a:off x="611301" y="1059876"/>
            <a:ext cx="8184662" cy="308378"/>
          </a:xfrm>
        </p:spPr>
        <p:txBody>
          <a:bodyPr/>
          <a:lstStyle/>
          <a:p>
            <a:endParaRPr lang="en-US"/>
          </a:p>
        </p:txBody>
      </p:sp>
      <p:sp>
        <p:nvSpPr>
          <p:cNvPr id="4" name="Text Placeholder 3"/>
          <p:cNvSpPr>
            <a:spLocks noGrp="1"/>
          </p:cNvSpPr>
          <p:nvPr>
            <p:ph type="body" sz="quarter" idx="10"/>
          </p:nvPr>
        </p:nvSpPr>
        <p:spPr>
          <a:xfrm>
            <a:off x="433501" y="-12700"/>
            <a:ext cx="8370643" cy="800099"/>
          </a:xfrm>
        </p:spPr>
        <p:txBody>
          <a:bodyPr/>
          <a:lstStyle/>
          <a:p>
            <a:endParaRPr lang="en-US"/>
          </a:p>
        </p:txBody>
      </p:sp>
      <p:pic>
        <p:nvPicPr>
          <p:cNvPr id="5" name="Picture 4"/>
          <p:cNvPicPr>
            <a:picLocks noChangeAspect="1"/>
          </p:cNvPicPr>
          <p:nvPr/>
        </p:nvPicPr>
        <p:blipFill>
          <a:blip r:embed="rId3"/>
          <a:stretch>
            <a:fillRect/>
          </a:stretch>
        </p:blipFill>
        <p:spPr>
          <a:xfrm>
            <a:off x="7064" y="-98425"/>
            <a:ext cx="9144000" cy="7236817"/>
          </a:xfrm>
          <a:prstGeom prst="rect">
            <a:avLst/>
          </a:prstGeom>
          <a:ln>
            <a:solidFill>
              <a:srgbClr val="0000FF"/>
            </a:solidFill>
          </a:ln>
        </p:spPr>
      </p:pic>
      <p:sp>
        <p:nvSpPr>
          <p:cNvPr id="33" name="Rectangle 32"/>
          <p:cNvSpPr/>
          <p:nvPr/>
        </p:nvSpPr>
        <p:spPr>
          <a:xfrm>
            <a:off x="10544039" y="742092"/>
            <a:ext cx="1323632" cy="369332"/>
          </a:xfrm>
          <a:prstGeom prst="rect">
            <a:avLst/>
          </a:prstGeom>
        </p:spPr>
        <p:txBody>
          <a:bodyPr wrap="none">
            <a:spAutoFit/>
          </a:bodyPr>
          <a:lstStyle/>
          <a:p>
            <a:r>
              <a:rPr lang="en-US" dirty="0">
                <a:solidFill>
                  <a:srgbClr val="000000"/>
                </a:solidFill>
                <a:latin typeface="Calibri" panose="020F0502020204030204" pitchFamily="34" charset="0"/>
              </a:rPr>
              <a:t>Leadership: </a:t>
            </a:r>
            <a:endParaRPr lang="en-US" dirty="0"/>
          </a:p>
        </p:txBody>
      </p:sp>
      <p:sp>
        <p:nvSpPr>
          <p:cNvPr id="34" name="Rectangle 33"/>
          <p:cNvSpPr/>
          <p:nvPr/>
        </p:nvSpPr>
        <p:spPr>
          <a:xfrm>
            <a:off x="10489985" y="2312909"/>
            <a:ext cx="1431739" cy="369332"/>
          </a:xfrm>
          <a:prstGeom prst="rect">
            <a:avLst/>
          </a:prstGeom>
        </p:spPr>
        <p:txBody>
          <a:bodyPr wrap="none">
            <a:spAutoFit/>
          </a:bodyPr>
          <a:lstStyle/>
          <a:p>
            <a:r>
              <a:rPr lang="en-US" dirty="0">
                <a:solidFill>
                  <a:srgbClr val="000000"/>
                </a:solidFill>
                <a:latin typeface="Calibri" panose="020F0502020204030204" pitchFamily="34" charset="0"/>
              </a:rPr>
              <a:t>Governance: </a:t>
            </a:r>
            <a:endParaRPr lang="en-US" dirty="0"/>
          </a:p>
        </p:txBody>
      </p:sp>
      <p:sp>
        <p:nvSpPr>
          <p:cNvPr id="35" name="Rectangle 34"/>
          <p:cNvSpPr/>
          <p:nvPr/>
        </p:nvSpPr>
        <p:spPr>
          <a:xfrm>
            <a:off x="7064" y="4290392"/>
            <a:ext cx="9233714" cy="1831631"/>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860000">
            <a:off x="349122" y="4249064"/>
            <a:ext cx="633315"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Service</a:t>
            </a:r>
            <a:endParaRPr lang="en-US" sz="1200" dirty="0">
              <a:solidFill>
                <a:srgbClr val="000000"/>
              </a:solidFill>
              <a:latin typeface="Calibri" panose="020F0502020204030204" pitchFamily="34" charset="0"/>
            </a:endParaRPr>
          </a:p>
        </p:txBody>
      </p:sp>
      <p:sp>
        <p:nvSpPr>
          <p:cNvPr id="7" name="Rectangle 6"/>
          <p:cNvSpPr/>
          <p:nvPr/>
        </p:nvSpPr>
        <p:spPr>
          <a:xfrm rot="-1860000">
            <a:off x="644482" y="4248114"/>
            <a:ext cx="73045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Teaching</a:t>
            </a:r>
            <a:endParaRPr lang="en-US" sz="1200" dirty="0">
              <a:solidFill>
                <a:srgbClr val="000000"/>
              </a:solidFill>
              <a:latin typeface="Calibri" panose="020F0502020204030204" pitchFamily="34" charset="0"/>
            </a:endParaRPr>
          </a:p>
        </p:txBody>
      </p:sp>
      <p:sp>
        <p:nvSpPr>
          <p:cNvPr id="8" name="Rectangle 7"/>
          <p:cNvSpPr/>
          <p:nvPr/>
        </p:nvSpPr>
        <p:spPr>
          <a:xfrm rot="-1860000">
            <a:off x="186006" y="4489141"/>
            <a:ext cx="158876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Facilities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Work Resources</a:t>
            </a:r>
          </a:p>
        </p:txBody>
      </p:sp>
      <p:sp>
        <p:nvSpPr>
          <p:cNvPr id="9" name="Rectangle 8"/>
          <p:cNvSpPr/>
          <p:nvPr/>
        </p:nvSpPr>
        <p:spPr>
          <a:xfrm rot="-1860000">
            <a:off x="363114" y="4527206"/>
            <a:ext cx="1802032"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Personal </a:t>
            </a:r>
            <a:r>
              <a:rPr lang="en-US" sz="1200" dirty="0" smtClean="0">
                <a:solidFill>
                  <a:srgbClr val="000000"/>
                </a:solidFill>
                <a:latin typeface="Calibri" panose="020F0502020204030204" pitchFamily="34" charset="0"/>
              </a:rPr>
              <a:t>&amp; </a:t>
            </a:r>
            <a:r>
              <a:rPr lang="en-US" sz="1200" dirty="0">
                <a:solidFill>
                  <a:srgbClr val="000000"/>
                </a:solidFill>
                <a:latin typeface="Calibri" panose="020F0502020204030204" pitchFamily="34" charset="0"/>
              </a:rPr>
              <a:t>Family Policies</a:t>
            </a:r>
          </a:p>
        </p:txBody>
      </p:sp>
      <p:sp>
        <p:nvSpPr>
          <p:cNvPr id="10" name="Rectangle 9"/>
          <p:cNvSpPr/>
          <p:nvPr/>
        </p:nvSpPr>
        <p:spPr>
          <a:xfrm rot="-1860000">
            <a:off x="671656" y="4571620"/>
            <a:ext cx="169661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Health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Retirement Benefits</a:t>
            </a:r>
          </a:p>
        </p:txBody>
      </p:sp>
      <p:sp>
        <p:nvSpPr>
          <p:cNvPr id="11" name="Rectangle 10"/>
          <p:cNvSpPr/>
          <p:nvPr/>
        </p:nvSpPr>
        <p:spPr>
          <a:xfrm rot="-1860000">
            <a:off x="-124596" y="4263034"/>
            <a:ext cx="750398"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Research</a:t>
            </a:r>
            <a:endParaRPr lang="en-US" sz="1200" dirty="0">
              <a:solidFill>
                <a:srgbClr val="000000"/>
              </a:solidFill>
              <a:latin typeface="Calibri" panose="020F0502020204030204" pitchFamily="34" charset="0"/>
            </a:endParaRPr>
          </a:p>
        </p:txBody>
      </p:sp>
      <p:sp>
        <p:nvSpPr>
          <p:cNvPr id="12" name="Rectangle 11"/>
          <p:cNvSpPr/>
          <p:nvPr/>
        </p:nvSpPr>
        <p:spPr>
          <a:xfrm rot="-1860000">
            <a:off x="1219659" y="4516488"/>
            <a:ext cx="158921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 Interdisciplinary Work</a:t>
            </a:r>
          </a:p>
        </p:txBody>
      </p:sp>
      <p:sp>
        <p:nvSpPr>
          <p:cNvPr id="13" name="Rectangle 12"/>
          <p:cNvSpPr/>
          <p:nvPr/>
        </p:nvSpPr>
        <p:spPr>
          <a:xfrm rot="-1860000">
            <a:off x="2124299" y="4339656"/>
            <a:ext cx="1024896"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Collaboration</a:t>
            </a:r>
          </a:p>
        </p:txBody>
      </p:sp>
      <p:sp>
        <p:nvSpPr>
          <p:cNvPr id="14" name="Rectangle 13"/>
          <p:cNvSpPr/>
          <p:nvPr/>
        </p:nvSpPr>
        <p:spPr>
          <a:xfrm rot="-1860000">
            <a:off x="2623034" y="4289028"/>
            <a:ext cx="843821"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Mentoring</a:t>
            </a:r>
          </a:p>
        </p:txBody>
      </p:sp>
      <p:sp>
        <p:nvSpPr>
          <p:cNvPr id="15" name="Rectangle 14"/>
          <p:cNvSpPr/>
          <p:nvPr/>
        </p:nvSpPr>
        <p:spPr>
          <a:xfrm rot="-1860000">
            <a:off x="2764209" y="4364808"/>
            <a:ext cx="1114857"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Tenure Policies</a:t>
            </a:r>
          </a:p>
        </p:txBody>
      </p:sp>
      <p:sp>
        <p:nvSpPr>
          <p:cNvPr id="16" name="Rectangle 15"/>
          <p:cNvSpPr/>
          <p:nvPr/>
        </p:nvSpPr>
        <p:spPr>
          <a:xfrm rot="-1860000">
            <a:off x="2657235" y="4496055"/>
            <a:ext cx="1596206"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Tenure Expectations: Clarity</a:t>
            </a:r>
          </a:p>
        </p:txBody>
      </p:sp>
      <p:sp>
        <p:nvSpPr>
          <p:cNvPr id="17" name="Rectangle 16"/>
          <p:cNvSpPr/>
          <p:nvPr/>
        </p:nvSpPr>
        <p:spPr>
          <a:xfrm rot="-1860000">
            <a:off x="3289582" y="4428337"/>
            <a:ext cx="127393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Promotion to Full</a:t>
            </a:r>
          </a:p>
        </p:txBody>
      </p:sp>
      <p:sp>
        <p:nvSpPr>
          <p:cNvPr id="18" name="Rectangle 17"/>
          <p:cNvSpPr/>
          <p:nvPr/>
        </p:nvSpPr>
        <p:spPr>
          <a:xfrm rot="-1860000">
            <a:off x="4282278" y="4234932"/>
            <a:ext cx="58221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Senior</a:t>
            </a:r>
            <a:endParaRPr lang="en-US" sz="1200" dirty="0">
              <a:solidFill>
                <a:srgbClr val="000000"/>
              </a:solidFill>
              <a:latin typeface="Calibri" panose="020F0502020204030204" pitchFamily="34" charset="0"/>
            </a:endParaRPr>
          </a:p>
        </p:txBody>
      </p:sp>
      <p:sp>
        <p:nvSpPr>
          <p:cNvPr id="19" name="Rectangle 18"/>
          <p:cNvSpPr/>
          <p:nvPr/>
        </p:nvSpPr>
        <p:spPr>
          <a:xfrm rot="-1860000">
            <a:off x="4442467" y="4310903"/>
            <a:ext cx="78579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Divisional</a:t>
            </a:r>
            <a:endParaRPr lang="en-US" sz="1200" dirty="0">
              <a:solidFill>
                <a:srgbClr val="000000"/>
              </a:solidFill>
              <a:latin typeface="Calibri" panose="020F0502020204030204" pitchFamily="34" charset="0"/>
            </a:endParaRPr>
          </a:p>
        </p:txBody>
      </p:sp>
      <p:sp>
        <p:nvSpPr>
          <p:cNvPr id="20" name="Rectangle 19"/>
          <p:cNvSpPr/>
          <p:nvPr/>
        </p:nvSpPr>
        <p:spPr>
          <a:xfrm rot="-1860000">
            <a:off x="4564459" y="4337660"/>
            <a:ext cx="105182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Departmental</a:t>
            </a:r>
            <a:endParaRPr lang="en-US" sz="1200" dirty="0">
              <a:solidFill>
                <a:srgbClr val="000000"/>
              </a:solidFill>
              <a:latin typeface="Calibri" panose="020F0502020204030204" pitchFamily="34" charset="0"/>
            </a:endParaRPr>
          </a:p>
        </p:txBody>
      </p:sp>
      <p:sp>
        <p:nvSpPr>
          <p:cNvPr id="21" name="Rectangle 20"/>
          <p:cNvSpPr/>
          <p:nvPr/>
        </p:nvSpPr>
        <p:spPr>
          <a:xfrm rot="-1860000">
            <a:off x="5285847" y="4247231"/>
            <a:ext cx="626197"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Faculty</a:t>
            </a:r>
            <a:endParaRPr lang="en-US" sz="1200" dirty="0">
              <a:solidFill>
                <a:srgbClr val="000000"/>
              </a:solidFill>
              <a:latin typeface="Calibri" panose="020F0502020204030204" pitchFamily="34" charset="0"/>
            </a:endParaRPr>
          </a:p>
        </p:txBody>
      </p:sp>
      <p:sp>
        <p:nvSpPr>
          <p:cNvPr id="22" name="Rectangle 21"/>
          <p:cNvSpPr/>
          <p:nvPr/>
        </p:nvSpPr>
        <p:spPr>
          <a:xfrm rot="-1860000">
            <a:off x="5743314" y="4229314"/>
            <a:ext cx="49398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Trust</a:t>
            </a:r>
            <a:endParaRPr lang="en-US" sz="1200" dirty="0">
              <a:solidFill>
                <a:srgbClr val="000000"/>
              </a:solidFill>
              <a:latin typeface="Calibri" panose="020F0502020204030204" pitchFamily="34" charset="0"/>
            </a:endParaRPr>
          </a:p>
        </p:txBody>
      </p:sp>
      <p:sp>
        <p:nvSpPr>
          <p:cNvPr id="23" name="Rectangle 22"/>
          <p:cNvSpPr/>
          <p:nvPr/>
        </p:nvSpPr>
        <p:spPr>
          <a:xfrm rot="-1860000">
            <a:off x="4988959" y="4555714"/>
            <a:ext cx="1729512"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Shared </a:t>
            </a:r>
            <a:r>
              <a:rPr lang="en-US" sz="1200" dirty="0">
                <a:solidFill>
                  <a:srgbClr val="000000"/>
                </a:solidFill>
                <a:latin typeface="Calibri" panose="020F0502020204030204" pitchFamily="34" charset="0"/>
              </a:rPr>
              <a:t>Sense of Purpose</a:t>
            </a:r>
          </a:p>
        </p:txBody>
      </p:sp>
      <p:sp>
        <p:nvSpPr>
          <p:cNvPr id="24" name="Rectangle 23"/>
          <p:cNvSpPr/>
          <p:nvPr/>
        </p:nvSpPr>
        <p:spPr>
          <a:xfrm rot="-1860000">
            <a:off x="5200229" y="4560192"/>
            <a:ext cx="1864678" cy="276999"/>
          </a:xfrm>
          <a:prstGeom prst="rect">
            <a:avLst/>
          </a:prstGeom>
        </p:spPr>
        <p:txBody>
          <a:bodyPr wrap="none">
            <a:spAutoFit/>
          </a:bodyPr>
          <a:lstStyle/>
          <a:p>
            <a:pPr fontAlgn="b"/>
            <a:r>
              <a:rPr lang="en-US" sz="1200" spc="-90" dirty="0" smtClean="0">
                <a:solidFill>
                  <a:srgbClr val="000000"/>
                </a:solidFill>
                <a:latin typeface="Calibri" panose="020F0502020204030204" pitchFamily="34" charset="0"/>
              </a:rPr>
              <a:t>Understanding </a:t>
            </a:r>
            <a:r>
              <a:rPr lang="en-US" sz="1200" spc="-90" dirty="0">
                <a:solidFill>
                  <a:srgbClr val="000000"/>
                </a:solidFill>
                <a:latin typeface="Calibri" panose="020F0502020204030204" pitchFamily="34" charset="0"/>
              </a:rPr>
              <a:t>the Issue at Hand</a:t>
            </a:r>
          </a:p>
        </p:txBody>
      </p:sp>
      <p:sp>
        <p:nvSpPr>
          <p:cNvPr id="25" name="Rectangle 24"/>
          <p:cNvSpPr/>
          <p:nvPr/>
        </p:nvSpPr>
        <p:spPr>
          <a:xfrm rot="-1860000">
            <a:off x="6444618" y="4315113"/>
            <a:ext cx="93711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Adaptability</a:t>
            </a:r>
            <a:endParaRPr lang="en-US" sz="1200" dirty="0">
              <a:solidFill>
                <a:srgbClr val="000000"/>
              </a:solidFill>
              <a:latin typeface="Calibri" panose="020F0502020204030204" pitchFamily="34" charset="0"/>
            </a:endParaRPr>
          </a:p>
        </p:txBody>
      </p:sp>
      <p:sp>
        <p:nvSpPr>
          <p:cNvPr id="26" name="Rectangle 25"/>
          <p:cNvSpPr/>
          <p:nvPr/>
        </p:nvSpPr>
        <p:spPr>
          <a:xfrm rot="-1860000">
            <a:off x="6767653" y="4333284"/>
            <a:ext cx="93397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Productivity</a:t>
            </a:r>
            <a:endParaRPr lang="en-US" sz="1200" dirty="0">
              <a:solidFill>
                <a:srgbClr val="000000"/>
              </a:solidFill>
              <a:latin typeface="Calibri" panose="020F0502020204030204" pitchFamily="34" charset="0"/>
            </a:endParaRPr>
          </a:p>
        </p:txBody>
      </p:sp>
      <p:sp>
        <p:nvSpPr>
          <p:cNvPr id="30" name="Rectangle 29"/>
          <p:cNvSpPr/>
          <p:nvPr/>
        </p:nvSpPr>
        <p:spPr>
          <a:xfrm rot="-1860000">
            <a:off x="7549531" y="4515540"/>
            <a:ext cx="1575047"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Appreciation </a:t>
            </a:r>
            <a:r>
              <a:rPr lang="en-US" sz="1200" spc="-90" dirty="0" smtClean="0">
                <a:solidFill>
                  <a:srgbClr val="000000"/>
                </a:solidFill>
                <a:latin typeface="Calibri" panose="020F0502020204030204" pitchFamily="34" charset="0"/>
              </a:rPr>
              <a:t>&amp;Recognition</a:t>
            </a:r>
            <a:endParaRPr lang="en-US" sz="1200" spc="-90" dirty="0">
              <a:solidFill>
                <a:srgbClr val="000000"/>
              </a:solidFill>
              <a:latin typeface="Calibri" panose="020F0502020204030204" pitchFamily="34" charset="0"/>
            </a:endParaRPr>
          </a:p>
        </p:txBody>
      </p:sp>
      <p:cxnSp>
        <p:nvCxnSpPr>
          <p:cNvPr id="37" name="Straight Connector 36"/>
          <p:cNvCxnSpPr/>
          <p:nvPr/>
        </p:nvCxnSpPr>
        <p:spPr>
          <a:xfrm>
            <a:off x="744651"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102014"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439976"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797339"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135301"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492664"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830626"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187989"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545001"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902364"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240326"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597689"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35651"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293014"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630976"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988339"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326301"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83664"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021626"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378989"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716951"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074314"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412276"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769639"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3480000">
            <a:off x="221542"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3480000">
            <a:off x="578905"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3480000">
            <a:off x="916867"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3480000">
            <a:off x="1274230"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3480000">
            <a:off x="1612192"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3480000">
            <a:off x="1969555"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3480000">
            <a:off x="2307517"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3480000">
            <a:off x="2664880"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3480000">
            <a:off x="3031836"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3480000">
            <a:off x="3389199"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3480000">
            <a:off x="3727161"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3480000">
            <a:off x="4084524"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3480000">
            <a:off x="4422486"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3480000">
            <a:off x="4779849"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3480000">
            <a:off x="5117811"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3480000">
            <a:off x="5475174"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3480000">
            <a:off x="5867739"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3480000">
            <a:off x="6225102"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3480000">
            <a:off x="6563064"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3480000">
            <a:off x="6910902" y="3958008"/>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3480000">
            <a:off x="7258389"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3480000">
            <a:off x="7615752"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3480000">
            <a:off x="7953714"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3480000">
            <a:off x="8311077"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8" name="Freeform 107"/>
          <p:cNvSpPr/>
          <p:nvPr/>
        </p:nvSpPr>
        <p:spPr>
          <a:xfrm>
            <a:off x="3044694" y="28575"/>
            <a:ext cx="2952750" cy="5200650"/>
          </a:xfrm>
          <a:custGeom>
            <a:avLst/>
            <a:gdLst>
              <a:gd name="connsiteX0" fmla="*/ 1552575 w 2952750"/>
              <a:gd name="connsiteY0" fmla="*/ 28575 h 5200650"/>
              <a:gd name="connsiteX1" fmla="*/ 1562100 w 2952750"/>
              <a:gd name="connsiteY1" fmla="*/ 4219575 h 5200650"/>
              <a:gd name="connsiteX2" fmla="*/ 0 w 2952750"/>
              <a:gd name="connsiteY2" fmla="*/ 5200650 h 5200650"/>
              <a:gd name="connsiteX3" fmla="*/ 1400175 w 2952750"/>
              <a:gd name="connsiteY3" fmla="*/ 5181600 h 5200650"/>
              <a:gd name="connsiteX4" fmla="*/ 2952750 w 2952750"/>
              <a:gd name="connsiteY4" fmla="*/ 4200525 h 5200650"/>
              <a:gd name="connsiteX5" fmla="*/ 2952750 w 2952750"/>
              <a:gd name="connsiteY5" fmla="*/ 0 h 5200650"/>
              <a:gd name="connsiteX6" fmla="*/ 1552575 w 2952750"/>
              <a:gd name="connsiteY6" fmla="*/ 28575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0" h="5200650">
                <a:moveTo>
                  <a:pt x="1552575" y="28575"/>
                </a:moveTo>
                <a:lnTo>
                  <a:pt x="1562100" y="4219575"/>
                </a:lnTo>
                <a:lnTo>
                  <a:pt x="0" y="5200650"/>
                </a:lnTo>
                <a:lnTo>
                  <a:pt x="1400175" y="5181600"/>
                </a:lnTo>
                <a:lnTo>
                  <a:pt x="2952750" y="4200525"/>
                </a:lnTo>
                <a:lnTo>
                  <a:pt x="2952750" y="0"/>
                </a:lnTo>
                <a:lnTo>
                  <a:pt x="1552575" y="28575"/>
                </a:lnTo>
                <a:close/>
              </a:path>
            </a:pathLst>
          </a:cu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593856" y="38100"/>
            <a:ext cx="2038350" cy="4781550"/>
          </a:xfrm>
          <a:custGeom>
            <a:avLst/>
            <a:gdLst>
              <a:gd name="connsiteX0" fmla="*/ 895350 w 2038350"/>
              <a:gd name="connsiteY0" fmla="*/ 9525 h 4781550"/>
              <a:gd name="connsiteX1" fmla="*/ 895350 w 2038350"/>
              <a:gd name="connsiteY1" fmla="*/ 4200525 h 4781550"/>
              <a:gd name="connsiteX2" fmla="*/ 0 w 2038350"/>
              <a:gd name="connsiteY2" fmla="*/ 4743450 h 4781550"/>
              <a:gd name="connsiteX3" fmla="*/ 1095375 w 2038350"/>
              <a:gd name="connsiteY3" fmla="*/ 4781550 h 4781550"/>
              <a:gd name="connsiteX4" fmla="*/ 2038350 w 2038350"/>
              <a:gd name="connsiteY4" fmla="*/ 4191000 h 4781550"/>
              <a:gd name="connsiteX5" fmla="*/ 2038350 w 2038350"/>
              <a:gd name="connsiteY5" fmla="*/ 0 h 4781550"/>
              <a:gd name="connsiteX6" fmla="*/ 895350 w 2038350"/>
              <a:gd name="connsiteY6" fmla="*/ 9525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50" h="4781550">
                <a:moveTo>
                  <a:pt x="895350" y="9525"/>
                </a:moveTo>
                <a:lnTo>
                  <a:pt x="895350" y="4200525"/>
                </a:lnTo>
                <a:lnTo>
                  <a:pt x="0" y="4743450"/>
                </a:lnTo>
                <a:lnTo>
                  <a:pt x="1095375" y="4781550"/>
                </a:lnTo>
                <a:lnTo>
                  <a:pt x="2038350" y="4191000"/>
                </a:lnTo>
                <a:lnTo>
                  <a:pt x="2038350" y="0"/>
                </a:lnTo>
                <a:lnTo>
                  <a:pt x="895350" y="9525"/>
                </a:lnTo>
                <a:close/>
              </a:path>
            </a:pathLst>
          </a:cu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4679787" y="3909817"/>
            <a:ext cx="1208216"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dirty="0" smtClean="0">
                <a:ln w="0"/>
                <a:solidFill>
                  <a:srgbClr val="0070C0"/>
                </a:solidFill>
                <a:effectLst>
                  <a:outerShdw blurRad="38100" dist="19050" dir="2700000" algn="tl" rotWithShape="0">
                    <a:schemeClr val="dk1">
                      <a:alpha val="40000"/>
                    </a:schemeClr>
                  </a:outerShdw>
                </a:effectLst>
              </a:rPr>
              <a:t>Leadership</a:t>
            </a:r>
            <a:endParaRPr lang="en-US" dirty="0">
              <a:ln w="0"/>
              <a:solidFill>
                <a:srgbClr val="0070C0"/>
              </a:solidFill>
              <a:effectLst>
                <a:outerShdw blurRad="38100" dist="19050" dir="2700000" algn="tl" rotWithShape="0">
                  <a:schemeClr val="dk1">
                    <a:alpha val="40000"/>
                  </a:schemeClr>
                </a:outerShdw>
              </a:effectLst>
            </a:endParaRPr>
          </a:p>
        </p:txBody>
      </p:sp>
      <p:sp>
        <p:nvSpPr>
          <p:cNvPr id="32" name="TextBox 31"/>
          <p:cNvSpPr txBox="1"/>
          <p:nvPr/>
        </p:nvSpPr>
        <p:spPr>
          <a:xfrm>
            <a:off x="3733789" y="3909817"/>
            <a:ext cx="572593"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dirty="0">
                <a:ln w="0"/>
                <a:solidFill>
                  <a:schemeClr val="tx1"/>
                </a:solidFill>
                <a:effectLst>
                  <a:outerShdw blurRad="38100" dist="19050" dir="2700000" algn="tl" rotWithShape="0">
                    <a:schemeClr val="dk1">
                      <a:alpha val="40000"/>
                    </a:schemeClr>
                  </a:outerShdw>
                </a:effectLst>
              </a:rPr>
              <a:t>P&amp;T</a:t>
            </a:r>
          </a:p>
        </p:txBody>
      </p:sp>
      <p:sp>
        <p:nvSpPr>
          <p:cNvPr id="115" name="TextBox 114"/>
          <p:cNvSpPr txBox="1"/>
          <p:nvPr/>
        </p:nvSpPr>
        <p:spPr>
          <a:xfrm>
            <a:off x="228740" y="3632818"/>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dirty="0" smtClean="0">
                <a:solidFill>
                  <a:srgbClr val="7030A0"/>
                </a:solidFill>
              </a:rPr>
              <a:t>Nature of Work</a:t>
            </a:r>
            <a:endParaRPr lang="en-US" dirty="0">
              <a:ln w="0"/>
              <a:solidFill>
                <a:srgbClr val="7030A0"/>
              </a:solidFill>
              <a:effectLst>
                <a:outerShdw blurRad="38100" dist="19050" dir="2700000" algn="tl" rotWithShape="0">
                  <a:schemeClr val="dk1">
                    <a:alpha val="40000"/>
                  </a:schemeClr>
                </a:outerShdw>
              </a:effectLst>
            </a:endParaRPr>
          </a:p>
        </p:txBody>
      </p:sp>
      <p:sp>
        <p:nvSpPr>
          <p:cNvPr id="124" name="Freeform 123"/>
          <p:cNvSpPr/>
          <p:nvPr/>
        </p:nvSpPr>
        <p:spPr>
          <a:xfrm>
            <a:off x="4435344" y="19050"/>
            <a:ext cx="3295650" cy="5229225"/>
          </a:xfrm>
          <a:custGeom>
            <a:avLst/>
            <a:gdLst>
              <a:gd name="connsiteX0" fmla="*/ 1552575 w 3295650"/>
              <a:gd name="connsiteY0" fmla="*/ 0 h 5229225"/>
              <a:gd name="connsiteX1" fmla="*/ 1562100 w 3295650"/>
              <a:gd name="connsiteY1" fmla="*/ 4219575 h 5229225"/>
              <a:gd name="connsiteX2" fmla="*/ 0 w 3295650"/>
              <a:gd name="connsiteY2" fmla="*/ 5210175 h 5229225"/>
              <a:gd name="connsiteX3" fmla="*/ 1733550 w 3295650"/>
              <a:gd name="connsiteY3" fmla="*/ 5229225 h 5229225"/>
              <a:gd name="connsiteX4" fmla="*/ 3286125 w 3295650"/>
              <a:gd name="connsiteY4" fmla="*/ 4210050 h 5229225"/>
              <a:gd name="connsiteX5" fmla="*/ 3295650 w 3295650"/>
              <a:gd name="connsiteY5" fmla="*/ 19050 h 5229225"/>
              <a:gd name="connsiteX6" fmla="*/ 1552575 w 3295650"/>
              <a:gd name="connsiteY6" fmla="*/ 0 h 52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0" h="5229225">
                <a:moveTo>
                  <a:pt x="1552575" y="0"/>
                </a:moveTo>
                <a:lnTo>
                  <a:pt x="1562100" y="4219575"/>
                </a:lnTo>
                <a:lnTo>
                  <a:pt x="0" y="5210175"/>
                </a:lnTo>
                <a:lnTo>
                  <a:pt x="1733550" y="5229225"/>
                </a:lnTo>
                <a:lnTo>
                  <a:pt x="3286125" y="4210050"/>
                </a:lnTo>
                <a:lnTo>
                  <a:pt x="3295650" y="19050"/>
                </a:lnTo>
                <a:lnTo>
                  <a:pt x="1552575" y="0"/>
                </a:lnTo>
                <a:close/>
              </a:path>
            </a:pathLst>
          </a:custGeom>
          <a:noFill/>
          <a:ln>
            <a:solidFill>
              <a:srgbClr val="FFA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Freeform 124"/>
          <p:cNvSpPr/>
          <p:nvPr/>
        </p:nvSpPr>
        <p:spPr>
          <a:xfrm>
            <a:off x="6159369" y="28575"/>
            <a:ext cx="2619375" cy="5200650"/>
          </a:xfrm>
          <a:custGeom>
            <a:avLst/>
            <a:gdLst>
              <a:gd name="connsiteX0" fmla="*/ 1571625 w 2619375"/>
              <a:gd name="connsiteY0" fmla="*/ 19050 h 5200650"/>
              <a:gd name="connsiteX1" fmla="*/ 1571625 w 2619375"/>
              <a:gd name="connsiteY1" fmla="*/ 4210050 h 5200650"/>
              <a:gd name="connsiteX2" fmla="*/ 0 w 2619375"/>
              <a:gd name="connsiteY2" fmla="*/ 5200650 h 5200650"/>
              <a:gd name="connsiteX3" fmla="*/ 1143000 w 2619375"/>
              <a:gd name="connsiteY3" fmla="*/ 5200650 h 5200650"/>
              <a:gd name="connsiteX4" fmla="*/ 2619375 w 2619375"/>
              <a:gd name="connsiteY4" fmla="*/ 4210050 h 5200650"/>
              <a:gd name="connsiteX5" fmla="*/ 2619375 w 2619375"/>
              <a:gd name="connsiteY5" fmla="*/ 0 h 5200650"/>
              <a:gd name="connsiteX6" fmla="*/ 1571625 w 2619375"/>
              <a:gd name="connsiteY6" fmla="*/ 1905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75" h="5200650">
                <a:moveTo>
                  <a:pt x="1571625" y="19050"/>
                </a:moveTo>
                <a:lnTo>
                  <a:pt x="1571625" y="4210050"/>
                </a:lnTo>
                <a:lnTo>
                  <a:pt x="0" y="5200650"/>
                </a:lnTo>
                <a:lnTo>
                  <a:pt x="1143000" y="5200650"/>
                </a:lnTo>
                <a:lnTo>
                  <a:pt x="2619375" y="4210050"/>
                </a:lnTo>
                <a:lnTo>
                  <a:pt x="2619375" y="0"/>
                </a:lnTo>
                <a:lnTo>
                  <a:pt x="1571625" y="19050"/>
                </a:lnTo>
                <a:close/>
              </a:path>
            </a:pathLst>
          </a:cu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6219729" y="3909817"/>
            <a:ext cx="1316322"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dirty="0">
                <a:solidFill>
                  <a:schemeClr val="accent4">
                    <a:lumMod val="75000"/>
                  </a:schemeClr>
                </a:solidFill>
              </a:rPr>
              <a:t>Governance</a:t>
            </a:r>
            <a:endParaRPr lang="en-US" dirty="0">
              <a:ln w="0"/>
              <a:solidFill>
                <a:schemeClr val="accent4">
                  <a:lumMod val="75000"/>
                </a:schemeClr>
              </a:solidFill>
              <a:effectLst>
                <a:outerShdw blurRad="38100" dist="19050" dir="2700000" algn="tl" rotWithShape="0">
                  <a:schemeClr val="dk1">
                    <a:alpha val="40000"/>
                  </a:schemeClr>
                </a:outerShdw>
              </a:effectLst>
            </a:endParaRPr>
          </a:p>
        </p:txBody>
      </p:sp>
      <p:sp>
        <p:nvSpPr>
          <p:cNvPr id="126" name="TextBox 125"/>
          <p:cNvSpPr txBox="1"/>
          <p:nvPr/>
        </p:nvSpPr>
        <p:spPr>
          <a:xfrm>
            <a:off x="7642623" y="3909817"/>
            <a:ext cx="1335257" cy="369332"/>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r>
              <a:rPr lang="en-US" spc="-90" dirty="0" smtClean="0">
                <a:solidFill>
                  <a:srgbClr val="FF00FF"/>
                </a:solidFill>
              </a:rPr>
              <a:t>Department</a:t>
            </a:r>
            <a:endParaRPr lang="en-US" spc="-90" dirty="0">
              <a:ln w="0"/>
              <a:solidFill>
                <a:srgbClr val="FF00FF"/>
              </a:solidFill>
              <a:effectLst>
                <a:outerShdw blurRad="38100" dist="19050" dir="2700000" algn="tl" rotWithShape="0">
                  <a:schemeClr val="dk1">
                    <a:alpha val="40000"/>
                  </a:schemeClr>
                </a:outerShdw>
              </a:effectLst>
            </a:endParaRPr>
          </a:p>
        </p:txBody>
      </p:sp>
      <p:sp>
        <p:nvSpPr>
          <p:cNvPr id="31" name="Freeform 30"/>
          <p:cNvSpPr/>
          <p:nvPr/>
        </p:nvSpPr>
        <p:spPr>
          <a:xfrm>
            <a:off x="2015994" y="28575"/>
            <a:ext cx="2600325" cy="5200650"/>
          </a:xfrm>
          <a:custGeom>
            <a:avLst/>
            <a:gdLst>
              <a:gd name="connsiteX0" fmla="*/ 1543050 w 2600325"/>
              <a:gd name="connsiteY0" fmla="*/ 0 h 5200650"/>
              <a:gd name="connsiteX1" fmla="*/ 1543050 w 2600325"/>
              <a:gd name="connsiteY1" fmla="*/ 4229100 h 5200650"/>
              <a:gd name="connsiteX2" fmla="*/ 0 w 2600325"/>
              <a:gd name="connsiteY2" fmla="*/ 5172075 h 5200650"/>
              <a:gd name="connsiteX3" fmla="*/ 1047750 w 2600325"/>
              <a:gd name="connsiteY3" fmla="*/ 5200650 h 5200650"/>
              <a:gd name="connsiteX4" fmla="*/ 2600325 w 2600325"/>
              <a:gd name="connsiteY4" fmla="*/ 4200525 h 5200650"/>
              <a:gd name="connsiteX5" fmla="*/ 2590800 w 2600325"/>
              <a:gd name="connsiteY5" fmla="*/ 0 h 5200650"/>
              <a:gd name="connsiteX6" fmla="*/ 1543050 w 2600325"/>
              <a:gd name="connsiteY6" fmla="*/ 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25" h="5200650">
                <a:moveTo>
                  <a:pt x="1543050" y="0"/>
                </a:moveTo>
                <a:lnTo>
                  <a:pt x="1543050" y="4229100"/>
                </a:lnTo>
                <a:lnTo>
                  <a:pt x="0" y="5172075"/>
                </a:lnTo>
                <a:lnTo>
                  <a:pt x="1047750" y="5200650"/>
                </a:lnTo>
                <a:lnTo>
                  <a:pt x="2600325" y="4200525"/>
                </a:lnTo>
                <a:lnTo>
                  <a:pt x="2590800" y="0"/>
                </a:lnTo>
                <a:lnTo>
                  <a:pt x="154305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p:cNvSpPr txBox="1"/>
          <p:nvPr/>
        </p:nvSpPr>
        <p:spPr>
          <a:xfrm>
            <a:off x="6095037" y="2108886"/>
            <a:ext cx="2973125" cy="1015663"/>
          </a:xfrm>
          <a:prstGeom prst="rect">
            <a:avLst/>
          </a:prstGeom>
          <a:solidFill>
            <a:srgbClr val="0B2F3A"/>
          </a:solidFill>
        </p:spPr>
        <p:txBody>
          <a:bodyPr wrap="square" rtlCol="0">
            <a:spAutoFit/>
          </a:bodyPr>
          <a:lstStyle/>
          <a:p>
            <a:r>
              <a:rPr lang="en-US" sz="2400" b="1" dirty="0">
                <a:solidFill>
                  <a:schemeClr val="bg2"/>
                </a:solidFill>
              </a:rPr>
              <a:t>2016</a:t>
            </a:r>
          </a:p>
          <a:p>
            <a:pPr marL="228600" indent="-228600">
              <a:buFont typeface="Arial" panose="020B0604020202020204" pitchFamily="34" charset="0"/>
              <a:buChar char="•"/>
            </a:pPr>
            <a:r>
              <a:rPr lang="en-US" b="1" dirty="0">
                <a:solidFill>
                  <a:schemeClr val="bg2"/>
                </a:solidFill>
              </a:rPr>
              <a:t>Mentoring</a:t>
            </a:r>
          </a:p>
          <a:p>
            <a:pPr marL="228600" indent="-228600">
              <a:buFont typeface="Arial" panose="020B0604020202020204" pitchFamily="34" charset="0"/>
              <a:buChar char="•"/>
            </a:pPr>
            <a:r>
              <a:rPr lang="en-US" b="1" dirty="0">
                <a:solidFill>
                  <a:schemeClr val="bg2"/>
                </a:solidFill>
              </a:rPr>
              <a:t>Departmental </a:t>
            </a:r>
            <a:r>
              <a:rPr lang="en-US" b="1" dirty="0" smtClean="0">
                <a:solidFill>
                  <a:schemeClr val="bg2"/>
                </a:solidFill>
              </a:rPr>
              <a:t>Engagement</a:t>
            </a:r>
            <a:endParaRPr lang="en-US" b="1" dirty="0">
              <a:solidFill>
                <a:schemeClr val="bg2"/>
              </a:solidFill>
            </a:endParaRPr>
          </a:p>
        </p:txBody>
      </p:sp>
      <p:sp>
        <p:nvSpPr>
          <p:cNvPr id="100" name="TextBox 99"/>
          <p:cNvSpPr txBox="1"/>
          <p:nvPr/>
        </p:nvSpPr>
        <p:spPr>
          <a:xfrm>
            <a:off x="6037603" y="477786"/>
            <a:ext cx="3150815" cy="1569660"/>
          </a:xfrm>
          <a:prstGeom prst="rect">
            <a:avLst/>
          </a:prstGeom>
          <a:solidFill>
            <a:schemeClr val="tx1"/>
          </a:solidFill>
        </p:spPr>
        <p:txBody>
          <a:bodyPr wrap="square" rtlCol="0">
            <a:spAutoFit/>
          </a:bodyPr>
          <a:lstStyle/>
          <a:p>
            <a:r>
              <a:rPr lang="en-US" sz="2400" b="1" dirty="0" smtClean="0">
                <a:solidFill>
                  <a:schemeClr val="bg2"/>
                </a:solidFill>
              </a:rPr>
              <a:t>2020:</a:t>
            </a:r>
          </a:p>
          <a:p>
            <a:pPr marL="228600" indent="-228600">
              <a:buFont typeface="Arial" panose="020B0604020202020204" pitchFamily="34" charset="0"/>
              <a:buChar char="•"/>
            </a:pPr>
            <a:r>
              <a:rPr lang="en-US" b="1" dirty="0" smtClean="0">
                <a:solidFill>
                  <a:schemeClr val="bg2"/>
                </a:solidFill>
              </a:rPr>
              <a:t>Personal &amp; Family Policies</a:t>
            </a:r>
          </a:p>
          <a:p>
            <a:pPr marL="228600" indent="-228600">
              <a:buFont typeface="Arial" panose="020B0604020202020204" pitchFamily="34" charset="0"/>
              <a:buChar char="•"/>
            </a:pPr>
            <a:r>
              <a:rPr lang="en-US" b="1" dirty="0" smtClean="0">
                <a:solidFill>
                  <a:schemeClr val="bg2"/>
                </a:solidFill>
              </a:rPr>
              <a:t>Health &amp; Retirement Benefit</a:t>
            </a:r>
          </a:p>
          <a:p>
            <a:pPr marL="228600" indent="-228600">
              <a:buFont typeface="Arial" panose="020B0604020202020204" pitchFamily="34" charset="0"/>
              <a:buChar char="•"/>
            </a:pPr>
            <a:r>
              <a:rPr lang="en-US" b="1" dirty="0" smtClean="0">
                <a:solidFill>
                  <a:schemeClr val="bg2"/>
                </a:solidFill>
              </a:rPr>
              <a:t>Mentoring</a:t>
            </a:r>
          </a:p>
          <a:p>
            <a:pPr marL="228600" indent="-228600">
              <a:buFont typeface="Arial" panose="020B0604020202020204" pitchFamily="34" charset="0"/>
              <a:buChar char="•"/>
            </a:pPr>
            <a:r>
              <a:rPr lang="en-US" b="1" dirty="0" smtClean="0">
                <a:solidFill>
                  <a:schemeClr val="bg2"/>
                </a:solidFill>
              </a:rPr>
              <a:t>Leadership: Faculty</a:t>
            </a:r>
            <a:endParaRPr lang="en-US" sz="2000" b="1" dirty="0">
              <a:solidFill>
                <a:schemeClr val="bg2"/>
              </a:solidFill>
            </a:endParaRPr>
          </a:p>
        </p:txBody>
      </p:sp>
      <p:cxnSp>
        <p:nvCxnSpPr>
          <p:cNvPr id="38" name="Straight Arrow Connector 37"/>
          <p:cNvCxnSpPr/>
          <p:nvPr/>
        </p:nvCxnSpPr>
        <p:spPr>
          <a:xfrm flipH="1" flipV="1">
            <a:off x="3411822" y="2007869"/>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H="1" flipV="1">
            <a:off x="2342699" y="1545262"/>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209003" y="2140229"/>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688918" y="1895601"/>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1813129" y="506525"/>
            <a:ext cx="323850" cy="2637370"/>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a:off x="1825936" y="2292629"/>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173290" y="1857500"/>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9" name="Rectangle 118"/>
          <p:cNvSpPr/>
          <p:nvPr/>
        </p:nvSpPr>
        <p:spPr>
          <a:xfrm>
            <a:off x="2147600" y="506525"/>
            <a:ext cx="323850" cy="2637370"/>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ectangle 119"/>
          <p:cNvSpPr/>
          <p:nvPr/>
        </p:nvSpPr>
        <p:spPr>
          <a:xfrm>
            <a:off x="3193856" y="506525"/>
            <a:ext cx="323850" cy="2637370"/>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5623114" y="506524"/>
            <a:ext cx="323850" cy="3002689"/>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3" name="Straight Arrow Connector 122"/>
          <p:cNvCxnSpPr/>
          <p:nvPr/>
        </p:nvCxnSpPr>
        <p:spPr>
          <a:xfrm flipH="1" flipV="1">
            <a:off x="1996951" y="2070186"/>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6273350" y="1502054"/>
            <a:ext cx="0" cy="216074"/>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flipV="1">
            <a:off x="6273350" y="939713"/>
            <a:ext cx="0" cy="216074"/>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flipV="1">
            <a:off x="6273350" y="1232008"/>
            <a:ext cx="0" cy="216074"/>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6273350" y="1774974"/>
            <a:ext cx="0" cy="242420"/>
          </a:xfrm>
          <a:prstGeom prst="straightConnector1">
            <a:avLst/>
          </a:prstGeom>
          <a:ln>
            <a:solidFill>
              <a:srgbClr val="FFA500"/>
            </a:solidFil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rot="-1860000">
            <a:off x="6909642" y="4355203"/>
            <a:ext cx="124354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Collegiality</a:t>
            </a:r>
            <a:endParaRPr lang="en-US" sz="1200" dirty="0">
              <a:solidFill>
                <a:srgbClr val="000000"/>
              </a:solidFill>
              <a:latin typeface="Calibri" panose="020F0502020204030204" pitchFamily="34" charset="0"/>
            </a:endParaRPr>
          </a:p>
        </p:txBody>
      </p:sp>
      <p:sp>
        <p:nvSpPr>
          <p:cNvPr id="131" name="Rectangle 130"/>
          <p:cNvSpPr/>
          <p:nvPr/>
        </p:nvSpPr>
        <p:spPr>
          <a:xfrm rot="-1860000">
            <a:off x="7113262" y="4403466"/>
            <a:ext cx="133735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Engagement</a:t>
            </a:r>
            <a:endParaRPr lang="en-US" sz="1200" dirty="0">
              <a:solidFill>
                <a:srgbClr val="000000"/>
              </a:solidFill>
              <a:latin typeface="Calibri" panose="020F0502020204030204" pitchFamily="34" charset="0"/>
            </a:endParaRPr>
          </a:p>
        </p:txBody>
      </p:sp>
      <p:sp>
        <p:nvSpPr>
          <p:cNvPr id="132" name="Rectangle 131"/>
          <p:cNvSpPr/>
          <p:nvPr/>
        </p:nvSpPr>
        <p:spPr>
          <a:xfrm rot="-1860000">
            <a:off x="7678611" y="4376283"/>
            <a:ext cx="104477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a:t>
            </a:r>
            <a:r>
              <a:rPr lang="en-US" sz="1200" dirty="0">
                <a:solidFill>
                  <a:srgbClr val="000000"/>
                </a:solidFill>
                <a:latin typeface="Calibri" panose="020F0502020204030204" pitchFamily="34" charset="0"/>
              </a:rPr>
              <a:t>Quality</a:t>
            </a:r>
          </a:p>
        </p:txBody>
      </p:sp>
      <p:cxnSp>
        <p:nvCxnSpPr>
          <p:cNvPr id="110" name="Straight Arrow Connector 109"/>
          <p:cNvCxnSpPr/>
          <p:nvPr/>
        </p:nvCxnSpPr>
        <p:spPr>
          <a:xfrm flipH="1" flipV="1">
            <a:off x="5839246" y="1987525"/>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flipV="1">
            <a:off x="3309229" y="1987525"/>
            <a:ext cx="0" cy="152704"/>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V="1">
            <a:off x="1901046" y="2032192"/>
            <a:ext cx="0" cy="216074"/>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V="1">
            <a:off x="2220373" y="1545262"/>
            <a:ext cx="0" cy="312238"/>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5721056" y="1910982"/>
            <a:ext cx="0" cy="159204"/>
          </a:xfrm>
          <a:prstGeom prst="straightConnector1">
            <a:avLst/>
          </a:prstGeom>
          <a:ln w="34925">
            <a:solidFill>
              <a:srgbClr val="FFA500"/>
            </a:solidFill>
            <a:tailEnd type="triangle"/>
          </a:ln>
        </p:spPr>
        <p:style>
          <a:lnRef idx="2">
            <a:schemeClr val="accent1"/>
          </a:lnRef>
          <a:fillRef idx="0">
            <a:schemeClr val="accent1"/>
          </a:fillRef>
          <a:effectRef idx="1">
            <a:schemeClr val="accent1"/>
          </a:effectRef>
          <a:fontRef idx="minor">
            <a:schemeClr val="tx1"/>
          </a:fontRef>
        </p:style>
      </p:cxnSp>
      <p:sp>
        <p:nvSpPr>
          <p:cNvPr id="135" name="Freeform 134"/>
          <p:cNvSpPr/>
          <p:nvPr/>
        </p:nvSpPr>
        <p:spPr>
          <a:xfrm>
            <a:off x="46841" y="37785"/>
            <a:ext cx="2440919" cy="5123663"/>
          </a:xfrm>
          <a:custGeom>
            <a:avLst/>
            <a:gdLst>
              <a:gd name="connsiteX0" fmla="*/ 1390493 w 2440919"/>
              <a:gd name="connsiteY0" fmla="*/ 0 h 5123663"/>
              <a:gd name="connsiteX1" fmla="*/ 1390493 w 2440919"/>
              <a:gd name="connsiteY1" fmla="*/ 4224377 h 5123663"/>
              <a:gd name="connsiteX2" fmla="*/ 0 w 2440919"/>
              <a:gd name="connsiteY2" fmla="*/ 5040536 h 5123663"/>
              <a:gd name="connsiteX3" fmla="*/ 1005084 w 2440919"/>
              <a:gd name="connsiteY3" fmla="*/ 5123663 h 5123663"/>
              <a:gd name="connsiteX4" fmla="*/ 2425805 w 2440919"/>
              <a:gd name="connsiteY4" fmla="*/ 4186592 h 5123663"/>
              <a:gd name="connsiteX5" fmla="*/ 2440919 w 2440919"/>
              <a:gd name="connsiteY5" fmla="*/ 7557 h 5123663"/>
              <a:gd name="connsiteX6" fmla="*/ 1390493 w 2440919"/>
              <a:gd name="connsiteY6" fmla="*/ 0 h 512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919" h="5123663">
                <a:moveTo>
                  <a:pt x="1390493" y="0"/>
                </a:moveTo>
                <a:lnTo>
                  <a:pt x="1390493" y="4224377"/>
                </a:lnTo>
                <a:lnTo>
                  <a:pt x="0" y="5040536"/>
                </a:lnTo>
                <a:lnTo>
                  <a:pt x="1005084" y="5123663"/>
                </a:lnTo>
                <a:lnTo>
                  <a:pt x="2425805" y="4186592"/>
                </a:lnTo>
                <a:lnTo>
                  <a:pt x="2440919" y="7557"/>
                </a:lnTo>
                <a:lnTo>
                  <a:pt x="1390493" y="0"/>
                </a:ln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Freeform 135"/>
          <p:cNvSpPr/>
          <p:nvPr/>
        </p:nvSpPr>
        <p:spPr>
          <a:xfrm>
            <a:off x="1014140" y="45342"/>
            <a:ext cx="2531604" cy="5153891"/>
          </a:xfrm>
          <a:custGeom>
            <a:avLst/>
            <a:gdLst>
              <a:gd name="connsiteX0" fmla="*/ 1458506 w 2531604"/>
              <a:gd name="connsiteY0" fmla="*/ 0 h 5153891"/>
              <a:gd name="connsiteX1" fmla="*/ 1458506 w 2531604"/>
              <a:gd name="connsiteY1" fmla="*/ 4194149 h 5153891"/>
              <a:gd name="connsiteX2" fmla="*/ 0 w 2531604"/>
              <a:gd name="connsiteY2" fmla="*/ 5138777 h 5153891"/>
              <a:gd name="connsiteX3" fmla="*/ 1012642 w 2531604"/>
              <a:gd name="connsiteY3" fmla="*/ 5153891 h 5153891"/>
              <a:gd name="connsiteX4" fmla="*/ 2531604 w 2531604"/>
              <a:gd name="connsiteY4" fmla="*/ 4186592 h 5153891"/>
              <a:gd name="connsiteX5" fmla="*/ 2524047 w 2531604"/>
              <a:gd name="connsiteY5" fmla="*/ 7557 h 5153891"/>
              <a:gd name="connsiteX6" fmla="*/ 1458506 w 2531604"/>
              <a:gd name="connsiteY6" fmla="*/ 0 h 51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604" h="5153891">
                <a:moveTo>
                  <a:pt x="1458506" y="0"/>
                </a:moveTo>
                <a:lnTo>
                  <a:pt x="1458506" y="4194149"/>
                </a:lnTo>
                <a:lnTo>
                  <a:pt x="0" y="5138777"/>
                </a:lnTo>
                <a:lnTo>
                  <a:pt x="1012642" y="5153891"/>
                </a:lnTo>
                <a:lnTo>
                  <a:pt x="2531604" y="4186592"/>
                </a:lnTo>
                <a:lnTo>
                  <a:pt x="2524047" y="7557"/>
                </a:lnTo>
                <a:lnTo>
                  <a:pt x="1458506" y="0"/>
                </a:lnTo>
                <a:close/>
              </a:path>
            </a:pathLst>
          </a:cu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TextBox 136"/>
          <p:cNvSpPr txBox="1"/>
          <p:nvPr/>
        </p:nvSpPr>
        <p:spPr>
          <a:xfrm>
            <a:off x="1380706" y="3603925"/>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t>Resource &amp; Support</a:t>
            </a:r>
            <a:endParaRPr lang="en-US" b="1" dirty="0">
              <a:ln w="0"/>
              <a:effectLst>
                <a:outerShdw blurRad="38100" dist="19050" dir="2700000" algn="tl" rotWithShape="0">
                  <a:schemeClr val="dk1">
                    <a:alpha val="40000"/>
                  </a:schemeClr>
                </a:outerShdw>
              </a:effectLst>
            </a:endParaRPr>
          </a:p>
        </p:txBody>
      </p:sp>
      <p:sp>
        <p:nvSpPr>
          <p:cNvPr id="138" name="Rectangle 137"/>
          <p:cNvSpPr/>
          <p:nvPr/>
        </p:nvSpPr>
        <p:spPr>
          <a:xfrm>
            <a:off x="2372478" y="3401019"/>
            <a:ext cx="1320754" cy="923330"/>
          </a:xfrm>
          <a:prstGeom prst="rect">
            <a:avLst/>
          </a:prstGeom>
        </p:spPr>
        <p:txBody>
          <a:bodyPr wrap="square">
            <a:spAutoFit/>
          </a:bodyPr>
          <a:lstStyle/>
          <a:p>
            <a:pPr algn="ctr" fontAlgn="b"/>
            <a:r>
              <a:rPr lang="en-US" b="1" spc="-70" dirty="0">
                <a:solidFill>
                  <a:srgbClr val="0000FF"/>
                </a:solidFill>
                <a:latin typeface="Calibri" panose="020F0502020204030204" pitchFamily="34" charset="0"/>
              </a:rPr>
              <a:t>Cross-Silo Work </a:t>
            </a:r>
            <a:r>
              <a:rPr lang="en-US" b="1" spc="-70" dirty="0" smtClean="0">
                <a:solidFill>
                  <a:srgbClr val="0000FF"/>
                </a:solidFill>
                <a:latin typeface="Calibri" panose="020F0502020204030204" pitchFamily="34" charset="0"/>
              </a:rPr>
              <a:t>&amp; </a:t>
            </a:r>
            <a:r>
              <a:rPr lang="en-US" b="1" spc="-70" dirty="0">
                <a:solidFill>
                  <a:srgbClr val="0000FF"/>
                </a:solidFill>
                <a:latin typeface="Calibri" panose="020F0502020204030204" pitchFamily="34" charset="0"/>
              </a:rPr>
              <a:t>Mentorship</a:t>
            </a:r>
          </a:p>
        </p:txBody>
      </p:sp>
      <p:sp>
        <p:nvSpPr>
          <p:cNvPr id="98" name="TextBox 97"/>
          <p:cNvSpPr txBox="1"/>
          <p:nvPr/>
        </p:nvSpPr>
        <p:spPr>
          <a:xfrm>
            <a:off x="396072" y="-12454"/>
            <a:ext cx="7739639" cy="523220"/>
          </a:xfrm>
          <a:prstGeom prst="rect">
            <a:avLst/>
          </a:prstGeom>
          <a:solidFill>
            <a:srgbClr val="0B2F3A"/>
          </a:solidFill>
        </p:spPr>
        <p:txBody>
          <a:bodyPr wrap="square" rtlCol="0">
            <a:spAutoFit/>
          </a:bodyPr>
          <a:lstStyle/>
          <a:p>
            <a:r>
              <a:rPr lang="en-US" sz="2400" dirty="0" smtClean="0">
                <a:solidFill>
                  <a:schemeClr val="bg2"/>
                </a:solidFill>
              </a:rPr>
              <a:t>Areas S&amp;T performed </a:t>
            </a:r>
            <a:r>
              <a:rPr lang="en-US" sz="2800" b="1" dirty="0" smtClean="0">
                <a:solidFill>
                  <a:srgbClr val="FFFF00"/>
                </a:solidFill>
              </a:rPr>
              <a:t>on par </a:t>
            </a:r>
            <a:r>
              <a:rPr lang="en-US" sz="2400" dirty="0">
                <a:solidFill>
                  <a:schemeClr val="bg2"/>
                </a:solidFill>
              </a:rPr>
              <a:t>with </a:t>
            </a:r>
            <a:r>
              <a:rPr lang="en-US" sz="2400" dirty="0" smtClean="0">
                <a:solidFill>
                  <a:schemeClr val="bg2"/>
                </a:solidFill>
              </a:rPr>
              <a:t>the selected peer group</a:t>
            </a:r>
          </a:p>
        </p:txBody>
      </p:sp>
    </p:spTree>
    <p:extLst>
      <p:ext uri="{BB962C8B-B14F-4D97-AF65-F5344CB8AC3E}">
        <p14:creationId xmlns:p14="http://schemas.microsoft.com/office/powerpoint/2010/main" val="25878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0">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0">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0">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0">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8" presetClass="emph" presetSubtype="0" fill="hold" grpId="1" nodeType="clickEffect">
                                  <p:stCondLst>
                                    <p:cond delay="0"/>
                                  </p:stCondLst>
                                  <p:childTnLst>
                                    <p:animRot by="10800000">
                                      <p:cBhvr>
                                        <p:cTn id="52" dur="2000" fill="hold"/>
                                        <p:tgtEl>
                                          <p:spTgt spid="120"/>
                                        </p:tgtEl>
                                        <p:attrNameLst>
                                          <p:attrName>r</p:attrName>
                                        </p:attrNameLst>
                                      </p:cBhvr>
                                    </p:animRot>
                                  </p:childTnLst>
                                </p:cTn>
                              </p:par>
                              <p:par>
                                <p:cTn id="53" presetID="3" presetClass="emph" presetSubtype="2" fill="hold" nodeType="withEffect">
                                  <p:stCondLst>
                                    <p:cond delay="0"/>
                                  </p:stCondLst>
                                  <p:childTnLst>
                                    <p:animClr clrSpc="rgb" dir="cw">
                                      <p:cBhvr override="childStyle">
                                        <p:cTn id="54" dur="2000" fill="hold"/>
                                        <p:tgtEl>
                                          <p:spTgt spid="103">
                                            <p:txEl>
                                              <p:pRg st="1" end="1"/>
                                            </p:txEl>
                                          </p:spTgt>
                                        </p:tgtEl>
                                        <p:attrNameLst>
                                          <p:attrName>style.color</p:attrName>
                                        </p:attrNameLst>
                                      </p:cBhvr>
                                      <p:to>
                                        <a:srgbClr val="FFFF66"/>
                                      </p:to>
                                    </p:animClr>
                                  </p:childTnLst>
                                </p:cTn>
                              </p:par>
                              <p:par>
                                <p:cTn id="55" presetID="3" presetClass="emph" presetSubtype="2" fill="hold" nodeType="withEffect">
                                  <p:stCondLst>
                                    <p:cond delay="0"/>
                                  </p:stCondLst>
                                  <p:childTnLst>
                                    <p:animClr clrSpc="rgb" dir="cw">
                                      <p:cBhvr override="childStyle">
                                        <p:cTn id="56" dur="2000" fill="hold"/>
                                        <p:tgtEl>
                                          <p:spTgt spid="100">
                                            <p:txEl>
                                              <p:pRg st="3" end="3"/>
                                            </p:txEl>
                                          </p:spTgt>
                                        </p:tgtEl>
                                        <p:attrNameLst>
                                          <p:attrName>style.color</p:attrName>
                                        </p:attrNameLst>
                                      </p:cBhvr>
                                      <p:to>
                                        <a:srgbClr val="FFFF66"/>
                                      </p:to>
                                    </p:animClr>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2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4"/>
                                        </p:tgtEl>
                                        <p:attrNameLst>
                                          <p:attrName>style.visibility</p:attrName>
                                        </p:attrNameLst>
                                      </p:cBhvr>
                                      <p:to>
                                        <p:strVal val="visible"/>
                                      </p:to>
                                    </p:set>
                                  </p:childTnLst>
                                </p:cTn>
                              </p:par>
                              <p:par>
                                <p:cTn id="85" presetID="7" presetClass="emph" presetSubtype="1" nodeType="withEffect">
                                  <p:stCondLst>
                                    <p:cond delay="0"/>
                                  </p:stCondLst>
                                  <p:childTnLst>
                                    <p:set>
                                      <p:cBhvr>
                                        <p:cTn id="86" dur="indefinite"/>
                                        <p:tgtEl>
                                          <p:spTgt spid="121"/>
                                        </p:tgtEl>
                                        <p:attrNameLst>
                                          <p:attrName>stroke.color</p:attrName>
                                        </p:attrNameLst>
                                      </p:cBhvr>
                                      <p:to>
                                        <p:clrVal>
                                          <a:srgbClr val="FF9900"/>
                                        </p:clrVal>
                                      </p:to>
                                    </p:set>
                                    <p:set>
                                      <p:cBhvr>
                                        <p:cTn id="87" dur="indefinite"/>
                                        <p:tgtEl>
                                          <p:spTgt spid="121"/>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0" grpId="0" build="p" animBg="1"/>
      <p:bldP spid="102" grpId="0" animBg="1"/>
      <p:bldP spid="119" grpId="0" animBg="1"/>
      <p:bldP spid="120" grpId="0" animBg="1"/>
      <p:bldP spid="120" grpId="1" animBg="1"/>
      <p:bldP spid="121" grpId="0" animBg="1"/>
      <p:bldP spid="9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7687" y="1502054"/>
            <a:ext cx="8197114" cy="2857565"/>
          </a:xfrm>
        </p:spPr>
        <p:txBody>
          <a:bodyPr/>
          <a:lstStyle/>
          <a:p>
            <a:endParaRPr lang="en-US"/>
          </a:p>
        </p:txBody>
      </p:sp>
      <p:sp>
        <p:nvSpPr>
          <p:cNvPr id="3" name="Text Placeholder 2"/>
          <p:cNvSpPr>
            <a:spLocks noGrp="1"/>
          </p:cNvSpPr>
          <p:nvPr>
            <p:ph type="body" sz="quarter" idx="12"/>
          </p:nvPr>
        </p:nvSpPr>
        <p:spPr>
          <a:xfrm>
            <a:off x="620139" y="1059876"/>
            <a:ext cx="8184662" cy="308378"/>
          </a:xfrm>
        </p:spPr>
        <p:txBody>
          <a:bodyPr/>
          <a:lstStyle/>
          <a:p>
            <a:endParaRPr lang="en-US"/>
          </a:p>
        </p:txBody>
      </p:sp>
      <p:sp>
        <p:nvSpPr>
          <p:cNvPr id="4" name="Text Placeholder 3"/>
          <p:cNvSpPr>
            <a:spLocks noGrp="1"/>
          </p:cNvSpPr>
          <p:nvPr>
            <p:ph type="body" sz="quarter" idx="10"/>
          </p:nvPr>
        </p:nvSpPr>
        <p:spPr>
          <a:xfrm>
            <a:off x="442339" y="-12700"/>
            <a:ext cx="8370643" cy="800099"/>
          </a:xfrm>
        </p:spPr>
        <p:txBody>
          <a:bodyPr/>
          <a:lstStyle/>
          <a:p>
            <a:endParaRPr lang="en-US"/>
          </a:p>
        </p:txBody>
      </p:sp>
      <p:pic>
        <p:nvPicPr>
          <p:cNvPr id="5" name="Picture 4"/>
          <p:cNvPicPr>
            <a:picLocks noChangeAspect="1"/>
          </p:cNvPicPr>
          <p:nvPr/>
        </p:nvPicPr>
        <p:blipFill>
          <a:blip r:embed="rId3"/>
          <a:stretch>
            <a:fillRect/>
          </a:stretch>
        </p:blipFill>
        <p:spPr>
          <a:xfrm>
            <a:off x="15902" y="-98425"/>
            <a:ext cx="9144000" cy="7236817"/>
          </a:xfrm>
          <a:prstGeom prst="rect">
            <a:avLst/>
          </a:prstGeom>
          <a:ln>
            <a:solidFill>
              <a:schemeClr val="tx1">
                <a:lumMod val="75000"/>
              </a:schemeClr>
            </a:solidFill>
          </a:ln>
        </p:spPr>
      </p:pic>
      <p:sp>
        <p:nvSpPr>
          <p:cNvPr id="35" name="Rectangle 34"/>
          <p:cNvSpPr/>
          <p:nvPr/>
        </p:nvSpPr>
        <p:spPr>
          <a:xfrm>
            <a:off x="15902" y="4290392"/>
            <a:ext cx="9233714" cy="1831631"/>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860000">
            <a:off x="357960" y="4249064"/>
            <a:ext cx="633315"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Service</a:t>
            </a:r>
            <a:endParaRPr lang="en-US" sz="1200" dirty="0">
              <a:solidFill>
                <a:srgbClr val="000000"/>
              </a:solidFill>
              <a:latin typeface="Calibri" panose="020F0502020204030204" pitchFamily="34" charset="0"/>
            </a:endParaRPr>
          </a:p>
        </p:txBody>
      </p:sp>
      <p:sp>
        <p:nvSpPr>
          <p:cNvPr id="7" name="Rectangle 6"/>
          <p:cNvSpPr/>
          <p:nvPr/>
        </p:nvSpPr>
        <p:spPr>
          <a:xfrm rot="-1860000">
            <a:off x="653320" y="4248114"/>
            <a:ext cx="73045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Teaching</a:t>
            </a:r>
            <a:endParaRPr lang="en-US" sz="1200" dirty="0">
              <a:solidFill>
                <a:srgbClr val="000000"/>
              </a:solidFill>
              <a:latin typeface="Calibri" panose="020F0502020204030204" pitchFamily="34" charset="0"/>
            </a:endParaRPr>
          </a:p>
        </p:txBody>
      </p:sp>
      <p:sp>
        <p:nvSpPr>
          <p:cNvPr id="8" name="Rectangle 7"/>
          <p:cNvSpPr/>
          <p:nvPr/>
        </p:nvSpPr>
        <p:spPr>
          <a:xfrm rot="-1860000">
            <a:off x="194844" y="4489141"/>
            <a:ext cx="158876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Facilities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Work Resources</a:t>
            </a:r>
          </a:p>
        </p:txBody>
      </p:sp>
      <p:sp>
        <p:nvSpPr>
          <p:cNvPr id="9" name="Rectangle 8"/>
          <p:cNvSpPr/>
          <p:nvPr/>
        </p:nvSpPr>
        <p:spPr>
          <a:xfrm rot="-1860000">
            <a:off x="371952" y="4527206"/>
            <a:ext cx="1802032"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Personal </a:t>
            </a:r>
            <a:r>
              <a:rPr lang="en-US" sz="1200" dirty="0" smtClean="0">
                <a:solidFill>
                  <a:srgbClr val="000000"/>
                </a:solidFill>
                <a:latin typeface="Calibri" panose="020F0502020204030204" pitchFamily="34" charset="0"/>
              </a:rPr>
              <a:t>&amp; </a:t>
            </a:r>
            <a:r>
              <a:rPr lang="en-US" sz="1200" dirty="0">
                <a:solidFill>
                  <a:srgbClr val="000000"/>
                </a:solidFill>
                <a:latin typeface="Calibri" panose="020F0502020204030204" pitchFamily="34" charset="0"/>
              </a:rPr>
              <a:t>Family Policies</a:t>
            </a:r>
          </a:p>
        </p:txBody>
      </p:sp>
      <p:sp>
        <p:nvSpPr>
          <p:cNvPr id="10" name="Rectangle 9"/>
          <p:cNvSpPr/>
          <p:nvPr/>
        </p:nvSpPr>
        <p:spPr>
          <a:xfrm rot="-1860000">
            <a:off x="680494" y="4571620"/>
            <a:ext cx="169661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Health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Retirement Benefits</a:t>
            </a:r>
          </a:p>
        </p:txBody>
      </p:sp>
      <p:sp>
        <p:nvSpPr>
          <p:cNvPr id="11" name="Rectangle 10"/>
          <p:cNvSpPr/>
          <p:nvPr/>
        </p:nvSpPr>
        <p:spPr>
          <a:xfrm rot="-1860000">
            <a:off x="-115758" y="4263034"/>
            <a:ext cx="750398"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Research</a:t>
            </a:r>
            <a:endParaRPr lang="en-US" sz="1200" dirty="0">
              <a:solidFill>
                <a:srgbClr val="000000"/>
              </a:solidFill>
              <a:latin typeface="Calibri" panose="020F0502020204030204" pitchFamily="34" charset="0"/>
            </a:endParaRPr>
          </a:p>
        </p:txBody>
      </p:sp>
      <p:sp>
        <p:nvSpPr>
          <p:cNvPr id="12" name="Rectangle 11"/>
          <p:cNvSpPr/>
          <p:nvPr/>
        </p:nvSpPr>
        <p:spPr>
          <a:xfrm rot="-1860000">
            <a:off x="1228497" y="4516488"/>
            <a:ext cx="158921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 Interdisciplinary Work</a:t>
            </a:r>
          </a:p>
        </p:txBody>
      </p:sp>
      <p:sp>
        <p:nvSpPr>
          <p:cNvPr id="13" name="Rectangle 12"/>
          <p:cNvSpPr/>
          <p:nvPr/>
        </p:nvSpPr>
        <p:spPr>
          <a:xfrm rot="-1860000">
            <a:off x="2133137" y="4339656"/>
            <a:ext cx="1024896"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Collaboration</a:t>
            </a:r>
          </a:p>
        </p:txBody>
      </p:sp>
      <p:sp>
        <p:nvSpPr>
          <p:cNvPr id="14" name="Rectangle 13"/>
          <p:cNvSpPr/>
          <p:nvPr/>
        </p:nvSpPr>
        <p:spPr>
          <a:xfrm rot="-1860000">
            <a:off x="2631872" y="4289028"/>
            <a:ext cx="843821"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Mentoring</a:t>
            </a:r>
          </a:p>
        </p:txBody>
      </p:sp>
      <p:sp>
        <p:nvSpPr>
          <p:cNvPr id="15" name="Rectangle 14"/>
          <p:cNvSpPr/>
          <p:nvPr/>
        </p:nvSpPr>
        <p:spPr>
          <a:xfrm rot="-1860000">
            <a:off x="2773047" y="4364808"/>
            <a:ext cx="1114857"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Tenure Policies</a:t>
            </a:r>
          </a:p>
        </p:txBody>
      </p:sp>
      <p:sp>
        <p:nvSpPr>
          <p:cNvPr id="16" name="Rectangle 15"/>
          <p:cNvSpPr/>
          <p:nvPr/>
        </p:nvSpPr>
        <p:spPr>
          <a:xfrm rot="-1860000">
            <a:off x="2666073" y="4496055"/>
            <a:ext cx="1596206"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Tenure Expectations: Clarity</a:t>
            </a:r>
          </a:p>
        </p:txBody>
      </p:sp>
      <p:sp>
        <p:nvSpPr>
          <p:cNvPr id="17" name="Rectangle 16"/>
          <p:cNvSpPr/>
          <p:nvPr/>
        </p:nvSpPr>
        <p:spPr>
          <a:xfrm rot="-1860000">
            <a:off x="3298420" y="4428337"/>
            <a:ext cx="127393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Promotion to Full</a:t>
            </a:r>
          </a:p>
        </p:txBody>
      </p:sp>
      <p:sp>
        <p:nvSpPr>
          <p:cNvPr id="18" name="Rectangle 17"/>
          <p:cNvSpPr/>
          <p:nvPr/>
        </p:nvSpPr>
        <p:spPr>
          <a:xfrm rot="-1860000">
            <a:off x="4291116" y="4234932"/>
            <a:ext cx="58221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Senior</a:t>
            </a:r>
            <a:endParaRPr lang="en-US" sz="1200" dirty="0">
              <a:solidFill>
                <a:srgbClr val="000000"/>
              </a:solidFill>
              <a:latin typeface="Calibri" panose="020F0502020204030204" pitchFamily="34" charset="0"/>
            </a:endParaRPr>
          </a:p>
        </p:txBody>
      </p:sp>
      <p:sp>
        <p:nvSpPr>
          <p:cNvPr id="19" name="Rectangle 18"/>
          <p:cNvSpPr/>
          <p:nvPr/>
        </p:nvSpPr>
        <p:spPr>
          <a:xfrm rot="-1860000">
            <a:off x="4451305" y="4310903"/>
            <a:ext cx="78579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Divisional</a:t>
            </a:r>
            <a:endParaRPr lang="en-US" sz="1200" dirty="0">
              <a:solidFill>
                <a:srgbClr val="000000"/>
              </a:solidFill>
              <a:latin typeface="Calibri" panose="020F0502020204030204" pitchFamily="34" charset="0"/>
            </a:endParaRPr>
          </a:p>
        </p:txBody>
      </p:sp>
      <p:sp>
        <p:nvSpPr>
          <p:cNvPr id="20" name="Rectangle 19"/>
          <p:cNvSpPr/>
          <p:nvPr/>
        </p:nvSpPr>
        <p:spPr>
          <a:xfrm rot="-1860000">
            <a:off x="4573297" y="4337660"/>
            <a:ext cx="105182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Departmental</a:t>
            </a:r>
            <a:endParaRPr lang="en-US" sz="1200" dirty="0">
              <a:solidFill>
                <a:srgbClr val="000000"/>
              </a:solidFill>
              <a:latin typeface="Calibri" panose="020F0502020204030204" pitchFamily="34" charset="0"/>
            </a:endParaRPr>
          </a:p>
        </p:txBody>
      </p:sp>
      <p:sp>
        <p:nvSpPr>
          <p:cNvPr id="21" name="Rectangle 20"/>
          <p:cNvSpPr/>
          <p:nvPr/>
        </p:nvSpPr>
        <p:spPr>
          <a:xfrm rot="-1860000">
            <a:off x="5294685" y="4247231"/>
            <a:ext cx="626197"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Faculty</a:t>
            </a:r>
            <a:endParaRPr lang="en-US" sz="1200" dirty="0">
              <a:solidFill>
                <a:srgbClr val="000000"/>
              </a:solidFill>
              <a:latin typeface="Calibri" panose="020F0502020204030204" pitchFamily="34" charset="0"/>
            </a:endParaRPr>
          </a:p>
        </p:txBody>
      </p:sp>
      <p:sp>
        <p:nvSpPr>
          <p:cNvPr id="22" name="Rectangle 21"/>
          <p:cNvSpPr/>
          <p:nvPr/>
        </p:nvSpPr>
        <p:spPr>
          <a:xfrm rot="-1860000">
            <a:off x="5752152" y="4229314"/>
            <a:ext cx="49398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Trust</a:t>
            </a:r>
            <a:endParaRPr lang="en-US" sz="1200" dirty="0">
              <a:solidFill>
                <a:srgbClr val="000000"/>
              </a:solidFill>
              <a:latin typeface="Calibri" panose="020F0502020204030204" pitchFamily="34" charset="0"/>
            </a:endParaRPr>
          </a:p>
        </p:txBody>
      </p:sp>
      <p:sp>
        <p:nvSpPr>
          <p:cNvPr id="23" name="Rectangle 22"/>
          <p:cNvSpPr/>
          <p:nvPr/>
        </p:nvSpPr>
        <p:spPr>
          <a:xfrm rot="-1860000">
            <a:off x="4997797" y="4555714"/>
            <a:ext cx="1729512"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Shared </a:t>
            </a:r>
            <a:r>
              <a:rPr lang="en-US" sz="1200" dirty="0">
                <a:solidFill>
                  <a:srgbClr val="000000"/>
                </a:solidFill>
                <a:latin typeface="Calibri" panose="020F0502020204030204" pitchFamily="34" charset="0"/>
              </a:rPr>
              <a:t>Sense of Purpose</a:t>
            </a:r>
          </a:p>
        </p:txBody>
      </p:sp>
      <p:sp>
        <p:nvSpPr>
          <p:cNvPr id="24" name="Rectangle 23"/>
          <p:cNvSpPr/>
          <p:nvPr/>
        </p:nvSpPr>
        <p:spPr>
          <a:xfrm rot="-1860000">
            <a:off x="5209067" y="4560192"/>
            <a:ext cx="1864678" cy="276999"/>
          </a:xfrm>
          <a:prstGeom prst="rect">
            <a:avLst/>
          </a:prstGeom>
        </p:spPr>
        <p:txBody>
          <a:bodyPr wrap="none">
            <a:spAutoFit/>
          </a:bodyPr>
          <a:lstStyle/>
          <a:p>
            <a:pPr fontAlgn="b"/>
            <a:r>
              <a:rPr lang="en-US" sz="1200" spc="-90" dirty="0" smtClean="0">
                <a:solidFill>
                  <a:srgbClr val="000000"/>
                </a:solidFill>
                <a:latin typeface="Calibri" panose="020F0502020204030204" pitchFamily="34" charset="0"/>
              </a:rPr>
              <a:t>Understanding </a:t>
            </a:r>
            <a:r>
              <a:rPr lang="en-US" sz="1200" spc="-90" dirty="0">
                <a:solidFill>
                  <a:srgbClr val="000000"/>
                </a:solidFill>
                <a:latin typeface="Calibri" panose="020F0502020204030204" pitchFamily="34" charset="0"/>
              </a:rPr>
              <a:t>the Issue at Hand</a:t>
            </a:r>
          </a:p>
        </p:txBody>
      </p:sp>
      <p:sp>
        <p:nvSpPr>
          <p:cNvPr id="25" name="Rectangle 24"/>
          <p:cNvSpPr/>
          <p:nvPr/>
        </p:nvSpPr>
        <p:spPr>
          <a:xfrm rot="-1860000">
            <a:off x="6453456" y="4315113"/>
            <a:ext cx="93711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Adaptability</a:t>
            </a:r>
            <a:endParaRPr lang="en-US" sz="1200" dirty="0">
              <a:solidFill>
                <a:srgbClr val="000000"/>
              </a:solidFill>
              <a:latin typeface="Calibri" panose="020F0502020204030204" pitchFamily="34" charset="0"/>
            </a:endParaRPr>
          </a:p>
        </p:txBody>
      </p:sp>
      <p:sp>
        <p:nvSpPr>
          <p:cNvPr id="26" name="Rectangle 25"/>
          <p:cNvSpPr/>
          <p:nvPr/>
        </p:nvSpPr>
        <p:spPr>
          <a:xfrm rot="-1860000">
            <a:off x="6776491" y="4333284"/>
            <a:ext cx="93397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Productivity</a:t>
            </a:r>
            <a:endParaRPr lang="en-US" sz="1200" dirty="0">
              <a:solidFill>
                <a:srgbClr val="000000"/>
              </a:solidFill>
              <a:latin typeface="Calibri" panose="020F0502020204030204" pitchFamily="34" charset="0"/>
            </a:endParaRPr>
          </a:p>
        </p:txBody>
      </p:sp>
      <p:sp>
        <p:nvSpPr>
          <p:cNvPr id="30" name="Rectangle 29"/>
          <p:cNvSpPr/>
          <p:nvPr/>
        </p:nvSpPr>
        <p:spPr>
          <a:xfrm rot="-1860000">
            <a:off x="7558369" y="4515540"/>
            <a:ext cx="1575047"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Appreciation </a:t>
            </a:r>
            <a:r>
              <a:rPr lang="en-US" sz="1200" spc="-90" dirty="0" smtClean="0">
                <a:solidFill>
                  <a:srgbClr val="000000"/>
                </a:solidFill>
                <a:latin typeface="Calibri" panose="020F0502020204030204" pitchFamily="34" charset="0"/>
              </a:rPr>
              <a:t>&amp;Recognition</a:t>
            </a:r>
            <a:endParaRPr lang="en-US" sz="1200" spc="-90" dirty="0">
              <a:solidFill>
                <a:srgbClr val="000000"/>
              </a:solidFill>
              <a:latin typeface="Calibri" panose="020F0502020204030204" pitchFamily="34" charset="0"/>
            </a:endParaRPr>
          </a:p>
        </p:txBody>
      </p:sp>
      <p:cxnSp>
        <p:nvCxnSpPr>
          <p:cNvPr id="37" name="Straight Connector 36"/>
          <p:cNvCxnSpPr/>
          <p:nvPr/>
        </p:nvCxnSpPr>
        <p:spPr>
          <a:xfrm>
            <a:off x="753489"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110852"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448814"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806177"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144139"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501502"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839464"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196827"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553839"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911202"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249164"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606527"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44489"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301852"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639814"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997177"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335139"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92502"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030464"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387827"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725789"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083152"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421114"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778477"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3480000">
            <a:off x="230380"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3480000">
            <a:off x="587743"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3480000">
            <a:off x="925705"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3480000">
            <a:off x="1283068"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3480000">
            <a:off x="1621030"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3480000">
            <a:off x="1978393"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3480000">
            <a:off x="2316355"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3480000">
            <a:off x="2673718"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3480000">
            <a:off x="3040674"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3480000">
            <a:off x="3398037"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3480000">
            <a:off x="3735999"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3480000">
            <a:off x="4093362"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3480000">
            <a:off x="4431324"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3480000">
            <a:off x="4788687"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3480000">
            <a:off x="5126649"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3480000">
            <a:off x="5484012"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3480000">
            <a:off x="5876577"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3480000">
            <a:off x="6233940"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3480000">
            <a:off x="6571902"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3480000">
            <a:off x="6919740" y="3958008"/>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3480000">
            <a:off x="7267227"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3480000">
            <a:off x="7624590"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3480000">
            <a:off x="7962552"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3480000">
            <a:off x="8319915"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8" name="Freeform 107"/>
          <p:cNvSpPr/>
          <p:nvPr/>
        </p:nvSpPr>
        <p:spPr>
          <a:xfrm>
            <a:off x="3053532" y="28575"/>
            <a:ext cx="2952750" cy="5200650"/>
          </a:xfrm>
          <a:custGeom>
            <a:avLst/>
            <a:gdLst>
              <a:gd name="connsiteX0" fmla="*/ 1552575 w 2952750"/>
              <a:gd name="connsiteY0" fmla="*/ 28575 h 5200650"/>
              <a:gd name="connsiteX1" fmla="*/ 1562100 w 2952750"/>
              <a:gd name="connsiteY1" fmla="*/ 4219575 h 5200650"/>
              <a:gd name="connsiteX2" fmla="*/ 0 w 2952750"/>
              <a:gd name="connsiteY2" fmla="*/ 5200650 h 5200650"/>
              <a:gd name="connsiteX3" fmla="*/ 1400175 w 2952750"/>
              <a:gd name="connsiteY3" fmla="*/ 5181600 h 5200650"/>
              <a:gd name="connsiteX4" fmla="*/ 2952750 w 2952750"/>
              <a:gd name="connsiteY4" fmla="*/ 4200525 h 5200650"/>
              <a:gd name="connsiteX5" fmla="*/ 2952750 w 2952750"/>
              <a:gd name="connsiteY5" fmla="*/ 0 h 5200650"/>
              <a:gd name="connsiteX6" fmla="*/ 1552575 w 2952750"/>
              <a:gd name="connsiteY6" fmla="*/ 28575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0" h="5200650">
                <a:moveTo>
                  <a:pt x="1552575" y="28575"/>
                </a:moveTo>
                <a:lnTo>
                  <a:pt x="1562100" y="4219575"/>
                </a:lnTo>
                <a:lnTo>
                  <a:pt x="0" y="5200650"/>
                </a:lnTo>
                <a:lnTo>
                  <a:pt x="1400175" y="5181600"/>
                </a:lnTo>
                <a:lnTo>
                  <a:pt x="2952750" y="4200525"/>
                </a:lnTo>
                <a:lnTo>
                  <a:pt x="2952750" y="0"/>
                </a:lnTo>
                <a:lnTo>
                  <a:pt x="1552575" y="28575"/>
                </a:lnTo>
                <a:close/>
              </a:path>
            </a:pathLst>
          </a:cu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585018" y="38100"/>
            <a:ext cx="2038350" cy="4781550"/>
          </a:xfrm>
          <a:custGeom>
            <a:avLst/>
            <a:gdLst>
              <a:gd name="connsiteX0" fmla="*/ 895350 w 2038350"/>
              <a:gd name="connsiteY0" fmla="*/ 9525 h 4781550"/>
              <a:gd name="connsiteX1" fmla="*/ 895350 w 2038350"/>
              <a:gd name="connsiteY1" fmla="*/ 4200525 h 4781550"/>
              <a:gd name="connsiteX2" fmla="*/ 0 w 2038350"/>
              <a:gd name="connsiteY2" fmla="*/ 4743450 h 4781550"/>
              <a:gd name="connsiteX3" fmla="*/ 1095375 w 2038350"/>
              <a:gd name="connsiteY3" fmla="*/ 4781550 h 4781550"/>
              <a:gd name="connsiteX4" fmla="*/ 2038350 w 2038350"/>
              <a:gd name="connsiteY4" fmla="*/ 4191000 h 4781550"/>
              <a:gd name="connsiteX5" fmla="*/ 2038350 w 2038350"/>
              <a:gd name="connsiteY5" fmla="*/ 0 h 4781550"/>
              <a:gd name="connsiteX6" fmla="*/ 895350 w 2038350"/>
              <a:gd name="connsiteY6" fmla="*/ 9525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50" h="4781550">
                <a:moveTo>
                  <a:pt x="895350" y="9525"/>
                </a:moveTo>
                <a:lnTo>
                  <a:pt x="895350" y="4200525"/>
                </a:lnTo>
                <a:lnTo>
                  <a:pt x="0" y="4743450"/>
                </a:lnTo>
                <a:lnTo>
                  <a:pt x="1095375" y="4781550"/>
                </a:lnTo>
                <a:lnTo>
                  <a:pt x="2038350" y="4191000"/>
                </a:lnTo>
                <a:lnTo>
                  <a:pt x="2038350" y="0"/>
                </a:lnTo>
                <a:lnTo>
                  <a:pt x="895350" y="9525"/>
                </a:lnTo>
                <a:close/>
              </a:path>
            </a:pathLst>
          </a:cu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4688625" y="3909817"/>
            <a:ext cx="1223797"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b="1" dirty="0" smtClean="0">
                <a:ln w="0"/>
                <a:solidFill>
                  <a:srgbClr val="0070C0"/>
                </a:solidFill>
                <a:effectLst>
                  <a:outerShdw blurRad="38100" dist="19050" dir="2700000" algn="tl" rotWithShape="0">
                    <a:schemeClr val="dk1">
                      <a:alpha val="40000"/>
                    </a:schemeClr>
                  </a:outerShdw>
                </a:effectLst>
              </a:rPr>
              <a:t>Leadership</a:t>
            </a:r>
            <a:endParaRPr lang="en-US" b="1" dirty="0">
              <a:ln w="0"/>
              <a:solidFill>
                <a:srgbClr val="0070C0"/>
              </a:solidFill>
              <a:effectLst>
                <a:outerShdw blurRad="38100" dist="19050" dir="2700000" algn="tl" rotWithShape="0">
                  <a:schemeClr val="dk1">
                    <a:alpha val="40000"/>
                  </a:schemeClr>
                </a:outerShdw>
              </a:effectLst>
            </a:endParaRPr>
          </a:p>
        </p:txBody>
      </p:sp>
      <p:sp>
        <p:nvSpPr>
          <p:cNvPr id="32" name="TextBox 31"/>
          <p:cNvSpPr txBox="1"/>
          <p:nvPr/>
        </p:nvSpPr>
        <p:spPr>
          <a:xfrm>
            <a:off x="3742627" y="3909817"/>
            <a:ext cx="583814"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b="1" dirty="0">
                <a:ln w="0"/>
                <a:solidFill>
                  <a:schemeClr val="tx1"/>
                </a:solidFill>
                <a:effectLst>
                  <a:outerShdw blurRad="38100" dist="19050" dir="2700000" algn="tl" rotWithShape="0">
                    <a:schemeClr val="dk1">
                      <a:alpha val="40000"/>
                    </a:schemeClr>
                  </a:outerShdw>
                </a:effectLst>
              </a:rPr>
              <a:t>P&amp;T</a:t>
            </a:r>
          </a:p>
        </p:txBody>
      </p:sp>
      <p:sp>
        <p:nvSpPr>
          <p:cNvPr id="115" name="TextBox 114"/>
          <p:cNvSpPr txBox="1"/>
          <p:nvPr/>
        </p:nvSpPr>
        <p:spPr>
          <a:xfrm>
            <a:off x="237578" y="3632818"/>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solidFill>
                  <a:srgbClr val="7030A0"/>
                </a:solidFill>
              </a:rPr>
              <a:t>Nature of Work</a:t>
            </a:r>
            <a:endParaRPr lang="en-US" b="1" dirty="0">
              <a:ln w="0"/>
              <a:solidFill>
                <a:srgbClr val="7030A0"/>
              </a:solidFill>
              <a:effectLst>
                <a:outerShdw blurRad="38100" dist="19050" dir="2700000" algn="tl" rotWithShape="0">
                  <a:schemeClr val="dk1">
                    <a:alpha val="40000"/>
                  </a:schemeClr>
                </a:outerShdw>
              </a:effectLst>
            </a:endParaRPr>
          </a:p>
        </p:txBody>
      </p:sp>
      <p:sp>
        <p:nvSpPr>
          <p:cNvPr id="124" name="Freeform 123"/>
          <p:cNvSpPr/>
          <p:nvPr/>
        </p:nvSpPr>
        <p:spPr>
          <a:xfrm>
            <a:off x="4444182" y="19050"/>
            <a:ext cx="3295650" cy="5229225"/>
          </a:xfrm>
          <a:custGeom>
            <a:avLst/>
            <a:gdLst>
              <a:gd name="connsiteX0" fmla="*/ 1552575 w 3295650"/>
              <a:gd name="connsiteY0" fmla="*/ 0 h 5229225"/>
              <a:gd name="connsiteX1" fmla="*/ 1562100 w 3295650"/>
              <a:gd name="connsiteY1" fmla="*/ 4219575 h 5229225"/>
              <a:gd name="connsiteX2" fmla="*/ 0 w 3295650"/>
              <a:gd name="connsiteY2" fmla="*/ 5210175 h 5229225"/>
              <a:gd name="connsiteX3" fmla="*/ 1733550 w 3295650"/>
              <a:gd name="connsiteY3" fmla="*/ 5229225 h 5229225"/>
              <a:gd name="connsiteX4" fmla="*/ 3286125 w 3295650"/>
              <a:gd name="connsiteY4" fmla="*/ 4210050 h 5229225"/>
              <a:gd name="connsiteX5" fmla="*/ 3295650 w 3295650"/>
              <a:gd name="connsiteY5" fmla="*/ 19050 h 5229225"/>
              <a:gd name="connsiteX6" fmla="*/ 1552575 w 3295650"/>
              <a:gd name="connsiteY6" fmla="*/ 0 h 52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0" h="5229225">
                <a:moveTo>
                  <a:pt x="1552575" y="0"/>
                </a:moveTo>
                <a:lnTo>
                  <a:pt x="1562100" y="4219575"/>
                </a:lnTo>
                <a:lnTo>
                  <a:pt x="0" y="5210175"/>
                </a:lnTo>
                <a:lnTo>
                  <a:pt x="1733550" y="5229225"/>
                </a:lnTo>
                <a:lnTo>
                  <a:pt x="3286125" y="4210050"/>
                </a:lnTo>
                <a:lnTo>
                  <a:pt x="3295650" y="19050"/>
                </a:lnTo>
                <a:lnTo>
                  <a:pt x="1552575" y="0"/>
                </a:lnTo>
                <a:close/>
              </a:path>
            </a:pathLst>
          </a:custGeom>
          <a:noFill/>
          <a:ln>
            <a:solidFill>
              <a:srgbClr val="FFA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Freeform 124"/>
          <p:cNvSpPr/>
          <p:nvPr/>
        </p:nvSpPr>
        <p:spPr>
          <a:xfrm>
            <a:off x="6168207" y="28575"/>
            <a:ext cx="2619375" cy="5200650"/>
          </a:xfrm>
          <a:custGeom>
            <a:avLst/>
            <a:gdLst>
              <a:gd name="connsiteX0" fmla="*/ 1571625 w 2619375"/>
              <a:gd name="connsiteY0" fmla="*/ 19050 h 5200650"/>
              <a:gd name="connsiteX1" fmla="*/ 1571625 w 2619375"/>
              <a:gd name="connsiteY1" fmla="*/ 4210050 h 5200650"/>
              <a:gd name="connsiteX2" fmla="*/ 0 w 2619375"/>
              <a:gd name="connsiteY2" fmla="*/ 5200650 h 5200650"/>
              <a:gd name="connsiteX3" fmla="*/ 1143000 w 2619375"/>
              <a:gd name="connsiteY3" fmla="*/ 5200650 h 5200650"/>
              <a:gd name="connsiteX4" fmla="*/ 2619375 w 2619375"/>
              <a:gd name="connsiteY4" fmla="*/ 4210050 h 5200650"/>
              <a:gd name="connsiteX5" fmla="*/ 2619375 w 2619375"/>
              <a:gd name="connsiteY5" fmla="*/ 0 h 5200650"/>
              <a:gd name="connsiteX6" fmla="*/ 1571625 w 2619375"/>
              <a:gd name="connsiteY6" fmla="*/ 1905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75" h="5200650">
                <a:moveTo>
                  <a:pt x="1571625" y="19050"/>
                </a:moveTo>
                <a:lnTo>
                  <a:pt x="1571625" y="4210050"/>
                </a:lnTo>
                <a:lnTo>
                  <a:pt x="0" y="5200650"/>
                </a:lnTo>
                <a:lnTo>
                  <a:pt x="1143000" y="5200650"/>
                </a:lnTo>
                <a:lnTo>
                  <a:pt x="2619375" y="4210050"/>
                </a:lnTo>
                <a:lnTo>
                  <a:pt x="2619375" y="0"/>
                </a:lnTo>
                <a:lnTo>
                  <a:pt x="1571625" y="19050"/>
                </a:lnTo>
                <a:close/>
              </a:path>
            </a:pathLst>
          </a:cu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6228567" y="3909817"/>
            <a:ext cx="1331198"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b="1" dirty="0">
                <a:solidFill>
                  <a:schemeClr val="accent4">
                    <a:lumMod val="75000"/>
                  </a:schemeClr>
                </a:solidFill>
              </a:rPr>
              <a:t>Governance</a:t>
            </a:r>
            <a:endParaRPr lang="en-US" b="1" dirty="0">
              <a:ln w="0"/>
              <a:solidFill>
                <a:schemeClr val="accent4">
                  <a:lumMod val="75000"/>
                </a:schemeClr>
              </a:solidFill>
              <a:effectLst>
                <a:outerShdw blurRad="38100" dist="19050" dir="2700000" algn="tl" rotWithShape="0">
                  <a:schemeClr val="dk1">
                    <a:alpha val="40000"/>
                  </a:schemeClr>
                </a:outerShdw>
              </a:effectLst>
            </a:endParaRPr>
          </a:p>
        </p:txBody>
      </p:sp>
      <p:sp>
        <p:nvSpPr>
          <p:cNvPr id="126" name="TextBox 125"/>
          <p:cNvSpPr txBox="1"/>
          <p:nvPr/>
        </p:nvSpPr>
        <p:spPr>
          <a:xfrm>
            <a:off x="7651461" y="3909817"/>
            <a:ext cx="1335257" cy="369332"/>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r>
              <a:rPr lang="en-US" b="1" spc="-90" dirty="0" smtClean="0">
                <a:solidFill>
                  <a:srgbClr val="FF00FF"/>
                </a:solidFill>
              </a:rPr>
              <a:t>Department</a:t>
            </a:r>
            <a:endParaRPr lang="en-US" b="1" spc="-90" dirty="0">
              <a:ln w="0"/>
              <a:solidFill>
                <a:srgbClr val="FF00FF"/>
              </a:solidFill>
              <a:effectLst>
                <a:outerShdw blurRad="38100" dist="19050" dir="2700000" algn="tl" rotWithShape="0">
                  <a:schemeClr val="dk1">
                    <a:alpha val="40000"/>
                  </a:schemeClr>
                </a:outerShdw>
              </a:effectLst>
            </a:endParaRPr>
          </a:p>
        </p:txBody>
      </p:sp>
      <p:sp>
        <p:nvSpPr>
          <p:cNvPr id="31" name="Freeform 30"/>
          <p:cNvSpPr/>
          <p:nvPr/>
        </p:nvSpPr>
        <p:spPr>
          <a:xfrm>
            <a:off x="2024832" y="28575"/>
            <a:ext cx="2600325" cy="5200650"/>
          </a:xfrm>
          <a:custGeom>
            <a:avLst/>
            <a:gdLst>
              <a:gd name="connsiteX0" fmla="*/ 1543050 w 2600325"/>
              <a:gd name="connsiteY0" fmla="*/ 0 h 5200650"/>
              <a:gd name="connsiteX1" fmla="*/ 1543050 w 2600325"/>
              <a:gd name="connsiteY1" fmla="*/ 4229100 h 5200650"/>
              <a:gd name="connsiteX2" fmla="*/ 0 w 2600325"/>
              <a:gd name="connsiteY2" fmla="*/ 5172075 h 5200650"/>
              <a:gd name="connsiteX3" fmla="*/ 1047750 w 2600325"/>
              <a:gd name="connsiteY3" fmla="*/ 5200650 h 5200650"/>
              <a:gd name="connsiteX4" fmla="*/ 2600325 w 2600325"/>
              <a:gd name="connsiteY4" fmla="*/ 4200525 h 5200650"/>
              <a:gd name="connsiteX5" fmla="*/ 2590800 w 2600325"/>
              <a:gd name="connsiteY5" fmla="*/ 0 h 5200650"/>
              <a:gd name="connsiteX6" fmla="*/ 1543050 w 2600325"/>
              <a:gd name="connsiteY6" fmla="*/ 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25" h="5200650">
                <a:moveTo>
                  <a:pt x="1543050" y="0"/>
                </a:moveTo>
                <a:lnTo>
                  <a:pt x="1543050" y="4229100"/>
                </a:lnTo>
                <a:lnTo>
                  <a:pt x="0" y="5172075"/>
                </a:lnTo>
                <a:lnTo>
                  <a:pt x="1047750" y="5200650"/>
                </a:lnTo>
                <a:lnTo>
                  <a:pt x="2600325" y="4200525"/>
                </a:lnTo>
                <a:lnTo>
                  <a:pt x="2590800" y="0"/>
                </a:lnTo>
                <a:lnTo>
                  <a:pt x="154305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flipH="1" flipV="1">
            <a:off x="1296099" y="1417345"/>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H="1" flipV="1">
            <a:off x="943257" y="203890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flipV="1">
            <a:off x="3057127" y="1548925"/>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338212" y="1415061"/>
            <a:ext cx="290302" cy="0"/>
          </a:xfrm>
          <a:prstGeom prst="line">
            <a:avLst/>
          </a:prstGeom>
          <a:ln w="38100">
            <a:solidFill>
              <a:srgbClr val="FFA500"/>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3949743" y="1540563"/>
            <a:ext cx="290302" cy="0"/>
          </a:xfrm>
          <a:prstGeom prst="line">
            <a:avLst/>
          </a:prstGeom>
          <a:ln w="38100">
            <a:solidFill>
              <a:srgbClr val="FFA500"/>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530099" y="2607297"/>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H="1" flipV="1">
            <a:off x="606981" y="2082909"/>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H="1" flipV="1">
            <a:off x="4459273" y="1578492"/>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H="1" flipV="1">
            <a:off x="5133556" y="2423014"/>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flipV="1">
            <a:off x="4810189" y="2490724"/>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H="1" flipV="1">
            <a:off x="5483363" y="173613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H="1" flipV="1">
            <a:off x="6513513" y="2550661"/>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flipH="1" flipV="1">
            <a:off x="6894842" y="2622045"/>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H="1" flipV="1">
            <a:off x="8655707" y="165287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flipV="1">
            <a:off x="6139295" y="2339126"/>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H="1" flipV="1">
            <a:off x="7258727" y="2713772"/>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flipV="1">
            <a:off x="7592447" y="243951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8993543" y="203890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rot="-1860000">
            <a:off x="6833384" y="4408288"/>
            <a:ext cx="124354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Collegiality</a:t>
            </a:r>
            <a:endParaRPr lang="en-US" sz="1200" dirty="0">
              <a:solidFill>
                <a:srgbClr val="000000"/>
              </a:solidFill>
              <a:latin typeface="Calibri" panose="020F0502020204030204" pitchFamily="34" charset="0"/>
            </a:endParaRPr>
          </a:p>
        </p:txBody>
      </p:sp>
      <p:sp>
        <p:nvSpPr>
          <p:cNvPr id="153" name="Rectangle 152"/>
          <p:cNvSpPr/>
          <p:nvPr/>
        </p:nvSpPr>
        <p:spPr>
          <a:xfrm rot="-1860000">
            <a:off x="7037852" y="4453875"/>
            <a:ext cx="133735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Engagement</a:t>
            </a:r>
            <a:endParaRPr lang="en-US" sz="1200" dirty="0">
              <a:solidFill>
                <a:srgbClr val="000000"/>
              </a:solidFill>
              <a:latin typeface="Calibri" panose="020F0502020204030204" pitchFamily="34" charset="0"/>
            </a:endParaRPr>
          </a:p>
        </p:txBody>
      </p:sp>
      <p:sp>
        <p:nvSpPr>
          <p:cNvPr id="154" name="Rectangle 153"/>
          <p:cNvSpPr/>
          <p:nvPr/>
        </p:nvSpPr>
        <p:spPr>
          <a:xfrm rot="-1860000">
            <a:off x="7677230" y="4376282"/>
            <a:ext cx="104477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a:t>
            </a:r>
            <a:r>
              <a:rPr lang="en-US" sz="1200" dirty="0">
                <a:solidFill>
                  <a:srgbClr val="000000"/>
                </a:solidFill>
                <a:latin typeface="Calibri" panose="020F0502020204030204" pitchFamily="34" charset="0"/>
              </a:rPr>
              <a:t>Quality</a:t>
            </a:r>
          </a:p>
        </p:txBody>
      </p:sp>
      <p:cxnSp>
        <p:nvCxnSpPr>
          <p:cNvPr id="155" name="Straight Arrow Connector 154"/>
          <p:cNvCxnSpPr/>
          <p:nvPr/>
        </p:nvCxnSpPr>
        <p:spPr>
          <a:xfrm flipH="1" flipV="1">
            <a:off x="2707101" y="2497098"/>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flipV="1">
            <a:off x="3752784" y="1640731"/>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115340" y="1897461"/>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H="1" flipV="1">
            <a:off x="7935421" y="1347817"/>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3591946" y="1523656"/>
            <a:ext cx="290302" cy="0"/>
          </a:xfrm>
          <a:prstGeom prst="line">
            <a:avLst/>
          </a:prstGeom>
          <a:ln w="38100">
            <a:solidFill>
              <a:srgbClr val="FFA500"/>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429314" y="2148522"/>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1137917" y="1578492"/>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7" name="Freeform 116"/>
          <p:cNvSpPr/>
          <p:nvPr/>
        </p:nvSpPr>
        <p:spPr>
          <a:xfrm>
            <a:off x="52281" y="47513"/>
            <a:ext cx="2440919" cy="5123663"/>
          </a:xfrm>
          <a:custGeom>
            <a:avLst/>
            <a:gdLst>
              <a:gd name="connsiteX0" fmla="*/ 1390493 w 2440919"/>
              <a:gd name="connsiteY0" fmla="*/ 0 h 5123663"/>
              <a:gd name="connsiteX1" fmla="*/ 1390493 w 2440919"/>
              <a:gd name="connsiteY1" fmla="*/ 4224377 h 5123663"/>
              <a:gd name="connsiteX2" fmla="*/ 0 w 2440919"/>
              <a:gd name="connsiteY2" fmla="*/ 5040536 h 5123663"/>
              <a:gd name="connsiteX3" fmla="*/ 1005084 w 2440919"/>
              <a:gd name="connsiteY3" fmla="*/ 5123663 h 5123663"/>
              <a:gd name="connsiteX4" fmla="*/ 2425805 w 2440919"/>
              <a:gd name="connsiteY4" fmla="*/ 4186592 h 5123663"/>
              <a:gd name="connsiteX5" fmla="*/ 2440919 w 2440919"/>
              <a:gd name="connsiteY5" fmla="*/ 7557 h 5123663"/>
              <a:gd name="connsiteX6" fmla="*/ 1390493 w 2440919"/>
              <a:gd name="connsiteY6" fmla="*/ 0 h 512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919" h="5123663">
                <a:moveTo>
                  <a:pt x="1390493" y="0"/>
                </a:moveTo>
                <a:lnTo>
                  <a:pt x="1390493" y="4224377"/>
                </a:lnTo>
                <a:lnTo>
                  <a:pt x="0" y="5040536"/>
                </a:lnTo>
                <a:lnTo>
                  <a:pt x="1005084" y="5123663"/>
                </a:lnTo>
                <a:lnTo>
                  <a:pt x="2425805" y="4186592"/>
                </a:lnTo>
                <a:lnTo>
                  <a:pt x="2440919" y="7557"/>
                </a:lnTo>
                <a:lnTo>
                  <a:pt x="1390493" y="0"/>
                </a:ln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Freeform 118"/>
          <p:cNvSpPr/>
          <p:nvPr/>
        </p:nvSpPr>
        <p:spPr>
          <a:xfrm>
            <a:off x="1019580" y="55070"/>
            <a:ext cx="2531604" cy="5153891"/>
          </a:xfrm>
          <a:custGeom>
            <a:avLst/>
            <a:gdLst>
              <a:gd name="connsiteX0" fmla="*/ 1458506 w 2531604"/>
              <a:gd name="connsiteY0" fmla="*/ 0 h 5153891"/>
              <a:gd name="connsiteX1" fmla="*/ 1458506 w 2531604"/>
              <a:gd name="connsiteY1" fmla="*/ 4194149 h 5153891"/>
              <a:gd name="connsiteX2" fmla="*/ 0 w 2531604"/>
              <a:gd name="connsiteY2" fmla="*/ 5138777 h 5153891"/>
              <a:gd name="connsiteX3" fmla="*/ 1012642 w 2531604"/>
              <a:gd name="connsiteY3" fmla="*/ 5153891 h 5153891"/>
              <a:gd name="connsiteX4" fmla="*/ 2531604 w 2531604"/>
              <a:gd name="connsiteY4" fmla="*/ 4186592 h 5153891"/>
              <a:gd name="connsiteX5" fmla="*/ 2524047 w 2531604"/>
              <a:gd name="connsiteY5" fmla="*/ 7557 h 5153891"/>
              <a:gd name="connsiteX6" fmla="*/ 1458506 w 2531604"/>
              <a:gd name="connsiteY6" fmla="*/ 0 h 51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604" h="5153891">
                <a:moveTo>
                  <a:pt x="1458506" y="0"/>
                </a:moveTo>
                <a:lnTo>
                  <a:pt x="1458506" y="4194149"/>
                </a:lnTo>
                <a:lnTo>
                  <a:pt x="0" y="5138777"/>
                </a:lnTo>
                <a:lnTo>
                  <a:pt x="1012642" y="5153891"/>
                </a:lnTo>
                <a:lnTo>
                  <a:pt x="2531604" y="4186592"/>
                </a:lnTo>
                <a:lnTo>
                  <a:pt x="2524047" y="7557"/>
                </a:lnTo>
                <a:lnTo>
                  <a:pt x="1458506" y="0"/>
                </a:lnTo>
                <a:close/>
              </a:path>
            </a:pathLst>
          </a:cu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TextBox 119"/>
          <p:cNvSpPr txBox="1"/>
          <p:nvPr/>
        </p:nvSpPr>
        <p:spPr>
          <a:xfrm>
            <a:off x="1386146" y="3613653"/>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t>Resource &amp; Support</a:t>
            </a:r>
            <a:endParaRPr lang="en-US" b="1" dirty="0">
              <a:ln w="0"/>
              <a:effectLst>
                <a:outerShdw blurRad="38100" dist="19050" dir="2700000" algn="tl" rotWithShape="0">
                  <a:schemeClr val="dk1">
                    <a:alpha val="40000"/>
                  </a:schemeClr>
                </a:outerShdw>
              </a:effectLst>
            </a:endParaRPr>
          </a:p>
        </p:txBody>
      </p:sp>
      <p:sp>
        <p:nvSpPr>
          <p:cNvPr id="121" name="Rectangle 120"/>
          <p:cNvSpPr/>
          <p:nvPr/>
        </p:nvSpPr>
        <p:spPr>
          <a:xfrm>
            <a:off x="2377918" y="3410747"/>
            <a:ext cx="1320754" cy="923330"/>
          </a:xfrm>
          <a:prstGeom prst="rect">
            <a:avLst/>
          </a:prstGeom>
        </p:spPr>
        <p:txBody>
          <a:bodyPr wrap="square">
            <a:spAutoFit/>
          </a:bodyPr>
          <a:lstStyle/>
          <a:p>
            <a:pPr algn="ctr" fontAlgn="b"/>
            <a:r>
              <a:rPr lang="en-US" b="1" spc="-70" dirty="0">
                <a:solidFill>
                  <a:srgbClr val="0000FF"/>
                </a:solidFill>
                <a:latin typeface="Calibri" panose="020F0502020204030204" pitchFamily="34" charset="0"/>
              </a:rPr>
              <a:t>Cross-Silo Work </a:t>
            </a:r>
            <a:r>
              <a:rPr lang="en-US" b="1" spc="-70" dirty="0" smtClean="0">
                <a:solidFill>
                  <a:srgbClr val="0000FF"/>
                </a:solidFill>
                <a:latin typeface="Calibri" panose="020F0502020204030204" pitchFamily="34" charset="0"/>
              </a:rPr>
              <a:t>&amp; </a:t>
            </a:r>
            <a:r>
              <a:rPr lang="en-US" b="1" spc="-70" dirty="0">
                <a:solidFill>
                  <a:srgbClr val="0000FF"/>
                </a:solidFill>
                <a:latin typeface="Calibri" panose="020F0502020204030204" pitchFamily="34" charset="0"/>
              </a:rPr>
              <a:t>Mentorship</a:t>
            </a:r>
          </a:p>
        </p:txBody>
      </p:sp>
      <p:sp>
        <p:nvSpPr>
          <p:cNvPr id="98" name="TextBox 97"/>
          <p:cNvSpPr txBox="1"/>
          <p:nvPr/>
        </p:nvSpPr>
        <p:spPr>
          <a:xfrm>
            <a:off x="404910" y="-12454"/>
            <a:ext cx="7093169" cy="523220"/>
          </a:xfrm>
          <a:prstGeom prst="rect">
            <a:avLst/>
          </a:prstGeom>
          <a:solidFill>
            <a:srgbClr val="0B2F3A"/>
          </a:solidFill>
        </p:spPr>
        <p:txBody>
          <a:bodyPr wrap="square" rtlCol="0">
            <a:spAutoFit/>
          </a:bodyPr>
          <a:lstStyle/>
          <a:p>
            <a:r>
              <a:rPr lang="en-US" sz="2400" dirty="0" smtClean="0">
                <a:solidFill>
                  <a:schemeClr val="bg2"/>
                </a:solidFill>
              </a:rPr>
              <a:t>Areas S&amp;T performed </a:t>
            </a:r>
            <a:r>
              <a:rPr lang="en-US" sz="2800" b="1" dirty="0" smtClean="0">
                <a:solidFill>
                  <a:schemeClr val="accent4">
                    <a:lumMod val="60000"/>
                    <a:lumOff val="40000"/>
                  </a:schemeClr>
                </a:solidFill>
              </a:rPr>
              <a:t>below</a:t>
            </a:r>
            <a:r>
              <a:rPr lang="en-US" sz="2400" dirty="0" smtClean="0">
                <a:solidFill>
                  <a:schemeClr val="bg2"/>
                </a:solidFill>
              </a:rPr>
              <a:t> the selected peer group</a:t>
            </a:r>
          </a:p>
        </p:txBody>
      </p:sp>
      <p:cxnSp>
        <p:nvCxnSpPr>
          <p:cNvPr id="127" name="Straight Connector 126"/>
          <p:cNvCxnSpPr/>
          <p:nvPr/>
        </p:nvCxnSpPr>
        <p:spPr>
          <a:xfrm>
            <a:off x="2865870" y="1676056"/>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4633767" y="3047656"/>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4988405" y="2848211"/>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6023056" y="2665737"/>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6380623" y="2775490"/>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6749691" y="2778388"/>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7075948" y="2870565"/>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7423786" y="2634672"/>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8466598" y="1736138"/>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8801963" y="2141693"/>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flipH="1" flipV="1">
            <a:off x="442339" y="1993834"/>
            <a:ext cx="21922" cy="141147"/>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flipH="1" flipV="1">
            <a:off x="1166679" y="1415061"/>
            <a:ext cx="12194" cy="158403"/>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V="1">
            <a:off x="2590411" y="2490724"/>
            <a:ext cx="0" cy="132351"/>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p:nvPr/>
        </p:nvCxnSpPr>
        <p:spPr>
          <a:xfrm flipV="1">
            <a:off x="2896458" y="1502054"/>
            <a:ext cx="0" cy="150825"/>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p:nvPr/>
        </p:nvCxnSpPr>
        <p:spPr>
          <a:xfrm flipV="1">
            <a:off x="4326600" y="1502054"/>
            <a:ext cx="0" cy="150824"/>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4307106" y="1676056"/>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flipV="1">
            <a:off x="4712357" y="2463864"/>
            <a:ext cx="0" cy="583792"/>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p:nvPr/>
        </p:nvCxnSpPr>
        <p:spPr>
          <a:xfrm flipV="1">
            <a:off x="5070362" y="2339126"/>
            <a:ext cx="0" cy="478641"/>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flipV="1">
            <a:off x="6067856" y="2325632"/>
            <a:ext cx="0" cy="309040"/>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p:nvPr/>
        </p:nvCxnSpPr>
        <p:spPr>
          <a:xfrm flipV="1">
            <a:off x="6801691" y="2550661"/>
            <a:ext cx="0" cy="227727"/>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p:nvPr/>
        </p:nvCxnSpPr>
        <p:spPr>
          <a:xfrm flipV="1">
            <a:off x="7140648" y="2623075"/>
            <a:ext cx="0" cy="254592"/>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nvCxnSpPr>
        <p:spPr>
          <a:xfrm flipV="1">
            <a:off x="7498079" y="2439518"/>
            <a:ext cx="0" cy="195154"/>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p:nvPr/>
        </p:nvCxnSpPr>
        <p:spPr>
          <a:xfrm flipV="1">
            <a:off x="7816518" y="1347817"/>
            <a:ext cx="0" cy="134260"/>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6" name="Straight Arrow Connector 175"/>
          <p:cNvCxnSpPr/>
          <p:nvPr/>
        </p:nvCxnSpPr>
        <p:spPr>
          <a:xfrm flipV="1">
            <a:off x="6449048" y="2506970"/>
            <a:ext cx="0" cy="268520"/>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flipV="1">
            <a:off x="8544777" y="1601878"/>
            <a:ext cx="0" cy="134260"/>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p:nvPr/>
        </p:nvCxnSpPr>
        <p:spPr>
          <a:xfrm flipV="1">
            <a:off x="8883021" y="1993834"/>
            <a:ext cx="0" cy="119287"/>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7771273" y="1482077"/>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p:nvPr/>
        </p:nvCxnSpPr>
        <p:spPr>
          <a:xfrm flipH="1">
            <a:off x="5356978" y="1438941"/>
            <a:ext cx="15553" cy="297197"/>
          </a:xfrm>
          <a:prstGeom prst="straightConnector1">
            <a:avLst/>
          </a:prstGeom>
          <a:ln>
            <a:solidFill>
              <a:srgbClr val="FFA500"/>
            </a:solidFill>
            <a:tailEnd type="triangle"/>
          </a:ln>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p:nvPr/>
        </p:nvCxnSpPr>
        <p:spPr>
          <a:xfrm>
            <a:off x="3597846" y="1528818"/>
            <a:ext cx="0" cy="147238"/>
          </a:xfrm>
          <a:prstGeom prst="straightConnector1">
            <a:avLst/>
          </a:prstGeom>
          <a:ln>
            <a:solidFill>
              <a:srgbClr val="FFA500"/>
            </a:solidFill>
            <a:tailEnd type="triangle"/>
          </a:ln>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a:off x="4006893" y="1555555"/>
            <a:ext cx="0" cy="341906"/>
          </a:xfrm>
          <a:prstGeom prst="straightConnector1">
            <a:avLst/>
          </a:prstGeom>
          <a:ln>
            <a:solidFill>
              <a:srgbClr val="FFA5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81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2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0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1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2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3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3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3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36"/>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67"/>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33"/>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34"/>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37"/>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3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35"/>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39"/>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56"/>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55"/>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57"/>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58"/>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6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8"/>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5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5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5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4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6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27"/>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6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6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6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2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2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69"/>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70"/>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40"/>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76"/>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4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7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42"/>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7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4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74"/>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44"/>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78"/>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46"/>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77"/>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79"/>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45"/>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75"/>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181"/>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82"/>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83"/>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47"/>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11"/>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16"/>
                                        </p:tgtEl>
                                        <p:attrNameLst>
                                          <p:attrName>style.visibility</p:attrName>
                                        </p:attrNameLst>
                                      </p:cBhvr>
                                      <p:to>
                                        <p:strVal val="visible"/>
                                      </p:to>
                                    </p:set>
                                  </p:childTnLst>
                                </p:cTn>
                              </p:par>
                              <p:par>
                                <p:cTn id="163" presetID="1" presetClass="exit" presetSubtype="0" fill="hold" nodeType="withEffect">
                                  <p:stCondLst>
                                    <p:cond delay="0"/>
                                  </p:stCondLst>
                                  <p:childTnLst>
                                    <p:set>
                                      <p:cBhvr>
                                        <p:cTn id="164" dur="1" fill="hold">
                                          <p:stCondLst>
                                            <p:cond delay="0"/>
                                          </p:stCondLst>
                                        </p:cTn>
                                        <p:tgtEl>
                                          <p:spTgt spid="160"/>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118"/>
                                        </p:tgtEl>
                                        <p:attrNameLst>
                                          <p:attrName>style.visibility</p:attrName>
                                        </p:attrNameLst>
                                      </p:cBhvr>
                                      <p:to>
                                        <p:strVal val="hidden"/>
                                      </p:to>
                                    </p:set>
                                  </p:childTnLst>
                                </p:cTn>
                              </p:par>
                              <p:par>
                                <p:cTn id="167" presetID="1" presetClass="exit" presetSubtype="0" fill="hold" nodeType="withEffect">
                                  <p:stCondLst>
                                    <p:cond delay="0"/>
                                  </p:stCondLst>
                                  <p:childTnLst>
                                    <p:set>
                                      <p:cBhvr>
                                        <p:cTn id="168" dur="1" fill="hold">
                                          <p:stCondLst>
                                            <p:cond delay="0"/>
                                          </p:stCondLst>
                                        </p:cTn>
                                        <p:tgtEl>
                                          <p:spTgt spid="159"/>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151"/>
                                        </p:tgtEl>
                                        <p:attrNameLst>
                                          <p:attrName>style.visibility</p:attrName>
                                        </p:attrNameLst>
                                      </p:cBhvr>
                                      <p:to>
                                        <p:strVal val="hidden"/>
                                      </p:to>
                                    </p:set>
                                  </p:childTnLst>
                                </p:cTn>
                              </p:par>
                              <p:par>
                                <p:cTn id="171" presetID="1" presetClass="exit" presetSubtype="0" fill="hold" nodeType="withEffect">
                                  <p:stCondLst>
                                    <p:cond delay="0"/>
                                  </p:stCondLst>
                                  <p:childTnLst>
                                    <p:set>
                                      <p:cBhvr>
                                        <p:cTn id="172" dur="1" fill="hold">
                                          <p:stCondLst>
                                            <p:cond delay="0"/>
                                          </p:stCondLst>
                                        </p:cTn>
                                        <p:tgtEl>
                                          <p:spTgt spid="150"/>
                                        </p:tgtEl>
                                        <p:attrNameLst>
                                          <p:attrName>style.visibility</p:attrName>
                                        </p:attrNameLst>
                                      </p:cBhvr>
                                      <p:to>
                                        <p:strVal val="hidden"/>
                                      </p:to>
                                    </p:set>
                                  </p:childTnLst>
                                </p:cTn>
                              </p:par>
                              <p:par>
                                <p:cTn id="173" presetID="1" presetClass="exit" presetSubtype="0" fill="hold" nodeType="withEffect">
                                  <p:stCondLst>
                                    <p:cond delay="0"/>
                                  </p:stCondLst>
                                  <p:childTnLst>
                                    <p:set>
                                      <p:cBhvr>
                                        <p:cTn id="174" dur="1" fill="hold">
                                          <p:stCondLst>
                                            <p:cond delay="0"/>
                                          </p:stCondLst>
                                        </p:cTn>
                                        <p:tgtEl>
                                          <p:spTgt spid="148"/>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161"/>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127"/>
                                        </p:tgtEl>
                                        <p:attrNameLst>
                                          <p:attrName>style.visibility</p:attrName>
                                        </p:attrNameLst>
                                      </p:cBhvr>
                                      <p:to>
                                        <p:strVal val="hidden"/>
                                      </p:to>
                                    </p:set>
                                  </p:childTnLst>
                                </p:cTn>
                              </p:par>
                              <p:par>
                                <p:cTn id="179" presetID="1" presetClass="exit" presetSubtype="0" fill="hold" nodeType="withEffect">
                                  <p:stCondLst>
                                    <p:cond delay="0"/>
                                  </p:stCondLst>
                                  <p:childTnLst>
                                    <p:set>
                                      <p:cBhvr>
                                        <p:cTn id="180" dur="1" fill="hold">
                                          <p:stCondLst>
                                            <p:cond delay="0"/>
                                          </p:stCondLst>
                                        </p:cTn>
                                        <p:tgtEl>
                                          <p:spTgt spid="164"/>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165"/>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168"/>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128"/>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129"/>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169"/>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170"/>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140"/>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176"/>
                                        </p:tgtEl>
                                        <p:attrNameLst>
                                          <p:attrName>style.visibility</p:attrName>
                                        </p:attrNameLst>
                                      </p:cBhvr>
                                      <p:to>
                                        <p:strVal val="hidden"/>
                                      </p:to>
                                    </p:set>
                                  </p:childTnLst>
                                </p:cTn>
                              </p:par>
                              <p:par>
                                <p:cTn id="197" presetID="1" presetClass="exit" presetSubtype="0" fill="hold" nodeType="withEffect">
                                  <p:stCondLst>
                                    <p:cond delay="0"/>
                                  </p:stCondLst>
                                  <p:childTnLst>
                                    <p:set>
                                      <p:cBhvr>
                                        <p:cTn id="198" dur="1" fill="hold">
                                          <p:stCondLst>
                                            <p:cond delay="0"/>
                                          </p:stCondLst>
                                        </p:cTn>
                                        <p:tgtEl>
                                          <p:spTgt spid="141"/>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172"/>
                                        </p:tgtEl>
                                        <p:attrNameLst>
                                          <p:attrName>style.visibility</p:attrName>
                                        </p:attrNameLst>
                                      </p:cBhvr>
                                      <p:to>
                                        <p:strVal val="hidden"/>
                                      </p:to>
                                    </p:set>
                                  </p:childTnLst>
                                </p:cTn>
                              </p:par>
                              <p:par>
                                <p:cTn id="201" presetID="1" presetClass="exit" presetSubtype="0" fill="hold" nodeType="withEffect">
                                  <p:stCondLst>
                                    <p:cond delay="0"/>
                                  </p:stCondLst>
                                  <p:childTnLst>
                                    <p:set>
                                      <p:cBhvr>
                                        <p:cTn id="202" dur="1" fill="hold">
                                          <p:stCondLst>
                                            <p:cond delay="0"/>
                                          </p:stCondLst>
                                        </p:cTn>
                                        <p:tgtEl>
                                          <p:spTgt spid="142"/>
                                        </p:tgtEl>
                                        <p:attrNameLst>
                                          <p:attrName>style.visibility</p:attrName>
                                        </p:attrNameLst>
                                      </p:cBhvr>
                                      <p:to>
                                        <p:strVal val="hidden"/>
                                      </p:to>
                                    </p:set>
                                  </p:childTnLst>
                                </p:cTn>
                              </p:par>
                              <p:par>
                                <p:cTn id="203" presetID="1" presetClass="exit" presetSubtype="0" fill="hold" nodeType="withEffect">
                                  <p:stCondLst>
                                    <p:cond delay="0"/>
                                  </p:stCondLst>
                                  <p:childTnLst>
                                    <p:set>
                                      <p:cBhvr>
                                        <p:cTn id="204" dur="1" fill="hold">
                                          <p:stCondLst>
                                            <p:cond delay="0"/>
                                          </p:stCondLst>
                                        </p:cTn>
                                        <p:tgtEl>
                                          <p:spTgt spid="173"/>
                                        </p:tgtEl>
                                        <p:attrNameLst>
                                          <p:attrName>style.visibility</p:attrName>
                                        </p:attrNameLst>
                                      </p:cBhvr>
                                      <p:to>
                                        <p:strVal val="hidden"/>
                                      </p:to>
                                    </p:set>
                                  </p:childTnLst>
                                </p:cTn>
                              </p:par>
                              <p:par>
                                <p:cTn id="205" presetID="1" presetClass="exit" presetSubtype="0" fill="hold" nodeType="withEffect">
                                  <p:stCondLst>
                                    <p:cond delay="0"/>
                                  </p:stCondLst>
                                  <p:childTnLst>
                                    <p:set>
                                      <p:cBhvr>
                                        <p:cTn id="206" dur="1" fill="hold">
                                          <p:stCondLst>
                                            <p:cond delay="0"/>
                                          </p:stCondLst>
                                        </p:cTn>
                                        <p:tgtEl>
                                          <p:spTgt spid="143"/>
                                        </p:tgtEl>
                                        <p:attrNameLst>
                                          <p:attrName>style.visibility</p:attrName>
                                        </p:attrNameLst>
                                      </p:cBhvr>
                                      <p:to>
                                        <p:strVal val="hidden"/>
                                      </p:to>
                                    </p:set>
                                  </p:childTnLst>
                                </p:cTn>
                              </p:par>
                              <p:par>
                                <p:cTn id="207" presetID="1" presetClass="exit" presetSubtype="0" fill="hold" nodeType="withEffect">
                                  <p:stCondLst>
                                    <p:cond delay="0"/>
                                  </p:stCondLst>
                                  <p:childTnLst>
                                    <p:set>
                                      <p:cBhvr>
                                        <p:cTn id="208" dur="1" fill="hold">
                                          <p:stCondLst>
                                            <p:cond delay="0"/>
                                          </p:stCondLst>
                                        </p:cTn>
                                        <p:tgtEl>
                                          <p:spTgt spid="174"/>
                                        </p:tgtEl>
                                        <p:attrNameLst>
                                          <p:attrName>style.visibility</p:attrName>
                                        </p:attrNameLst>
                                      </p:cBhvr>
                                      <p:to>
                                        <p:strVal val="hidden"/>
                                      </p:to>
                                    </p:set>
                                  </p:childTnLst>
                                </p:cTn>
                              </p:par>
                              <p:par>
                                <p:cTn id="209" presetID="1" presetClass="exit" presetSubtype="0" fill="hold" nodeType="withEffect">
                                  <p:stCondLst>
                                    <p:cond delay="0"/>
                                  </p:stCondLst>
                                  <p:childTnLst>
                                    <p:set>
                                      <p:cBhvr>
                                        <p:cTn id="210" dur="1" fill="hold">
                                          <p:stCondLst>
                                            <p:cond delay="0"/>
                                          </p:stCondLst>
                                        </p:cTn>
                                        <p:tgtEl>
                                          <p:spTgt spid="144"/>
                                        </p:tgtEl>
                                        <p:attrNameLst>
                                          <p:attrName>style.visibility</p:attrName>
                                        </p:attrNameLst>
                                      </p:cBhvr>
                                      <p:to>
                                        <p:strVal val="hidden"/>
                                      </p:to>
                                    </p:set>
                                  </p:childTnLst>
                                </p:cTn>
                              </p:par>
                              <p:par>
                                <p:cTn id="211" presetID="1" presetClass="exit" presetSubtype="0" fill="hold" nodeType="withEffect">
                                  <p:stCondLst>
                                    <p:cond delay="0"/>
                                  </p:stCondLst>
                                  <p:childTnLst>
                                    <p:set>
                                      <p:cBhvr>
                                        <p:cTn id="212" dur="1" fill="hold">
                                          <p:stCondLst>
                                            <p:cond delay="0"/>
                                          </p:stCondLst>
                                        </p:cTn>
                                        <p:tgtEl>
                                          <p:spTgt spid="178"/>
                                        </p:tgtEl>
                                        <p:attrNameLst>
                                          <p:attrName>style.visibility</p:attrName>
                                        </p:attrNameLst>
                                      </p:cBhvr>
                                      <p:to>
                                        <p:strVal val="hidden"/>
                                      </p:to>
                                    </p:set>
                                  </p:childTnLst>
                                </p:cTn>
                              </p:par>
                              <p:par>
                                <p:cTn id="213" presetID="1" presetClass="exit" presetSubtype="0" fill="hold" nodeType="withEffect">
                                  <p:stCondLst>
                                    <p:cond delay="0"/>
                                  </p:stCondLst>
                                  <p:childTnLst>
                                    <p:set>
                                      <p:cBhvr>
                                        <p:cTn id="214" dur="1" fill="hold">
                                          <p:stCondLst>
                                            <p:cond delay="0"/>
                                          </p:stCondLst>
                                        </p:cTn>
                                        <p:tgtEl>
                                          <p:spTgt spid="146"/>
                                        </p:tgtEl>
                                        <p:attrNameLst>
                                          <p:attrName>style.visibility</p:attrName>
                                        </p:attrNameLst>
                                      </p:cBhvr>
                                      <p:to>
                                        <p:strVal val="hidden"/>
                                      </p:to>
                                    </p:set>
                                  </p:childTnLst>
                                </p:cTn>
                              </p:par>
                              <p:par>
                                <p:cTn id="215" presetID="1" presetClass="exit" presetSubtype="0" fill="hold" nodeType="withEffect">
                                  <p:stCondLst>
                                    <p:cond delay="0"/>
                                  </p:stCondLst>
                                  <p:childTnLst>
                                    <p:set>
                                      <p:cBhvr>
                                        <p:cTn id="216" dur="1" fill="hold">
                                          <p:stCondLst>
                                            <p:cond delay="0"/>
                                          </p:stCondLst>
                                        </p:cTn>
                                        <p:tgtEl>
                                          <p:spTgt spid="177"/>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145"/>
                                        </p:tgtEl>
                                        <p:attrNameLst>
                                          <p:attrName>style.visibility</p:attrName>
                                        </p:attrNameLst>
                                      </p:cBhvr>
                                      <p:to>
                                        <p:strVal val="hidden"/>
                                      </p:to>
                                    </p:set>
                                  </p:childTnLst>
                                </p:cTn>
                              </p:par>
                              <p:par>
                                <p:cTn id="219" presetID="1" presetClass="exit" presetSubtype="0" fill="hold" nodeType="withEffect">
                                  <p:stCondLst>
                                    <p:cond delay="0"/>
                                  </p:stCondLst>
                                  <p:childTnLst>
                                    <p:set>
                                      <p:cBhvr>
                                        <p:cTn id="220" dur="1" fill="hold">
                                          <p:stCondLst>
                                            <p:cond delay="0"/>
                                          </p:stCondLst>
                                        </p:cTn>
                                        <p:tgtEl>
                                          <p:spTgt spid="175"/>
                                        </p:tgtEl>
                                        <p:attrNameLst>
                                          <p:attrName>style.visibility</p:attrName>
                                        </p:attrNameLst>
                                      </p:cBhvr>
                                      <p:to>
                                        <p:strVal val="hidden"/>
                                      </p:to>
                                    </p:set>
                                  </p:childTnLst>
                                </p:cTn>
                              </p:par>
                              <p:par>
                                <p:cTn id="221" presetID="1" presetClass="exit" presetSubtype="0" fill="hold" nodeType="withEffect">
                                  <p:stCondLst>
                                    <p:cond delay="0"/>
                                  </p:stCondLst>
                                  <p:childTnLst>
                                    <p:set>
                                      <p:cBhvr>
                                        <p:cTn id="222" dur="1" fill="hold">
                                          <p:stCondLst>
                                            <p:cond delay="0"/>
                                          </p:stCondLst>
                                        </p:cTn>
                                        <p:tgtEl>
                                          <p:spTgt spid="1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98849" y="1502054"/>
            <a:ext cx="8197114" cy="2857565"/>
          </a:xfrm>
        </p:spPr>
        <p:txBody>
          <a:bodyPr/>
          <a:lstStyle/>
          <a:p>
            <a:endParaRPr lang="en-US"/>
          </a:p>
        </p:txBody>
      </p:sp>
      <p:sp>
        <p:nvSpPr>
          <p:cNvPr id="3" name="Text Placeholder 2"/>
          <p:cNvSpPr>
            <a:spLocks noGrp="1"/>
          </p:cNvSpPr>
          <p:nvPr>
            <p:ph type="body" sz="quarter" idx="12"/>
          </p:nvPr>
        </p:nvSpPr>
        <p:spPr>
          <a:xfrm>
            <a:off x="611301" y="1059876"/>
            <a:ext cx="8184662" cy="308378"/>
          </a:xfrm>
        </p:spPr>
        <p:txBody>
          <a:bodyPr/>
          <a:lstStyle/>
          <a:p>
            <a:endParaRPr lang="en-US"/>
          </a:p>
        </p:txBody>
      </p:sp>
      <p:sp>
        <p:nvSpPr>
          <p:cNvPr id="4" name="Text Placeholder 3"/>
          <p:cNvSpPr>
            <a:spLocks noGrp="1"/>
          </p:cNvSpPr>
          <p:nvPr>
            <p:ph type="body" sz="quarter" idx="10"/>
          </p:nvPr>
        </p:nvSpPr>
        <p:spPr>
          <a:xfrm>
            <a:off x="433501" y="-12700"/>
            <a:ext cx="8370643" cy="800099"/>
          </a:xfrm>
        </p:spPr>
        <p:txBody>
          <a:bodyPr/>
          <a:lstStyle/>
          <a:p>
            <a:endParaRPr lang="en-US"/>
          </a:p>
        </p:txBody>
      </p:sp>
      <p:pic>
        <p:nvPicPr>
          <p:cNvPr id="5" name="Picture 4"/>
          <p:cNvPicPr>
            <a:picLocks noChangeAspect="1"/>
          </p:cNvPicPr>
          <p:nvPr/>
        </p:nvPicPr>
        <p:blipFill>
          <a:blip r:embed="rId3"/>
          <a:stretch>
            <a:fillRect/>
          </a:stretch>
        </p:blipFill>
        <p:spPr>
          <a:xfrm>
            <a:off x="7064" y="-98425"/>
            <a:ext cx="9144000" cy="7236817"/>
          </a:xfrm>
          <a:prstGeom prst="rect">
            <a:avLst/>
          </a:prstGeom>
          <a:ln>
            <a:solidFill>
              <a:schemeClr val="tx1">
                <a:lumMod val="75000"/>
              </a:schemeClr>
            </a:solidFill>
          </a:ln>
        </p:spPr>
      </p:pic>
      <p:sp>
        <p:nvSpPr>
          <p:cNvPr id="35" name="Rectangle 34"/>
          <p:cNvSpPr/>
          <p:nvPr/>
        </p:nvSpPr>
        <p:spPr>
          <a:xfrm>
            <a:off x="7064" y="4290392"/>
            <a:ext cx="9233714" cy="1831631"/>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860000">
            <a:off x="349122" y="4249064"/>
            <a:ext cx="633315"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Service</a:t>
            </a:r>
            <a:endParaRPr lang="en-US" sz="1200" dirty="0">
              <a:solidFill>
                <a:srgbClr val="000000"/>
              </a:solidFill>
              <a:latin typeface="Calibri" panose="020F0502020204030204" pitchFamily="34" charset="0"/>
            </a:endParaRPr>
          </a:p>
        </p:txBody>
      </p:sp>
      <p:sp>
        <p:nvSpPr>
          <p:cNvPr id="7" name="Rectangle 6"/>
          <p:cNvSpPr/>
          <p:nvPr/>
        </p:nvSpPr>
        <p:spPr>
          <a:xfrm rot="-1860000">
            <a:off x="644482" y="4248114"/>
            <a:ext cx="73045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Teaching</a:t>
            </a:r>
            <a:endParaRPr lang="en-US" sz="1200" dirty="0">
              <a:solidFill>
                <a:srgbClr val="000000"/>
              </a:solidFill>
              <a:latin typeface="Calibri" panose="020F0502020204030204" pitchFamily="34" charset="0"/>
            </a:endParaRPr>
          </a:p>
        </p:txBody>
      </p:sp>
      <p:sp>
        <p:nvSpPr>
          <p:cNvPr id="8" name="Rectangle 7"/>
          <p:cNvSpPr/>
          <p:nvPr/>
        </p:nvSpPr>
        <p:spPr>
          <a:xfrm rot="-1860000">
            <a:off x="186006" y="4489141"/>
            <a:ext cx="158876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Facilities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Work Resources</a:t>
            </a:r>
          </a:p>
        </p:txBody>
      </p:sp>
      <p:sp>
        <p:nvSpPr>
          <p:cNvPr id="9" name="Rectangle 8"/>
          <p:cNvSpPr/>
          <p:nvPr/>
        </p:nvSpPr>
        <p:spPr>
          <a:xfrm rot="-1860000">
            <a:off x="363114" y="4527206"/>
            <a:ext cx="1802032"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Personal </a:t>
            </a:r>
            <a:r>
              <a:rPr lang="en-US" sz="1200" dirty="0" smtClean="0">
                <a:solidFill>
                  <a:srgbClr val="000000"/>
                </a:solidFill>
                <a:latin typeface="Calibri" panose="020F0502020204030204" pitchFamily="34" charset="0"/>
              </a:rPr>
              <a:t>&amp; </a:t>
            </a:r>
            <a:r>
              <a:rPr lang="en-US" sz="1200" dirty="0">
                <a:solidFill>
                  <a:srgbClr val="000000"/>
                </a:solidFill>
                <a:latin typeface="Calibri" panose="020F0502020204030204" pitchFamily="34" charset="0"/>
              </a:rPr>
              <a:t>Family Policies</a:t>
            </a:r>
          </a:p>
        </p:txBody>
      </p:sp>
      <p:sp>
        <p:nvSpPr>
          <p:cNvPr id="10" name="Rectangle 9"/>
          <p:cNvSpPr/>
          <p:nvPr/>
        </p:nvSpPr>
        <p:spPr>
          <a:xfrm rot="-1860000">
            <a:off x="671656" y="4571620"/>
            <a:ext cx="169661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Health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Retirement Benefits</a:t>
            </a:r>
          </a:p>
        </p:txBody>
      </p:sp>
      <p:sp>
        <p:nvSpPr>
          <p:cNvPr id="11" name="Rectangle 10"/>
          <p:cNvSpPr/>
          <p:nvPr/>
        </p:nvSpPr>
        <p:spPr>
          <a:xfrm rot="-1860000">
            <a:off x="-124596" y="4263034"/>
            <a:ext cx="750398"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Research</a:t>
            </a:r>
            <a:endParaRPr lang="en-US" sz="1200" dirty="0">
              <a:solidFill>
                <a:srgbClr val="000000"/>
              </a:solidFill>
              <a:latin typeface="Calibri" panose="020F0502020204030204" pitchFamily="34" charset="0"/>
            </a:endParaRPr>
          </a:p>
        </p:txBody>
      </p:sp>
      <p:sp>
        <p:nvSpPr>
          <p:cNvPr id="12" name="Rectangle 11"/>
          <p:cNvSpPr/>
          <p:nvPr/>
        </p:nvSpPr>
        <p:spPr>
          <a:xfrm rot="-1860000">
            <a:off x="1219659" y="4516488"/>
            <a:ext cx="158921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 Interdisciplinary Work</a:t>
            </a:r>
          </a:p>
        </p:txBody>
      </p:sp>
      <p:sp>
        <p:nvSpPr>
          <p:cNvPr id="13" name="Rectangle 12"/>
          <p:cNvSpPr/>
          <p:nvPr/>
        </p:nvSpPr>
        <p:spPr>
          <a:xfrm rot="-1860000">
            <a:off x="2124299" y="4339656"/>
            <a:ext cx="1024896"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Collaboration</a:t>
            </a:r>
          </a:p>
        </p:txBody>
      </p:sp>
      <p:sp>
        <p:nvSpPr>
          <p:cNvPr id="14" name="Rectangle 13"/>
          <p:cNvSpPr/>
          <p:nvPr/>
        </p:nvSpPr>
        <p:spPr>
          <a:xfrm rot="-1860000">
            <a:off x="2623034" y="4289028"/>
            <a:ext cx="843821"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Mentoring</a:t>
            </a:r>
          </a:p>
        </p:txBody>
      </p:sp>
      <p:sp>
        <p:nvSpPr>
          <p:cNvPr id="15" name="Rectangle 14"/>
          <p:cNvSpPr/>
          <p:nvPr/>
        </p:nvSpPr>
        <p:spPr>
          <a:xfrm rot="-1860000">
            <a:off x="2764209" y="4364808"/>
            <a:ext cx="1114857"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Tenure Policies</a:t>
            </a:r>
          </a:p>
        </p:txBody>
      </p:sp>
      <p:sp>
        <p:nvSpPr>
          <p:cNvPr id="16" name="Rectangle 15"/>
          <p:cNvSpPr/>
          <p:nvPr/>
        </p:nvSpPr>
        <p:spPr>
          <a:xfrm rot="-1860000">
            <a:off x="2657235" y="4496055"/>
            <a:ext cx="1596206"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Tenure Expectations: Clarity</a:t>
            </a:r>
          </a:p>
        </p:txBody>
      </p:sp>
      <p:sp>
        <p:nvSpPr>
          <p:cNvPr id="17" name="Rectangle 16"/>
          <p:cNvSpPr/>
          <p:nvPr/>
        </p:nvSpPr>
        <p:spPr>
          <a:xfrm rot="-1860000">
            <a:off x="3289582" y="4428337"/>
            <a:ext cx="127393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Promotion to Full</a:t>
            </a:r>
          </a:p>
        </p:txBody>
      </p:sp>
      <p:sp>
        <p:nvSpPr>
          <p:cNvPr id="18" name="Rectangle 17"/>
          <p:cNvSpPr/>
          <p:nvPr/>
        </p:nvSpPr>
        <p:spPr>
          <a:xfrm rot="-1860000">
            <a:off x="4282278" y="4234932"/>
            <a:ext cx="58221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Senior</a:t>
            </a:r>
            <a:endParaRPr lang="en-US" sz="1200" dirty="0">
              <a:solidFill>
                <a:srgbClr val="000000"/>
              </a:solidFill>
              <a:latin typeface="Calibri" panose="020F0502020204030204" pitchFamily="34" charset="0"/>
            </a:endParaRPr>
          </a:p>
        </p:txBody>
      </p:sp>
      <p:sp>
        <p:nvSpPr>
          <p:cNvPr id="19" name="Rectangle 18"/>
          <p:cNvSpPr/>
          <p:nvPr/>
        </p:nvSpPr>
        <p:spPr>
          <a:xfrm rot="-1860000">
            <a:off x="4442467" y="4310903"/>
            <a:ext cx="78579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Divisional</a:t>
            </a:r>
            <a:endParaRPr lang="en-US" sz="1200" dirty="0">
              <a:solidFill>
                <a:srgbClr val="000000"/>
              </a:solidFill>
              <a:latin typeface="Calibri" panose="020F0502020204030204" pitchFamily="34" charset="0"/>
            </a:endParaRPr>
          </a:p>
        </p:txBody>
      </p:sp>
      <p:sp>
        <p:nvSpPr>
          <p:cNvPr id="20" name="Rectangle 19"/>
          <p:cNvSpPr/>
          <p:nvPr/>
        </p:nvSpPr>
        <p:spPr>
          <a:xfrm rot="-1860000">
            <a:off x="4564459" y="4337660"/>
            <a:ext cx="105182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Departmental</a:t>
            </a:r>
            <a:endParaRPr lang="en-US" sz="1200" dirty="0">
              <a:solidFill>
                <a:srgbClr val="000000"/>
              </a:solidFill>
              <a:latin typeface="Calibri" panose="020F0502020204030204" pitchFamily="34" charset="0"/>
            </a:endParaRPr>
          </a:p>
        </p:txBody>
      </p:sp>
      <p:sp>
        <p:nvSpPr>
          <p:cNvPr id="21" name="Rectangle 20"/>
          <p:cNvSpPr/>
          <p:nvPr/>
        </p:nvSpPr>
        <p:spPr>
          <a:xfrm rot="-1860000">
            <a:off x="5285847" y="4247231"/>
            <a:ext cx="626197"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Faculty</a:t>
            </a:r>
            <a:endParaRPr lang="en-US" sz="1200" dirty="0">
              <a:solidFill>
                <a:srgbClr val="000000"/>
              </a:solidFill>
              <a:latin typeface="Calibri" panose="020F0502020204030204" pitchFamily="34" charset="0"/>
            </a:endParaRPr>
          </a:p>
        </p:txBody>
      </p:sp>
      <p:sp>
        <p:nvSpPr>
          <p:cNvPr id="22" name="Rectangle 21"/>
          <p:cNvSpPr/>
          <p:nvPr/>
        </p:nvSpPr>
        <p:spPr>
          <a:xfrm rot="-1860000">
            <a:off x="5743314" y="4229314"/>
            <a:ext cx="49398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Trust</a:t>
            </a:r>
            <a:endParaRPr lang="en-US" sz="1200" dirty="0">
              <a:solidFill>
                <a:srgbClr val="000000"/>
              </a:solidFill>
              <a:latin typeface="Calibri" panose="020F0502020204030204" pitchFamily="34" charset="0"/>
            </a:endParaRPr>
          </a:p>
        </p:txBody>
      </p:sp>
      <p:sp>
        <p:nvSpPr>
          <p:cNvPr id="23" name="Rectangle 22"/>
          <p:cNvSpPr/>
          <p:nvPr/>
        </p:nvSpPr>
        <p:spPr>
          <a:xfrm rot="-1860000">
            <a:off x="4988959" y="4555714"/>
            <a:ext cx="1729512"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Shared </a:t>
            </a:r>
            <a:r>
              <a:rPr lang="en-US" sz="1200" dirty="0">
                <a:solidFill>
                  <a:srgbClr val="000000"/>
                </a:solidFill>
                <a:latin typeface="Calibri" panose="020F0502020204030204" pitchFamily="34" charset="0"/>
              </a:rPr>
              <a:t>Sense of Purpose</a:t>
            </a:r>
          </a:p>
        </p:txBody>
      </p:sp>
      <p:sp>
        <p:nvSpPr>
          <p:cNvPr id="24" name="Rectangle 23"/>
          <p:cNvSpPr/>
          <p:nvPr/>
        </p:nvSpPr>
        <p:spPr>
          <a:xfrm rot="-1860000">
            <a:off x="5200229" y="4560192"/>
            <a:ext cx="1864678" cy="276999"/>
          </a:xfrm>
          <a:prstGeom prst="rect">
            <a:avLst/>
          </a:prstGeom>
        </p:spPr>
        <p:txBody>
          <a:bodyPr wrap="none">
            <a:spAutoFit/>
          </a:bodyPr>
          <a:lstStyle/>
          <a:p>
            <a:pPr fontAlgn="b"/>
            <a:r>
              <a:rPr lang="en-US" sz="1200" spc="-90" dirty="0" smtClean="0">
                <a:solidFill>
                  <a:srgbClr val="000000"/>
                </a:solidFill>
                <a:latin typeface="Calibri" panose="020F0502020204030204" pitchFamily="34" charset="0"/>
              </a:rPr>
              <a:t>Understanding </a:t>
            </a:r>
            <a:r>
              <a:rPr lang="en-US" sz="1200" spc="-90" dirty="0">
                <a:solidFill>
                  <a:srgbClr val="000000"/>
                </a:solidFill>
                <a:latin typeface="Calibri" panose="020F0502020204030204" pitchFamily="34" charset="0"/>
              </a:rPr>
              <a:t>the Issue at Hand</a:t>
            </a:r>
          </a:p>
        </p:txBody>
      </p:sp>
      <p:sp>
        <p:nvSpPr>
          <p:cNvPr id="25" name="Rectangle 24"/>
          <p:cNvSpPr/>
          <p:nvPr/>
        </p:nvSpPr>
        <p:spPr>
          <a:xfrm rot="-1860000">
            <a:off x="6444618" y="4315113"/>
            <a:ext cx="93711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Adaptability</a:t>
            </a:r>
            <a:endParaRPr lang="en-US" sz="1200" dirty="0">
              <a:solidFill>
                <a:srgbClr val="000000"/>
              </a:solidFill>
              <a:latin typeface="Calibri" panose="020F0502020204030204" pitchFamily="34" charset="0"/>
            </a:endParaRPr>
          </a:p>
        </p:txBody>
      </p:sp>
      <p:sp>
        <p:nvSpPr>
          <p:cNvPr id="26" name="Rectangle 25"/>
          <p:cNvSpPr/>
          <p:nvPr/>
        </p:nvSpPr>
        <p:spPr>
          <a:xfrm rot="-1860000">
            <a:off x="6767653" y="4333284"/>
            <a:ext cx="93397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Productivity</a:t>
            </a:r>
            <a:endParaRPr lang="en-US" sz="1200" dirty="0">
              <a:solidFill>
                <a:srgbClr val="000000"/>
              </a:solidFill>
              <a:latin typeface="Calibri" panose="020F0502020204030204" pitchFamily="34" charset="0"/>
            </a:endParaRPr>
          </a:p>
        </p:txBody>
      </p:sp>
      <p:sp>
        <p:nvSpPr>
          <p:cNvPr id="30" name="Rectangle 29"/>
          <p:cNvSpPr/>
          <p:nvPr/>
        </p:nvSpPr>
        <p:spPr>
          <a:xfrm rot="-1860000">
            <a:off x="7549531" y="4515540"/>
            <a:ext cx="1575047"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Appreciation </a:t>
            </a:r>
            <a:r>
              <a:rPr lang="en-US" sz="1200" spc="-90" dirty="0" smtClean="0">
                <a:solidFill>
                  <a:srgbClr val="000000"/>
                </a:solidFill>
                <a:latin typeface="Calibri" panose="020F0502020204030204" pitchFamily="34" charset="0"/>
              </a:rPr>
              <a:t>&amp;Recognition</a:t>
            </a:r>
            <a:endParaRPr lang="en-US" sz="1200" spc="-90" dirty="0">
              <a:solidFill>
                <a:srgbClr val="000000"/>
              </a:solidFill>
              <a:latin typeface="Calibri" panose="020F0502020204030204" pitchFamily="34" charset="0"/>
            </a:endParaRPr>
          </a:p>
        </p:txBody>
      </p:sp>
      <p:cxnSp>
        <p:nvCxnSpPr>
          <p:cNvPr id="37" name="Straight Connector 36"/>
          <p:cNvCxnSpPr/>
          <p:nvPr/>
        </p:nvCxnSpPr>
        <p:spPr>
          <a:xfrm>
            <a:off x="744651"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102014"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439976"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797339"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135301"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492664"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830626"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187989"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545001"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902364"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240326"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597689"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35651"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293014"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630976"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988339"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326301"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83664"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021626"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378989"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716951"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074314"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412276"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769639"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3480000">
            <a:off x="221542"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3480000">
            <a:off x="578905"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3480000">
            <a:off x="916867"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3480000">
            <a:off x="1274230"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3480000">
            <a:off x="1612192"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3480000">
            <a:off x="1969555"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3480000">
            <a:off x="2307517"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3480000">
            <a:off x="2664880"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3480000">
            <a:off x="3031836"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3480000">
            <a:off x="3389199"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3480000">
            <a:off x="3727161"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3480000">
            <a:off x="4084524"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3480000">
            <a:off x="4422486"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3480000">
            <a:off x="4779849"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3480000">
            <a:off x="5117811"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3480000">
            <a:off x="5475174"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3480000">
            <a:off x="5867739"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3480000">
            <a:off x="6225102"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3480000">
            <a:off x="6563064"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3480000">
            <a:off x="6910902" y="3958008"/>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3480000">
            <a:off x="7258389"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3480000">
            <a:off x="7615752"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3480000">
            <a:off x="7953714"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3480000">
            <a:off x="8311077"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8" name="Freeform 107"/>
          <p:cNvSpPr/>
          <p:nvPr/>
        </p:nvSpPr>
        <p:spPr>
          <a:xfrm>
            <a:off x="3044694" y="28575"/>
            <a:ext cx="2952750" cy="5200650"/>
          </a:xfrm>
          <a:custGeom>
            <a:avLst/>
            <a:gdLst>
              <a:gd name="connsiteX0" fmla="*/ 1552575 w 2952750"/>
              <a:gd name="connsiteY0" fmla="*/ 28575 h 5200650"/>
              <a:gd name="connsiteX1" fmla="*/ 1562100 w 2952750"/>
              <a:gd name="connsiteY1" fmla="*/ 4219575 h 5200650"/>
              <a:gd name="connsiteX2" fmla="*/ 0 w 2952750"/>
              <a:gd name="connsiteY2" fmla="*/ 5200650 h 5200650"/>
              <a:gd name="connsiteX3" fmla="*/ 1400175 w 2952750"/>
              <a:gd name="connsiteY3" fmla="*/ 5181600 h 5200650"/>
              <a:gd name="connsiteX4" fmla="*/ 2952750 w 2952750"/>
              <a:gd name="connsiteY4" fmla="*/ 4200525 h 5200650"/>
              <a:gd name="connsiteX5" fmla="*/ 2952750 w 2952750"/>
              <a:gd name="connsiteY5" fmla="*/ 0 h 5200650"/>
              <a:gd name="connsiteX6" fmla="*/ 1552575 w 2952750"/>
              <a:gd name="connsiteY6" fmla="*/ 28575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0" h="5200650">
                <a:moveTo>
                  <a:pt x="1552575" y="28575"/>
                </a:moveTo>
                <a:lnTo>
                  <a:pt x="1562100" y="4219575"/>
                </a:lnTo>
                <a:lnTo>
                  <a:pt x="0" y="5200650"/>
                </a:lnTo>
                <a:lnTo>
                  <a:pt x="1400175" y="5181600"/>
                </a:lnTo>
                <a:lnTo>
                  <a:pt x="2952750" y="4200525"/>
                </a:lnTo>
                <a:lnTo>
                  <a:pt x="2952750" y="0"/>
                </a:lnTo>
                <a:lnTo>
                  <a:pt x="1552575" y="28575"/>
                </a:lnTo>
                <a:close/>
              </a:path>
            </a:pathLst>
          </a:cu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593856" y="38100"/>
            <a:ext cx="2038350" cy="4781550"/>
          </a:xfrm>
          <a:custGeom>
            <a:avLst/>
            <a:gdLst>
              <a:gd name="connsiteX0" fmla="*/ 895350 w 2038350"/>
              <a:gd name="connsiteY0" fmla="*/ 9525 h 4781550"/>
              <a:gd name="connsiteX1" fmla="*/ 895350 w 2038350"/>
              <a:gd name="connsiteY1" fmla="*/ 4200525 h 4781550"/>
              <a:gd name="connsiteX2" fmla="*/ 0 w 2038350"/>
              <a:gd name="connsiteY2" fmla="*/ 4743450 h 4781550"/>
              <a:gd name="connsiteX3" fmla="*/ 1095375 w 2038350"/>
              <a:gd name="connsiteY3" fmla="*/ 4781550 h 4781550"/>
              <a:gd name="connsiteX4" fmla="*/ 2038350 w 2038350"/>
              <a:gd name="connsiteY4" fmla="*/ 4191000 h 4781550"/>
              <a:gd name="connsiteX5" fmla="*/ 2038350 w 2038350"/>
              <a:gd name="connsiteY5" fmla="*/ 0 h 4781550"/>
              <a:gd name="connsiteX6" fmla="*/ 895350 w 2038350"/>
              <a:gd name="connsiteY6" fmla="*/ 9525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50" h="4781550">
                <a:moveTo>
                  <a:pt x="895350" y="9525"/>
                </a:moveTo>
                <a:lnTo>
                  <a:pt x="895350" y="4200525"/>
                </a:lnTo>
                <a:lnTo>
                  <a:pt x="0" y="4743450"/>
                </a:lnTo>
                <a:lnTo>
                  <a:pt x="1095375" y="4781550"/>
                </a:lnTo>
                <a:lnTo>
                  <a:pt x="2038350" y="4191000"/>
                </a:lnTo>
                <a:lnTo>
                  <a:pt x="2038350" y="0"/>
                </a:lnTo>
                <a:lnTo>
                  <a:pt x="895350" y="9525"/>
                </a:lnTo>
                <a:close/>
              </a:path>
            </a:pathLst>
          </a:cu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4679787" y="3909817"/>
            <a:ext cx="1223797"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b="1" dirty="0" smtClean="0">
                <a:ln w="0"/>
                <a:solidFill>
                  <a:srgbClr val="0070C0"/>
                </a:solidFill>
                <a:effectLst>
                  <a:outerShdw blurRad="38100" dist="19050" dir="2700000" algn="tl" rotWithShape="0">
                    <a:schemeClr val="dk1">
                      <a:alpha val="40000"/>
                    </a:schemeClr>
                  </a:outerShdw>
                </a:effectLst>
              </a:rPr>
              <a:t>Leadership</a:t>
            </a:r>
            <a:endParaRPr lang="en-US" b="1" dirty="0">
              <a:ln w="0"/>
              <a:solidFill>
                <a:srgbClr val="0070C0"/>
              </a:solidFill>
              <a:effectLst>
                <a:outerShdw blurRad="38100" dist="19050" dir="2700000" algn="tl" rotWithShape="0">
                  <a:schemeClr val="dk1">
                    <a:alpha val="40000"/>
                  </a:schemeClr>
                </a:outerShdw>
              </a:effectLst>
            </a:endParaRPr>
          </a:p>
        </p:txBody>
      </p:sp>
      <p:sp>
        <p:nvSpPr>
          <p:cNvPr id="32" name="TextBox 31"/>
          <p:cNvSpPr txBox="1"/>
          <p:nvPr/>
        </p:nvSpPr>
        <p:spPr>
          <a:xfrm>
            <a:off x="3733789" y="3909817"/>
            <a:ext cx="583814"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b="1" dirty="0">
                <a:ln w="0"/>
                <a:solidFill>
                  <a:schemeClr val="tx1"/>
                </a:solidFill>
                <a:effectLst>
                  <a:outerShdw blurRad="38100" dist="19050" dir="2700000" algn="tl" rotWithShape="0">
                    <a:schemeClr val="dk1">
                      <a:alpha val="40000"/>
                    </a:schemeClr>
                  </a:outerShdw>
                </a:effectLst>
              </a:rPr>
              <a:t>P&amp;T</a:t>
            </a:r>
          </a:p>
        </p:txBody>
      </p:sp>
      <p:sp>
        <p:nvSpPr>
          <p:cNvPr id="115" name="TextBox 114"/>
          <p:cNvSpPr txBox="1"/>
          <p:nvPr/>
        </p:nvSpPr>
        <p:spPr>
          <a:xfrm>
            <a:off x="228740" y="3632818"/>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solidFill>
                  <a:srgbClr val="7030A0"/>
                </a:solidFill>
              </a:rPr>
              <a:t>Nature of Work</a:t>
            </a:r>
            <a:endParaRPr lang="en-US" b="1" dirty="0">
              <a:ln w="0"/>
              <a:solidFill>
                <a:srgbClr val="7030A0"/>
              </a:solidFill>
              <a:effectLst>
                <a:outerShdw blurRad="38100" dist="19050" dir="2700000" algn="tl" rotWithShape="0">
                  <a:schemeClr val="dk1">
                    <a:alpha val="40000"/>
                  </a:schemeClr>
                </a:outerShdw>
              </a:effectLst>
            </a:endParaRPr>
          </a:p>
        </p:txBody>
      </p:sp>
      <p:sp>
        <p:nvSpPr>
          <p:cNvPr id="124" name="Freeform 123"/>
          <p:cNvSpPr/>
          <p:nvPr/>
        </p:nvSpPr>
        <p:spPr>
          <a:xfrm>
            <a:off x="4435344" y="19050"/>
            <a:ext cx="3295650" cy="5229225"/>
          </a:xfrm>
          <a:custGeom>
            <a:avLst/>
            <a:gdLst>
              <a:gd name="connsiteX0" fmla="*/ 1552575 w 3295650"/>
              <a:gd name="connsiteY0" fmla="*/ 0 h 5229225"/>
              <a:gd name="connsiteX1" fmla="*/ 1562100 w 3295650"/>
              <a:gd name="connsiteY1" fmla="*/ 4219575 h 5229225"/>
              <a:gd name="connsiteX2" fmla="*/ 0 w 3295650"/>
              <a:gd name="connsiteY2" fmla="*/ 5210175 h 5229225"/>
              <a:gd name="connsiteX3" fmla="*/ 1733550 w 3295650"/>
              <a:gd name="connsiteY3" fmla="*/ 5229225 h 5229225"/>
              <a:gd name="connsiteX4" fmla="*/ 3286125 w 3295650"/>
              <a:gd name="connsiteY4" fmla="*/ 4210050 h 5229225"/>
              <a:gd name="connsiteX5" fmla="*/ 3295650 w 3295650"/>
              <a:gd name="connsiteY5" fmla="*/ 19050 h 5229225"/>
              <a:gd name="connsiteX6" fmla="*/ 1552575 w 3295650"/>
              <a:gd name="connsiteY6" fmla="*/ 0 h 52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0" h="5229225">
                <a:moveTo>
                  <a:pt x="1552575" y="0"/>
                </a:moveTo>
                <a:lnTo>
                  <a:pt x="1562100" y="4219575"/>
                </a:lnTo>
                <a:lnTo>
                  <a:pt x="0" y="5210175"/>
                </a:lnTo>
                <a:lnTo>
                  <a:pt x="1733550" y="5229225"/>
                </a:lnTo>
                <a:lnTo>
                  <a:pt x="3286125" y="4210050"/>
                </a:lnTo>
                <a:lnTo>
                  <a:pt x="3295650" y="19050"/>
                </a:lnTo>
                <a:lnTo>
                  <a:pt x="1552575" y="0"/>
                </a:lnTo>
                <a:close/>
              </a:path>
            </a:pathLst>
          </a:custGeom>
          <a:noFill/>
          <a:ln>
            <a:solidFill>
              <a:srgbClr val="FFA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Freeform 124"/>
          <p:cNvSpPr/>
          <p:nvPr/>
        </p:nvSpPr>
        <p:spPr>
          <a:xfrm>
            <a:off x="6159369" y="28575"/>
            <a:ext cx="2619375" cy="5200650"/>
          </a:xfrm>
          <a:custGeom>
            <a:avLst/>
            <a:gdLst>
              <a:gd name="connsiteX0" fmla="*/ 1571625 w 2619375"/>
              <a:gd name="connsiteY0" fmla="*/ 19050 h 5200650"/>
              <a:gd name="connsiteX1" fmla="*/ 1571625 w 2619375"/>
              <a:gd name="connsiteY1" fmla="*/ 4210050 h 5200650"/>
              <a:gd name="connsiteX2" fmla="*/ 0 w 2619375"/>
              <a:gd name="connsiteY2" fmla="*/ 5200650 h 5200650"/>
              <a:gd name="connsiteX3" fmla="*/ 1143000 w 2619375"/>
              <a:gd name="connsiteY3" fmla="*/ 5200650 h 5200650"/>
              <a:gd name="connsiteX4" fmla="*/ 2619375 w 2619375"/>
              <a:gd name="connsiteY4" fmla="*/ 4210050 h 5200650"/>
              <a:gd name="connsiteX5" fmla="*/ 2619375 w 2619375"/>
              <a:gd name="connsiteY5" fmla="*/ 0 h 5200650"/>
              <a:gd name="connsiteX6" fmla="*/ 1571625 w 2619375"/>
              <a:gd name="connsiteY6" fmla="*/ 1905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75" h="5200650">
                <a:moveTo>
                  <a:pt x="1571625" y="19050"/>
                </a:moveTo>
                <a:lnTo>
                  <a:pt x="1571625" y="4210050"/>
                </a:lnTo>
                <a:lnTo>
                  <a:pt x="0" y="5200650"/>
                </a:lnTo>
                <a:lnTo>
                  <a:pt x="1143000" y="5200650"/>
                </a:lnTo>
                <a:lnTo>
                  <a:pt x="2619375" y="4210050"/>
                </a:lnTo>
                <a:lnTo>
                  <a:pt x="2619375" y="0"/>
                </a:lnTo>
                <a:lnTo>
                  <a:pt x="1571625" y="19050"/>
                </a:lnTo>
                <a:close/>
              </a:path>
            </a:pathLst>
          </a:cu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6219729" y="3909817"/>
            <a:ext cx="1331198"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b="1" dirty="0">
                <a:solidFill>
                  <a:schemeClr val="accent4">
                    <a:lumMod val="75000"/>
                  </a:schemeClr>
                </a:solidFill>
              </a:rPr>
              <a:t>Governance</a:t>
            </a:r>
            <a:endParaRPr lang="en-US" b="1" dirty="0">
              <a:ln w="0"/>
              <a:solidFill>
                <a:schemeClr val="accent4">
                  <a:lumMod val="75000"/>
                </a:schemeClr>
              </a:solidFill>
              <a:effectLst>
                <a:outerShdw blurRad="38100" dist="19050" dir="2700000" algn="tl" rotWithShape="0">
                  <a:schemeClr val="dk1">
                    <a:alpha val="40000"/>
                  </a:schemeClr>
                </a:outerShdw>
              </a:effectLst>
            </a:endParaRPr>
          </a:p>
        </p:txBody>
      </p:sp>
      <p:sp>
        <p:nvSpPr>
          <p:cNvPr id="126" name="TextBox 125"/>
          <p:cNvSpPr txBox="1"/>
          <p:nvPr/>
        </p:nvSpPr>
        <p:spPr>
          <a:xfrm>
            <a:off x="7642623" y="3909817"/>
            <a:ext cx="1335257" cy="369332"/>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r>
              <a:rPr lang="en-US" b="1" spc="-90" dirty="0" smtClean="0">
                <a:solidFill>
                  <a:srgbClr val="FF00FF"/>
                </a:solidFill>
              </a:rPr>
              <a:t>Department</a:t>
            </a:r>
            <a:endParaRPr lang="en-US" b="1" spc="-90" dirty="0">
              <a:ln w="0"/>
              <a:solidFill>
                <a:srgbClr val="FF00FF"/>
              </a:solidFill>
              <a:effectLst>
                <a:outerShdw blurRad="38100" dist="19050" dir="2700000" algn="tl" rotWithShape="0">
                  <a:schemeClr val="dk1">
                    <a:alpha val="40000"/>
                  </a:schemeClr>
                </a:outerShdw>
              </a:effectLst>
            </a:endParaRPr>
          </a:p>
        </p:txBody>
      </p:sp>
      <p:sp>
        <p:nvSpPr>
          <p:cNvPr id="31" name="Freeform 30"/>
          <p:cNvSpPr/>
          <p:nvPr/>
        </p:nvSpPr>
        <p:spPr>
          <a:xfrm>
            <a:off x="2015994" y="28575"/>
            <a:ext cx="2600325" cy="5200650"/>
          </a:xfrm>
          <a:custGeom>
            <a:avLst/>
            <a:gdLst>
              <a:gd name="connsiteX0" fmla="*/ 1543050 w 2600325"/>
              <a:gd name="connsiteY0" fmla="*/ 0 h 5200650"/>
              <a:gd name="connsiteX1" fmla="*/ 1543050 w 2600325"/>
              <a:gd name="connsiteY1" fmla="*/ 4229100 h 5200650"/>
              <a:gd name="connsiteX2" fmla="*/ 0 w 2600325"/>
              <a:gd name="connsiteY2" fmla="*/ 5172075 h 5200650"/>
              <a:gd name="connsiteX3" fmla="*/ 1047750 w 2600325"/>
              <a:gd name="connsiteY3" fmla="*/ 5200650 h 5200650"/>
              <a:gd name="connsiteX4" fmla="*/ 2600325 w 2600325"/>
              <a:gd name="connsiteY4" fmla="*/ 4200525 h 5200650"/>
              <a:gd name="connsiteX5" fmla="*/ 2590800 w 2600325"/>
              <a:gd name="connsiteY5" fmla="*/ 0 h 5200650"/>
              <a:gd name="connsiteX6" fmla="*/ 1543050 w 2600325"/>
              <a:gd name="connsiteY6" fmla="*/ 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25" h="5200650">
                <a:moveTo>
                  <a:pt x="1543050" y="0"/>
                </a:moveTo>
                <a:lnTo>
                  <a:pt x="1543050" y="4229100"/>
                </a:lnTo>
                <a:lnTo>
                  <a:pt x="0" y="5172075"/>
                </a:lnTo>
                <a:lnTo>
                  <a:pt x="1047750" y="5200650"/>
                </a:lnTo>
                <a:lnTo>
                  <a:pt x="2600325" y="4200525"/>
                </a:lnTo>
                <a:lnTo>
                  <a:pt x="2590800" y="0"/>
                </a:lnTo>
                <a:lnTo>
                  <a:pt x="154305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flipH="1" flipV="1">
            <a:off x="1287261" y="1417345"/>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H="1" flipV="1">
            <a:off x="934419" y="203890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flipV="1">
            <a:off x="3048289" y="1548925"/>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H="1" flipV="1">
            <a:off x="598143" y="2082909"/>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H="1" flipV="1">
            <a:off x="4450435" y="1578492"/>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H="1" flipV="1">
            <a:off x="5124718" y="2423014"/>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flipV="1">
            <a:off x="4801351" y="2490724"/>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H="1" flipV="1">
            <a:off x="5474525" y="173613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H="1" flipV="1">
            <a:off x="6504675" y="2550661"/>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flipH="1" flipV="1">
            <a:off x="6886004" y="2622045"/>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H="1" flipV="1">
            <a:off x="8646869" y="165287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flipV="1">
            <a:off x="6130457" y="2339126"/>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H="1" flipV="1">
            <a:off x="7249889" y="2713772"/>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flipV="1">
            <a:off x="7583609" y="243951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8984705" y="203890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a:off x="8816620" y="8021732"/>
            <a:ext cx="250860" cy="172343"/>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a:off x="8845556" y="7734679"/>
            <a:ext cx="250860" cy="172343"/>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rot="-1860000">
            <a:off x="6824546" y="4408288"/>
            <a:ext cx="124354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Collegiality</a:t>
            </a:r>
            <a:endParaRPr lang="en-US" sz="1200" dirty="0">
              <a:solidFill>
                <a:srgbClr val="000000"/>
              </a:solidFill>
              <a:latin typeface="Calibri" panose="020F0502020204030204" pitchFamily="34" charset="0"/>
            </a:endParaRPr>
          </a:p>
        </p:txBody>
      </p:sp>
      <p:sp>
        <p:nvSpPr>
          <p:cNvPr id="153" name="Rectangle 152"/>
          <p:cNvSpPr/>
          <p:nvPr/>
        </p:nvSpPr>
        <p:spPr>
          <a:xfrm rot="-1860000">
            <a:off x="7029014" y="4453875"/>
            <a:ext cx="133735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Engagement</a:t>
            </a:r>
            <a:endParaRPr lang="en-US" sz="1200" dirty="0">
              <a:solidFill>
                <a:srgbClr val="000000"/>
              </a:solidFill>
              <a:latin typeface="Calibri" panose="020F0502020204030204" pitchFamily="34" charset="0"/>
            </a:endParaRPr>
          </a:p>
        </p:txBody>
      </p:sp>
      <p:sp>
        <p:nvSpPr>
          <p:cNvPr id="154" name="Rectangle 153"/>
          <p:cNvSpPr/>
          <p:nvPr/>
        </p:nvSpPr>
        <p:spPr>
          <a:xfrm rot="-1860000">
            <a:off x="7668392" y="4376282"/>
            <a:ext cx="104477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a:t>
            </a:r>
            <a:r>
              <a:rPr lang="en-US" sz="1200" dirty="0">
                <a:solidFill>
                  <a:srgbClr val="000000"/>
                </a:solidFill>
                <a:latin typeface="Calibri" panose="020F0502020204030204" pitchFamily="34" charset="0"/>
              </a:rPr>
              <a:t>Quality</a:t>
            </a:r>
          </a:p>
        </p:txBody>
      </p:sp>
      <p:cxnSp>
        <p:nvCxnSpPr>
          <p:cNvPr id="155" name="Straight Arrow Connector 154"/>
          <p:cNvCxnSpPr/>
          <p:nvPr/>
        </p:nvCxnSpPr>
        <p:spPr>
          <a:xfrm flipH="1" flipV="1">
            <a:off x="2698263" y="2497098"/>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flipV="1">
            <a:off x="3743946" y="1640731"/>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106502" y="1897461"/>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H="1" flipV="1">
            <a:off x="7926583" y="1347817"/>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4629641" y="808611"/>
            <a:ext cx="700552" cy="2504919"/>
          </a:xfrm>
          <a:prstGeom prst="rect">
            <a:avLst/>
          </a:prstGeom>
          <a:noFill/>
          <a:ln w="38100">
            <a:solidFill>
              <a:srgbClr val="509E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1" name="Straight Connector 140"/>
          <p:cNvCxnSpPr/>
          <p:nvPr/>
        </p:nvCxnSpPr>
        <p:spPr>
          <a:xfrm>
            <a:off x="4975520" y="2818555"/>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7405776" y="2612085"/>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7067110" y="2866090"/>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6714103" y="2810145"/>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6367260" y="2762450"/>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6035999" y="2630222"/>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4645349" y="3049322"/>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33" name="Freeform 32"/>
          <p:cNvSpPr/>
          <p:nvPr/>
        </p:nvSpPr>
        <p:spPr>
          <a:xfrm>
            <a:off x="3860791" y="-15471"/>
            <a:ext cx="2200940" cy="5241852"/>
          </a:xfrm>
          <a:custGeom>
            <a:avLst/>
            <a:gdLst>
              <a:gd name="connsiteX0" fmla="*/ 1499191 w 2200940"/>
              <a:gd name="connsiteY0" fmla="*/ 21266 h 5241852"/>
              <a:gd name="connsiteX1" fmla="*/ 1488558 w 2200940"/>
              <a:gd name="connsiteY1" fmla="*/ 4263656 h 5241852"/>
              <a:gd name="connsiteX2" fmla="*/ 0 w 2200940"/>
              <a:gd name="connsiteY2" fmla="*/ 5220586 h 5241852"/>
              <a:gd name="connsiteX3" fmla="*/ 680484 w 2200940"/>
              <a:gd name="connsiteY3" fmla="*/ 5241852 h 5241852"/>
              <a:gd name="connsiteX4" fmla="*/ 2200940 w 2200940"/>
              <a:gd name="connsiteY4" fmla="*/ 4242391 h 5241852"/>
              <a:gd name="connsiteX5" fmla="*/ 2200940 w 2200940"/>
              <a:gd name="connsiteY5" fmla="*/ 0 h 5241852"/>
              <a:gd name="connsiteX6" fmla="*/ 1499191 w 2200940"/>
              <a:gd name="connsiteY6" fmla="*/ 21266 h 52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940" h="5241852">
                <a:moveTo>
                  <a:pt x="1499191" y="21266"/>
                </a:moveTo>
                <a:cubicBezTo>
                  <a:pt x="1495647" y="1435396"/>
                  <a:pt x="1492102" y="2849526"/>
                  <a:pt x="1488558" y="4263656"/>
                </a:cubicBezTo>
                <a:lnTo>
                  <a:pt x="0" y="5220586"/>
                </a:lnTo>
                <a:lnTo>
                  <a:pt x="680484" y="5241852"/>
                </a:lnTo>
                <a:lnTo>
                  <a:pt x="2200940" y="4242391"/>
                </a:lnTo>
                <a:lnTo>
                  <a:pt x="2200940" y="0"/>
                </a:lnTo>
                <a:lnTo>
                  <a:pt x="1499191" y="21266"/>
                </a:lnTo>
                <a:close/>
              </a:path>
            </a:pathLst>
          </a:custGeom>
          <a:gradFill>
            <a:gsLst>
              <a:gs pos="100000">
                <a:srgbClr val="FFFFFF">
                  <a:alpha val="40000"/>
                </a:srgb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6234018" y="31898"/>
            <a:ext cx="2977117" cy="5199321"/>
          </a:xfrm>
          <a:custGeom>
            <a:avLst/>
            <a:gdLst>
              <a:gd name="connsiteX0" fmla="*/ 1467293 w 2977117"/>
              <a:gd name="connsiteY0" fmla="*/ 0 h 5199321"/>
              <a:gd name="connsiteX1" fmla="*/ 1488559 w 2977117"/>
              <a:gd name="connsiteY1" fmla="*/ 4210493 h 5199321"/>
              <a:gd name="connsiteX2" fmla="*/ 0 w 2977117"/>
              <a:gd name="connsiteY2" fmla="*/ 5199321 h 5199321"/>
              <a:gd name="connsiteX3" fmla="*/ 2977117 w 2977117"/>
              <a:gd name="connsiteY3" fmla="*/ 5199321 h 5199321"/>
              <a:gd name="connsiteX4" fmla="*/ 2902689 w 2977117"/>
              <a:gd name="connsiteY4" fmla="*/ 0 h 5199321"/>
              <a:gd name="connsiteX5" fmla="*/ 1467293 w 2977117"/>
              <a:gd name="connsiteY5" fmla="*/ 0 h 519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7117" h="5199321">
                <a:moveTo>
                  <a:pt x="1467293" y="0"/>
                </a:moveTo>
                <a:lnTo>
                  <a:pt x="1488559" y="4210493"/>
                </a:lnTo>
                <a:lnTo>
                  <a:pt x="0" y="5199321"/>
                </a:lnTo>
                <a:lnTo>
                  <a:pt x="2977117" y="5199321"/>
                </a:lnTo>
                <a:lnTo>
                  <a:pt x="2902689" y="0"/>
                </a:lnTo>
                <a:lnTo>
                  <a:pt x="1467293" y="0"/>
                </a:lnTo>
                <a:close/>
              </a:path>
            </a:pathLst>
          </a:custGeom>
          <a:gradFill>
            <a:gsLst>
              <a:gs pos="100000">
                <a:srgbClr val="FFFFFF">
                  <a:alpha val="40000"/>
                </a:srgb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p:cNvSpPr/>
          <p:nvPr/>
        </p:nvSpPr>
        <p:spPr>
          <a:xfrm>
            <a:off x="5987514" y="849213"/>
            <a:ext cx="1743480" cy="2504919"/>
          </a:xfrm>
          <a:prstGeom prst="rect">
            <a:avLst/>
          </a:prstGeom>
          <a:noFill/>
          <a:ln w="38100">
            <a:solidFill>
              <a:srgbClr val="509E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5091481" y="433714"/>
            <a:ext cx="2085705" cy="830997"/>
          </a:xfrm>
          <a:prstGeom prst="rect">
            <a:avLst/>
          </a:prstGeom>
          <a:solidFill>
            <a:srgbClr val="509E2F"/>
          </a:solidFill>
        </p:spPr>
        <p:txBody>
          <a:bodyPr wrap="square" rtlCol="0">
            <a:spAutoFit/>
          </a:bodyPr>
          <a:lstStyle/>
          <a:p>
            <a:r>
              <a:rPr lang="en-US" sz="2400" dirty="0" smtClean="0">
                <a:solidFill>
                  <a:schemeClr val="bg2"/>
                </a:solidFill>
              </a:rPr>
              <a:t>Noticeable </a:t>
            </a:r>
            <a:r>
              <a:rPr lang="en-US" sz="2400" b="1" dirty="0" smtClean="0">
                <a:solidFill>
                  <a:schemeClr val="bg2"/>
                </a:solidFill>
              </a:rPr>
              <a:t>Improvement</a:t>
            </a:r>
            <a:endParaRPr lang="en-US" sz="2400" dirty="0">
              <a:solidFill>
                <a:schemeClr val="bg2"/>
              </a:solidFill>
            </a:endParaRPr>
          </a:p>
        </p:txBody>
      </p:sp>
      <p:sp>
        <p:nvSpPr>
          <p:cNvPr id="128" name="Freeform 127"/>
          <p:cNvSpPr/>
          <p:nvPr/>
        </p:nvSpPr>
        <p:spPr>
          <a:xfrm>
            <a:off x="62009" y="-1127"/>
            <a:ext cx="2440919" cy="5123663"/>
          </a:xfrm>
          <a:custGeom>
            <a:avLst/>
            <a:gdLst>
              <a:gd name="connsiteX0" fmla="*/ 1390493 w 2440919"/>
              <a:gd name="connsiteY0" fmla="*/ 0 h 5123663"/>
              <a:gd name="connsiteX1" fmla="*/ 1390493 w 2440919"/>
              <a:gd name="connsiteY1" fmla="*/ 4224377 h 5123663"/>
              <a:gd name="connsiteX2" fmla="*/ 0 w 2440919"/>
              <a:gd name="connsiteY2" fmla="*/ 5040536 h 5123663"/>
              <a:gd name="connsiteX3" fmla="*/ 1005084 w 2440919"/>
              <a:gd name="connsiteY3" fmla="*/ 5123663 h 5123663"/>
              <a:gd name="connsiteX4" fmla="*/ 2425805 w 2440919"/>
              <a:gd name="connsiteY4" fmla="*/ 4186592 h 5123663"/>
              <a:gd name="connsiteX5" fmla="*/ 2440919 w 2440919"/>
              <a:gd name="connsiteY5" fmla="*/ 7557 h 5123663"/>
              <a:gd name="connsiteX6" fmla="*/ 1390493 w 2440919"/>
              <a:gd name="connsiteY6" fmla="*/ 0 h 512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919" h="5123663">
                <a:moveTo>
                  <a:pt x="1390493" y="0"/>
                </a:moveTo>
                <a:lnTo>
                  <a:pt x="1390493" y="4224377"/>
                </a:lnTo>
                <a:lnTo>
                  <a:pt x="0" y="5040536"/>
                </a:lnTo>
                <a:lnTo>
                  <a:pt x="1005084" y="5123663"/>
                </a:lnTo>
                <a:lnTo>
                  <a:pt x="2425805" y="4186592"/>
                </a:lnTo>
                <a:lnTo>
                  <a:pt x="2440919" y="7557"/>
                </a:lnTo>
                <a:lnTo>
                  <a:pt x="1390493" y="0"/>
                </a:ln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Freeform 139"/>
          <p:cNvSpPr/>
          <p:nvPr/>
        </p:nvSpPr>
        <p:spPr>
          <a:xfrm>
            <a:off x="1029308" y="6430"/>
            <a:ext cx="2531604" cy="5153891"/>
          </a:xfrm>
          <a:custGeom>
            <a:avLst/>
            <a:gdLst>
              <a:gd name="connsiteX0" fmla="*/ 1458506 w 2531604"/>
              <a:gd name="connsiteY0" fmla="*/ 0 h 5153891"/>
              <a:gd name="connsiteX1" fmla="*/ 1458506 w 2531604"/>
              <a:gd name="connsiteY1" fmla="*/ 4194149 h 5153891"/>
              <a:gd name="connsiteX2" fmla="*/ 0 w 2531604"/>
              <a:gd name="connsiteY2" fmla="*/ 5138777 h 5153891"/>
              <a:gd name="connsiteX3" fmla="*/ 1012642 w 2531604"/>
              <a:gd name="connsiteY3" fmla="*/ 5153891 h 5153891"/>
              <a:gd name="connsiteX4" fmla="*/ 2531604 w 2531604"/>
              <a:gd name="connsiteY4" fmla="*/ 4186592 h 5153891"/>
              <a:gd name="connsiteX5" fmla="*/ 2524047 w 2531604"/>
              <a:gd name="connsiteY5" fmla="*/ 7557 h 5153891"/>
              <a:gd name="connsiteX6" fmla="*/ 1458506 w 2531604"/>
              <a:gd name="connsiteY6" fmla="*/ 0 h 51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604" h="5153891">
                <a:moveTo>
                  <a:pt x="1458506" y="0"/>
                </a:moveTo>
                <a:lnTo>
                  <a:pt x="1458506" y="4194149"/>
                </a:lnTo>
                <a:lnTo>
                  <a:pt x="0" y="5138777"/>
                </a:lnTo>
                <a:lnTo>
                  <a:pt x="1012642" y="5153891"/>
                </a:lnTo>
                <a:lnTo>
                  <a:pt x="2531604" y="4186592"/>
                </a:lnTo>
                <a:lnTo>
                  <a:pt x="2524047" y="7557"/>
                </a:lnTo>
                <a:lnTo>
                  <a:pt x="1458506" y="0"/>
                </a:lnTo>
                <a:close/>
              </a:path>
            </a:pathLst>
          </a:cu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TextBox 145"/>
          <p:cNvSpPr txBox="1"/>
          <p:nvPr/>
        </p:nvSpPr>
        <p:spPr>
          <a:xfrm>
            <a:off x="1395874" y="3565013"/>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t>Resource &amp; Support</a:t>
            </a:r>
            <a:endParaRPr lang="en-US" b="1" dirty="0">
              <a:ln w="0"/>
              <a:effectLst>
                <a:outerShdw blurRad="38100" dist="19050" dir="2700000" algn="tl" rotWithShape="0">
                  <a:schemeClr val="dk1">
                    <a:alpha val="40000"/>
                  </a:schemeClr>
                </a:outerShdw>
              </a:effectLst>
            </a:endParaRPr>
          </a:p>
        </p:txBody>
      </p:sp>
      <p:sp>
        <p:nvSpPr>
          <p:cNvPr id="147" name="Rectangle 146"/>
          <p:cNvSpPr/>
          <p:nvPr/>
        </p:nvSpPr>
        <p:spPr>
          <a:xfrm>
            <a:off x="2387646" y="3362107"/>
            <a:ext cx="1320754" cy="923330"/>
          </a:xfrm>
          <a:prstGeom prst="rect">
            <a:avLst/>
          </a:prstGeom>
        </p:spPr>
        <p:txBody>
          <a:bodyPr wrap="square">
            <a:spAutoFit/>
          </a:bodyPr>
          <a:lstStyle/>
          <a:p>
            <a:pPr algn="ctr" fontAlgn="b"/>
            <a:r>
              <a:rPr lang="en-US" b="1" spc="-70" dirty="0">
                <a:solidFill>
                  <a:srgbClr val="0000FF"/>
                </a:solidFill>
                <a:latin typeface="Calibri" panose="020F0502020204030204" pitchFamily="34" charset="0"/>
              </a:rPr>
              <a:t>Cross-Silo Work </a:t>
            </a:r>
            <a:r>
              <a:rPr lang="en-US" b="1" spc="-70" dirty="0" smtClean="0">
                <a:solidFill>
                  <a:srgbClr val="0000FF"/>
                </a:solidFill>
                <a:latin typeface="Calibri" panose="020F0502020204030204" pitchFamily="34" charset="0"/>
              </a:rPr>
              <a:t>&amp; </a:t>
            </a:r>
            <a:r>
              <a:rPr lang="en-US" b="1" spc="-70" dirty="0">
                <a:solidFill>
                  <a:srgbClr val="0000FF"/>
                </a:solidFill>
                <a:latin typeface="Calibri" panose="020F0502020204030204" pitchFamily="34" charset="0"/>
              </a:rPr>
              <a:t>Mentorship</a:t>
            </a:r>
          </a:p>
        </p:txBody>
      </p:sp>
      <p:sp>
        <p:nvSpPr>
          <p:cNvPr id="51" name="Freeform 50"/>
          <p:cNvSpPr/>
          <p:nvPr/>
        </p:nvSpPr>
        <p:spPr>
          <a:xfrm>
            <a:off x="-1355970" y="-95510"/>
            <a:ext cx="5967664" cy="5522494"/>
          </a:xfrm>
          <a:custGeom>
            <a:avLst/>
            <a:gdLst>
              <a:gd name="connsiteX0" fmla="*/ 1636295 w 5967664"/>
              <a:gd name="connsiteY0" fmla="*/ 120315 h 5522494"/>
              <a:gd name="connsiteX1" fmla="*/ 1660358 w 5967664"/>
              <a:gd name="connsiteY1" fmla="*/ 4319337 h 5522494"/>
              <a:gd name="connsiteX2" fmla="*/ 0 w 5967664"/>
              <a:gd name="connsiteY2" fmla="*/ 5390147 h 5522494"/>
              <a:gd name="connsiteX3" fmla="*/ 4174958 w 5967664"/>
              <a:gd name="connsiteY3" fmla="*/ 5522494 h 5522494"/>
              <a:gd name="connsiteX4" fmla="*/ 5955632 w 5967664"/>
              <a:gd name="connsiteY4" fmla="*/ 4271210 h 5522494"/>
              <a:gd name="connsiteX5" fmla="*/ 5943600 w 5967664"/>
              <a:gd name="connsiteY5" fmla="*/ 4150894 h 5522494"/>
              <a:gd name="connsiteX6" fmla="*/ 5967664 w 5967664"/>
              <a:gd name="connsiteY6" fmla="*/ 0 h 5522494"/>
              <a:gd name="connsiteX7" fmla="*/ 1636295 w 5967664"/>
              <a:gd name="connsiteY7" fmla="*/ 120315 h 552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7664" h="5522494">
                <a:moveTo>
                  <a:pt x="1636295" y="120315"/>
                </a:moveTo>
                <a:lnTo>
                  <a:pt x="1660358" y="4319337"/>
                </a:lnTo>
                <a:lnTo>
                  <a:pt x="0" y="5390147"/>
                </a:lnTo>
                <a:lnTo>
                  <a:pt x="4174958" y="5522494"/>
                </a:lnTo>
                <a:lnTo>
                  <a:pt x="5955632" y="4271210"/>
                </a:lnTo>
                <a:lnTo>
                  <a:pt x="5943600" y="4150894"/>
                </a:lnTo>
                <a:lnTo>
                  <a:pt x="5967664" y="0"/>
                </a:lnTo>
                <a:lnTo>
                  <a:pt x="1636295" y="120315"/>
                </a:lnTo>
                <a:close/>
              </a:path>
            </a:pathLst>
          </a:custGeom>
          <a:gradFill>
            <a:gsLst>
              <a:gs pos="100000">
                <a:srgbClr val="FFFFFF">
                  <a:alpha val="40000"/>
                </a:srgb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p:nvSpPr>
        <p:spPr>
          <a:xfrm>
            <a:off x="396072" y="-12454"/>
            <a:ext cx="7093169" cy="461665"/>
          </a:xfrm>
          <a:prstGeom prst="rect">
            <a:avLst/>
          </a:prstGeom>
          <a:solidFill>
            <a:srgbClr val="0B2F3A"/>
          </a:solidFill>
        </p:spPr>
        <p:txBody>
          <a:bodyPr wrap="square" rtlCol="0">
            <a:spAutoFit/>
          </a:bodyPr>
          <a:lstStyle/>
          <a:p>
            <a:r>
              <a:rPr lang="en-US" sz="2400" dirty="0" smtClean="0">
                <a:solidFill>
                  <a:schemeClr val="bg2"/>
                </a:solidFill>
              </a:rPr>
              <a:t>Areas S&amp;T performed below the selected peer group</a:t>
            </a:r>
          </a:p>
        </p:txBody>
      </p:sp>
    </p:spTree>
    <p:extLst>
      <p:ext uri="{BB962C8B-B14F-4D97-AF65-F5344CB8AC3E}">
        <p14:creationId xmlns:p14="http://schemas.microsoft.com/office/powerpoint/2010/main" val="196802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33" grpId="0" animBg="1"/>
      <p:bldP spid="43" grpId="0" animBg="1"/>
      <p:bldP spid="129" grpId="0" animBg="1"/>
      <p:bldP spid="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0313" y="1502054"/>
            <a:ext cx="8197114" cy="2857565"/>
          </a:xfrm>
        </p:spPr>
        <p:txBody>
          <a:bodyPr/>
          <a:lstStyle/>
          <a:p>
            <a:endParaRPr lang="en-US"/>
          </a:p>
        </p:txBody>
      </p:sp>
      <p:sp>
        <p:nvSpPr>
          <p:cNvPr id="3" name="Text Placeholder 2"/>
          <p:cNvSpPr>
            <a:spLocks noGrp="1"/>
          </p:cNvSpPr>
          <p:nvPr>
            <p:ph type="body" sz="quarter" idx="12"/>
          </p:nvPr>
        </p:nvSpPr>
        <p:spPr>
          <a:xfrm>
            <a:off x="612765" y="1059876"/>
            <a:ext cx="8184662" cy="308378"/>
          </a:xfrm>
        </p:spPr>
        <p:txBody>
          <a:bodyPr/>
          <a:lstStyle/>
          <a:p>
            <a:endParaRPr lang="en-US"/>
          </a:p>
        </p:txBody>
      </p:sp>
      <p:sp>
        <p:nvSpPr>
          <p:cNvPr id="4" name="Text Placeholder 3"/>
          <p:cNvSpPr>
            <a:spLocks noGrp="1"/>
          </p:cNvSpPr>
          <p:nvPr>
            <p:ph type="body" sz="quarter" idx="10"/>
          </p:nvPr>
        </p:nvSpPr>
        <p:spPr>
          <a:xfrm>
            <a:off x="434965" y="-12700"/>
            <a:ext cx="8370643" cy="800099"/>
          </a:xfrm>
        </p:spPr>
        <p:txBody>
          <a:bodyPr/>
          <a:lstStyle/>
          <a:p>
            <a:endParaRPr lang="en-US"/>
          </a:p>
        </p:txBody>
      </p:sp>
      <p:pic>
        <p:nvPicPr>
          <p:cNvPr id="5" name="Picture 4"/>
          <p:cNvPicPr>
            <a:picLocks noChangeAspect="1"/>
          </p:cNvPicPr>
          <p:nvPr/>
        </p:nvPicPr>
        <p:blipFill>
          <a:blip r:embed="rId3"/>
          <a:stretch>
            <a:fillRect/>
          </a:stretch>
        </p:blipFill>
        <p:spPr>
          <a:xfrm>
            <a:off x="8528" y="-98425"/>
            <a:ext cx="9144000" cy="7236817"/>
          </a:xfrm>
          <a:prstGeom prst="rect">
            <a:avLst/>
          </a:prstGeom>
          <a:ln>
            <a:solidFill>
              <a:schemeClr val="tx1">
                <a:lumMod val="75000"/>
              </a:schemeClr>
            </a:solidFill>
          </a:ln>
        </p:spPr>
      </p:pic>
      <p:sp>
        <p:nvSpPr>
          <p:cNvPr id="35" name="Rectangle 34"/>
          <p:cNvSpPr/>
          <p:nvPr/>
        </p:nvSpPr>
        <p:spPr>
          <a:xfrm>
            <a:off x="8528" y="4290392"/>
            <a:ext cx="9233714" cy="1831631"/>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860000">
            <a:off x="350586" y="4249064"/>
            <a:ext cx="633315"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Service</a:t>
            </a:r>
            <a:endParaRPr lang="en-US" sz="1200" dirty="0">
              <a:solidFill>
                <a:srgbClr val="000000"/>
              </a:solidFill>
              <a:latin typeface="Calibri" panose="020F0502020204030204" pitchFamily="34" charset="0"/>
            </a:endParaRPr>
          </a:p>
        </p:txBody>
      </p:sp>
      <p:sp>
        <p:nvSpPr>
          <p:cNvPr id="7" name="Rectangle 6"/>
          <p:cNvSpPr/>
          <p:nvPr/>
        </p:nvSpPr>
        <p:spPr>
          <a:xfrm rot="-1860000">
            <a:off x="645946" y="4248114"/>
            <a:ext cx="73045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Teaching</a:t>
            </a:r>
            <a:endParaRPr lang="en-US" sz="1200" dirty="0">
              <a:solidFill>
                <a:srgbClr val="000000"/>
              </a:solidFill>
              <a:latin typeface="Calibri" panose="020F0502020204030204" pitchFamily="34" charset="0"/>
            </a:endParaRPr>
          </a:p>
        </p:txBody>
      </p:sp>
      <p:sp>
        <p:nvSpPr>
          <p:cNvPr id="8" name="Rectangle 7"/>
          <p:cNvSpPr/>
          <p:nvPr/>
        </p:nvSpPr>
        <p:spPr>
          <a:xfrm rot="-1860000">
            <a:off x="187470" y="4489141"/>
            <a:ext cx="158876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Facilities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Work Resources</a:t>
            </a:r>
          </a:p>
        </p:txBody>
      </p:sp>
      <p:sp>
        <p:nvSpPr>
          <p:cNvPr id="9" name="Rectangle 8"/>
          <p:cNvSpPr/>
          <p:nvPr/>
        </p:nvSpPr>
        <p:spPr>
          <a:xfrm rot="-1860000">
            <a:off x="364578" y="4527206"/>
            <a:ext cx="1802032"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Personal </a:t>
            </a:r>
            <a:r>
              <a:rPr lang="en-US" sz="1200" dirty="0" smtClean="0">
                <a:solidFill>
                  <a:srgbClr val="000000"/>
                </a:solidFill>
                <a:latin typeface="Calibri" panose="020F0502020204030204" pitchFamily="34" charset="0"/>
              </a:rPr>
              <a:t>&amp; </a:t>
            </a:r>
            <a:r>
              <a:rPr lang="en-US" sz="1200" dirty="0">
                <a:solidFill>
                  <a:srgbClr val="000000"/>
                </a:solidFill>
                <a:latin typeface="Calibri" panose="020F0502020204030204" pitchFamily="34" charset="0"/>
              </a:rPr>
              <a:t>Family Policies</a:t>
            </a:r>
          </a:p>
        </p:txBody>
      </p:sp>
      <p:sp>
        <p:nvSpPr>
          <p:cNvPr id="10" name="Rectangle 9"/>
          <p:cNvSpPr/>
          <p:nvPr/>
        </p:nvSpPr>
        <p:spPr>
          <a:xfrm rot="-1860000">
            <a:off x="673120" y="4571620"/>
            <a:ext cx="169661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Health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Retirement Benefits</a:t>
            </a:r>
          </a:p>
        </p:txBody>
      </p:sp>
      <p:sp>
        <p:nvSpPr>
          <p:cNvPr id="11" name="Rectangle 10"/>
          <p:cNvSpPr/>
          <p:nvPr/>
        </p:nvSpPr>
        <p:spPr>
          <a:xfrm rot="-1860000">
            <a:off x="-123132" y="4263034"/>
            <a:ext cx="750398"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Research</a:t>
            </a:r>
            <a:endParaRPr lang="en-US" sz="1200" dirty="0">
              <a:solidFill>
                <a:srgbClr val="000000"/>
              </a:solidFill>
              <a:latin typeface="Calibri" panose="020F0502020204030204" pitchFamily="34" charset="0"/>
            </a:endParaRPr>
          </a:p>
        </p:txBody>
      </p:sp>
      <p:sp>
        <p:nvSpPr>
          <p:cNvPr id="12" name="Rectangle 11"/>
          <p:cNvSpPr/>
          <p:nvPr/>
        </p:nvSpPr>
        <p:spPr>
          <a:xfrm rot="-1860000">
            <a:off x="1221123" y="4516488"/>
            <a:ext cx="158921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 Interdisciplinary Work</a:t>
            </a:r>
          </a:p>
        </p:txBody>
      </p:sp>
      <p:sp>
        <p:nvSpPr>
          <p:cNvPr id="13" name="Rectangle 12"/>
          <p:cNvSpPr/>
          <p:nvPr/>
        </p:nvSpPr>
        <p:spPr>
          <a:xfrm rot="-1860000">
            <a:off x="2125763" y="4339656"/>
            <a:ext cx="1024896"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Collaboration</a:t>
            </a:r>
          </a:p>
        </p:txBody>
      </p:sp>
      <p:sp>
        <p:nvSpPr>
          <p:cNvPr id="14" name="Rectangle 13"/>
          <p:cNvSpPr/>
          <p:nvPr/>
        </p:nvSpPr>
        <p:spPr>
          <a:xfrm rot="-1860000">
            <a:off x="2624498" y="4289028"/>
            <a:ext cx="843821"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Mentoring</a:t>
            </a:r>
          </a:p>
        </p:txBody>
      </p:sp>
      <p:sp>
        <p:nvSpPr>
          <p:cNvPr id="15" name="Rectangle 14"/>
          <p:cNvSpPr/>
          <p:nvPr/>
        </p:nvSpPr>
        <p:spPr>
          <a:xfrm rot="-1860000">
            <a:off x="2765673" y="4364808"/>
            <a:ext cx="1114857"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Tenure Policies</a:t>
            </a:r>
          </a:p>
        </p:txBody>
      </p:sp>
      <p:sp>
        <p:nvSpPr>
          <p:cNvPr id="17" name="Rectangle 16"/>
          <p:cNvSpPr/>
          <p:nvPr/>
        </p:nvSpPr>
        <p:spPr>
          <a:xfrm rot="-1860000">
            <a:off x="3291046" y="4428337"/>
            <a:ext cx="127393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Promotion to Full</a:t>
            </a:r>
          </a:p>
        </p:txBody>
      </p:sp>
      <p:sp>
        <p:nvSpPr>
          <p:cNvPr id="18" name="Rectangle 17"/>
          <p:cNvSpPr/>
          <p:nvPr/>
        </p:nvSpPr>
        <p:spPr>
          <a:xfrm rot="-1860000">
            <a:off x="4283742" y="4234932"/>
            <a:ext cx="58221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Senior</a:t>
            </a:r>
            <a:endParaRPr lang="en-US" sz="1200" dirty="0">
              <a:solidFill>
                <a:srgbClr val="000000"/>
              </a:solidFill>
              <a:latin typeface="Calibri" panose="020F0502020204030204" pitchFamily="34" charset="0"/>
            </a:endParaRPr>
          </a:p>
        </p:txBody>
      </p:sp>
      <p:sp>
        <p:nvSpPr>
          <p:cNvPr id="19" name="Rectangle 18"/>
          <p:cNvSpPr/>
          <p:nvPr/>
        </p:nvSpPr>
        <p:spPr>
          <a:xfrm rot="-1860000">
            <a:off x="4443931" y="4310903"/>
            <a:ext cx="78579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Divisional</a:t>
            </a:r>
            <a:endParaRPr lang="en-US" sz="1200" dirty="0">
              <a:solidFill>
                <a:srgbClr val="000000"/>
              </a:solidFill>
              <a:latin typeface="Calibri" panose="020F0502020204030204" pitchFamily="34" charset="0"/>
            </a:endParaRPr>
          </a:p>
        </p:txBody>
      </p:sp>
      <p:sp>
        <p:nvSpPr>
          <p:cNvPr id="21" name="Rectangle 20"/>
          <p:cNvSpPr/>
          <p:nvPr/>
        </p:nvSpPr>
        <p:spPr>
          <a:xfrm rot="-1860000">
            <a:off x="5287311" y="4247231"/>
            <a:ext cx="626197"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Faculty</a:t>
            </a:r>
            <a:endParaRPr lang="en-US" sz="1200" dirty="0">
              <a:solidFill>
                <a:srgbClr val="000000"/>
              </a:solidFill>
              <a:latin typeface="Calibri" panose="020F0502020204030204" pitchFamily="34" charset="0"/>
            </a:endParaRPr>
          </a:p>
        </p:txBody>
      </p:sp>
      <p:sp>
        <p:nvSpPr>
          <p:cNvPr id="22" name="Rectangle 21"/>
          <p:cNvSpPr/>
          <p:nvPr/>
        </p:nvSpPr>
        <p:spPr>
          <a:xfrm rot="-1860000">
            <a:off x="5744778" y="4229314"/>
            <a:ext cx="49398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Trust</a:t>
            </a:r>
            <a:endParaRPr lang="en-US" sz="1200" dirty="0">
              <a:solidFill>
                <a:srgbClr val="000000"/>
              </a:solidFill>
              <a:latin typeface="Calibri" panose="020F0502020204030204" pitchFamily="34" charset="0"/>
            </a:endParaRPr>
          </a:p>
        </p:txBody>
      </p:sp>
      <p:sp>
        <p:nvSpPr>
          <p:cNvPr id="23" name="Rectangle 22"/>
          <p:cNvSpPr/>
          <p:nvPr/>
        </p:nvSpPr>
        <p:spPr>
          <a:xfrm rot="-1860000">
            <a:off x="4990423" y="4555714"/>
            <a:ext cx="1729512"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Shared </a:t>
            </a:r>
            <a:r>
              <a:rPr lang="en-US" sz="1200" dirty="0">
                <a:solidFill>
                  <a:srgbClr val="000000"/>
                </a:solidFill>
                <a:latin typeface="Calibri" panose="020F0502020204030204" pitchFamily="34" charset="0"/>
              </a:rPr>
              <a:t>Sense of Purpose</a:t>
            </a:r>
          </a:p>
        </p:txBody>
      </p:sp>
      <p:sp>
        <p:nvSpPr>
          <p:cNvPr id="24" name="Rectangle 23"/>
          <p:cNvSpPr/>
          <p:nvPr/>
        </p:nvSpPr>
        <p:spPr>
          <a:xfrm rot="-1860000">
            <a:off x="5201693" y="4560192"/>
            <a:ext cx="1864678" cy="276999"/>
          </a:xfrm>
          <a:prstGeom prst="rect">
            <a:avLst/>
          </a:prstGeom>
        </p:spPr>
        <p:txBody>
          <a:bodyPr wrap="none">
            <a:spAutoFit/>
          </a:bodyPr>
          <a:lstStyle/>
          <a:p>
            <a:pPr fontAlgn="b"/>
            <a:r>
              <a:rPr lang="en-US" sz="1200" spc="-90" dirty="0" smtClean="0">
                <a:solidFill>
                  <a:srgbClr val="000000"/>
                </a:solidFill>
                <a:latin typeface="Calibri" panose="020F0502020204030204" pitchFamily="34" charset="0"/>
              </a:rPr>
              <a:t>Understanding </a:t>
            </a:r>
            <a:r>
              <a:rPr lang="en-US" sz="1200" spc="-90" dirty="0">
                <a:solidFill>
                  <a:srgbClr val="000000"/>
                </a:solidFill>
                <a:latin typeface="Calibri" panose="020F0502020204030204" pitchFamily="34" charset="0"/>
              </a:rPr>
              <a:t>the Issue at Hand</a:t>
            </a:r>
          </a:p>
        </p:txBody>
      </p:sp>
      <p:sp>
        <p:nvSpPr>
          <p:cNvPr id="25" name="Rectangle 24"/>
          <p:cNvSpPr/>
          <p:nvPr/>
        </p:nvSpPr>
        <p:spPr>
          <a:xfrm rot="-1860000">
            <a:off x="6446082" y="4315113"/>
            <a:ext cx="93711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Adaptability</a:t>
            </a:r>
            <a:endParaRPr lang="en-US" sz="1200" dirty="0">
              <a:solidFill>
                <a:srgbClr val="000000"/>
              </a:solidFill>
              <a:latin typeface="Calibri" panose="020F0502020204030204" pitchFamily="34" charset="0"/>
            </a:endParaRPr>
          </a:p>
        </p:txBody>
      </p:sp>
      <p:sp>
        <p:nvSpPr>
          <p:cNvPr id="26" name="Rectangle 25"/>
          <p:cNvSpPr/>
          <p:nvPr/>
        </p:nvSpPr>
        <p:spPr>
          <a:xfrm rot="-1860000">
            <a:off x="6769117" y="4333284"/>
            <a:ext cx="93397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Productivity</a:t>
            </a:r>
            <a:endParaRPr lang="en-US" sz="1200" dirty="0">
              <a:solidFill>
                <a:srgbClr val="000000"/>
              </a:solidFill>
              <a:latin typeface="Calibri" panose="020F0502020204030204" pitchFamily="34" charset="0"/>
            </a:endParaRPr>
          </a:p>
        </p:txBody>
      </p:sp>
      <p:sp>
        <p:nvSpPr>
          <p:cNvPr id="30" name="Rectangle 29"/>
          <p:cNvSpPr/>
          <p:nvPr/>
        </p:nvSpPr>
        <p:spPr>
          <a:xfrm rot="-1860000">
            <a:off x="7550995" y="4515540"/>
            <a:ext cx="1575047"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Appreciation </a:t>
            </a:r>
            <a:r>
              <a:rPr lang="en-US" sz="1200" spc="-90" dirty="0" smtClean="0">
                <a:solidFill>
                  <a:srgbClr val="000000"/>
                </a:solidFill>
                <a:latin typeface="Calibri" panose="020F0502020204030204" pitchFamily="34" charset="0"/>
              </a:rPr>
              <a:t>&amp;Recognition</a:t>
            </a:r>
            <a:endParaRPr lang="en-US" sz="1200" spc="-90" dirty="0">
              <a:solidFill>
                <a:srgbClr val="000000"/>
              </a:solidFill>
              <a:latin typeface="Calibri" panose="020F0502020204030204" pitchFamily="34" charset="0"/>
            </a:endParaRPr>
          </a:p>
        </p:txBody>
      </p:sp>
      <p:cxnSp>
        <p:nvCxnSpPr>
          <p:cNvPr id="37" name="Straight Connector 36"/>
          <p:cNvCxnSpPr/>
          <p:nvPr/>
        </p:nvCxnSpPr>
        <p:spPr>
          <a:xfrm>
            <a:off x="74611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103478"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44144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798803"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13676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494128"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83209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189453"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54646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903828"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24179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599153"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3711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294478"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63244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989803"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32776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85128"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02309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380453"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71841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075778"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41374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771103"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3480000">
            <a:off x="22300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3480000">
            <a:off x="580369"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3480000">
            <a:off x="91833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3480000">
            <a:off x="1275694"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3480000">
            <a:off x="161365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3480000">
            <a:off x="1971019"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3480000">
            <a:off x="230898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3480000">
            <a:off x="2666344"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3480000">
            <a:off x="303330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3480000">
            <a:off x="3390663"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3480000">
            <a:off x="372862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3480000">
            <a:off x="4085988"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3480000">
            <a:off x="442395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3480000">
            <a:off x="4781313"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3480000">
            <a:off x="511927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3480000">
            <a:off x="5476638"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3480000">
            <a:off x="5869203"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3480000">
            <a:off x="6226566"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3480000">
            <a:off x="656452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3480000">
            <a:off x="6912366" y="3958008"/>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3480000">
            <a:off x="7259853"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3480000">
            <a:off x="7617216"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3480000">
            <a:off x="795517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3480000">
            <a:off x="8312541"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8" name="Freeform 107"/>
          <p:cNvSpPr/>
          <p:nvPr/>
        </p:nvSpPr>
        <p:spPr>
          <a:xfrm>
            <a:off x="3046158" y="28575"/>
            <a:ext cx="2952750" cy="5200650"/>
          </a:xfrm>
          <a:custGeom>
            <a:avLst/>
            <a:gdLst>
              <a:gd name="connsiteX0" fmla="*/ 1552575 w 2952750"/>
              <a:gd name="connsiteY0" fmla="*/ 28575 h 5200650"/>
              <a:gd name="connsiteX1" fmla="*/ 1562100 w 2952750"/>
              <a:gd name="connsiteY1" fmla="*/ 4219575 h 5200650"/>
              <a:gd name="connsiteX2" fmla="*/ 0 w 2952750"/>
              <a:gd name="connsiteY2" fmla="*/ 5200650 h 5200650"/>
              <a:gd name="connsiteX3" fmla="*/ 1400175 w 2952750"/>
              <a:gd name="connsiteY3" fmla="*/ 5181600 h 5200650"/>
              <a:gd name="connsiteX4" fmla="*/ 2952750 w 2952750"/>
              <a:gd name="connsiteY4" fmla="*/ 4200525 h 5200650"/>
              <a:gd name="connsiteX5" fmla="*/ 2952750 w 2952750"/>
              <a:gd name="connsiteY5" fmla="*/ 0 h 5200650"/>
              <a:gd name="connsiteX6" fmla="*/ 1552575 w 2952750"/>
              <a:gd name="connsiteY6" fmla="*/ 28575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0" h="5200650">
                <a:moveTo>
                  <a:pt x="1552575" y="28575"/>
                </a:moveTo>
                <a:lnTo>
                  <a:pt x="1562100" y="4219575"/>
                </a:lnTo>
                <a:lnTo>
                  <a:pt x="0" y="5200650"/>
                </a:lnTo>
                <a:lnTo>
                  <a:pt x="1400175" y="5181600"/>
                </a:lnTo>
                <a:lnTo>
                  <a:pt x="2952750" y="4200525"/>
                </a:lnTo>
                <a:lnTo>
                  <a:pt x="2952750" y="0"/>
                </a:lnTo>
                <a:lnTo>
                  <a:pt x="1552575" y="28575"/>
                </a:lnTo>
                <a:close/>
              </a:path>
            </a:pathLst>
          </a:cu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592392" y="38100"/>
            <a:ext cx="2038350" cy="4781550"/>
          </a:xfrm>
          <a:custGeom>
            <a:avLst/>
            <a:gdLst>
              <a:gd name="connsiteX0" fmla="*/ 895350 w 2038350"/>
              <a:gd name="connsiteY0" fmla="*/ 9525 h 4781550"/>
              <a:gd name="connsiteX1" fmla="*/ 895350 w 2038350"/>
              <a:gd name="connsiteY1" fmla="*/ 4200525 h 4781550"/>
              <a:gd name="connsiteX2" fmla="*/ 0 w 2038350"/>
              <a:gd name="connsiteY2" fmla="*/ 4743450 h 4781550"/>
              <a:gd name="connsiteX3" fmla="*/ 1095375 w 2038350"/>
              <a:gd name="connsiteY3" fmla="*/ 4781550 h 4781550"/>
              <a:gd name="connsiteX4" fmla="*/ 2038350 w 2038350"/>
              <a:gd name="connsiteY4" fmla="*/ 4191000 h 4781550"/>
              <a:gd name="connsiteX5" fmla="*/ 2038350 w 2038350"/>
              <a:gd name="connsiteY5" fmla="*/ 0 h 4781550"/>
              <a:gd name="connsiteX6" fmla="*/ 895350 w 2038350"/>
              <a:gd name="connsiteY6" fmla="*/ 9525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50" h="4781550">
                <a:moveTo>
                  <a:pt x="895350" y="9525"/>
                </a:moveTo>
                <a:lnTo>
                  <a:pt x="895350" y="4200525"/>
                </a:lnTo>
                <a:lnTo>
                  <a:pt x="0" y="4743450"/>
                </a:lnTo>
                <a:lnTo>
                  <a:pt x="1095375" y="4781550"/>
                </a:lnTo>
                <a:lnTo>
                  <a:pt x="2038350" y="4191000"/>
                </a:lnTo>
                <a:lnTo>
                  <a:pt x="2038350" y="0"/>
                </a:lnTo>
                <a:lnTo>
                  <a:pt x="895350" y="9525"/>
                </a:lnTo>
                <a:close/>
              </a:path>
            </a:pathLst>
          </a:cu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30204" y="3632818"/>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solidFill>
                  <a:srgbClr val="7030A0"/>
                </a:solidFill>
              </a:rPr>
              <a:t>Nature of Work</a:t>
            </a:r>
            <a:endParaRPr lang="en-US" b="1" dirty="0">
              <a:ln w="0"/>
              <a:solidFill>
                <a:srgbClr val="7030A0"/>
              </a:solidFill>
              <a:effectLst>
                <a:outerShdw blurRad="38100" dist="19050" dir="2700000" algn="tl" rotWithShape="0">
                  <a:schemeClr val="dk1">
                    <a:alpha val="40000"/>
                  </a:schemeClr>
                </a:outerShdw>
              </a:effectLst>
            </a:endParaRPr>
          </a:p>
        </p:txBody>
      </p:sp>
      <p:sp>
        <p:nvSpPr>
          <p:cNvPr id="124" name="Freeform 123"/>
          <p:cNvSpPr/>
          <p:nvPr/>
        </p:nvSpPr>
        <p:spPr>
          <a:xfrm>
            <a:off x="4436808" y="19050"/>
            <a:ext cx="3295650" cy="5229225"/>
          </a:xfrm>
          <a:custGeom>
            <a:avLst/>
            <a:gdLst>
              <a:gd name="connsiteX0" fmla="*/ 1552575 w 3295650"/>
              <a:gd name="connsiteY0" fmla="*/ 0 h 5229225"/>
              <a:gd name="connsiteX1" fmla="*/ 1562100 w 3295650"/>
              <a:gd name="connsiteY1" fmla="*/ 4219575 h 5229225"/>
              <a:gd name="connsiteX2" fmla="*/ 0 w 3295650"/>
              <a:gd name="connsiteY2" fmla="*/ 5210175 h 5229225"/>
              <a:gd name="connsiteX3" fmla="*/ 1733550 w 3295650"/>
              <a:gd name="connsiteY3" fmla="*/ 5229225 h 5229225"/>
              <a:gd name="connsiteX4" fmla="*/ 3286125 w 3295650"/>
              <a:gd name="connsiteY4" fmla="*/ 4210050 h 5229225"/>
              <a:gd name="connsiteX5" fmla="*/ 3295650 w 3295650"/>
              <a:gd name="connsiteY5" fmla="*/ 19050 h 5229225"/>
              <a:gd name="connsiteX6" fmla="*/ 1552575 w 3295650"/>
              <a:gd name="connsiteY6" fmla="*/ 0 h 52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0" h="5229225">
                <a:moveTo>
                  <a:pt x="1552575" y="0"/>
                </a:moveTo>
                <a:lnTo>
                  <a:pt x="1562100" y="4219575"/>
                </a:lnTo>
                <a:lnTo>
                  <a:pt x="0" y="5210175"/>
                </a:lnTo>
                <a:lnTo>
                  <a:pt x="1733550" y="5229225"/>
                </a:lnTo>
                <a:lnTo>
                  <a:pt x="3286125" y="4210050"/>
                </a:lnTo>
                <a:lnTo>
                  <a:pt x="3295650" y="19050"/>
                </a:lnTo>
                <a:lnTo>
                  <a:pt x="1552575" y="0"/>
                </a:lnTo>
                <a:close/>
              </a:path>
            </a:pathLst>
          </a:custGeom>
          <a:noFill/>
          <a:ln>
            <a:solidFill>
              <a:srgbClr val="FFA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Freeform 124"/>
          <p:cNvSpPr/>
          <p:nvPr/>
        </p:nvSpPr>
        <p:spPr>
          <a:xfrm>
            <a:off x="6160833" y="28575"/>
            <a:ext cx="2619375" cy="5200650"/>
          </a:xfrm>
          <a:custGeom>
            <a:avLst/>
            <a:gdLst>
              <a:gd name="connsiteX0" fmla="*/ 1571625 w 2619375"/>
              <a:gd name="connsiteY0" fmla="*/ 19050 h 5200650"/>
              <a:gd name="connsiteX1" fmla="*/ 1571625 w 2619375"/>
              <a:gd name="connsiteY1" fmla="*/ 4210050 h 5200650"/>
              <a:gd name="connsiteX2" fmla="*/ 0 w 2619375"/>
              <a:gd name="connsiteY2" fmla="*/ 5200650 h 5200650"/>
              <a:gd name="connsiteX3" fmla="*/ 1143000 w 2619375"/>
              <a:gd name="connsiteY3" fmla="*/ 5200650 h 5200650"/>
              <a:gd name="connsiteX4" fmla="*/ 2619375 w 2619375"/>
              <a:gd name="connsiteY4" fmla="*/ 4210050 h 5200650"/>
              <a:gd name="connsiteX5" fmla="*/ 2619375 w 2619375"/>
              <a:gd name="connsiteY5" fmla="*/ 0 h 5200650"/>
              <a:gd name="connsiteX6" fmla="*/ 1571625 w 2619375"/>
              <a:gd name="connsiteY6" fmla="*/ 1905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75" h="5200650">
                <a:moveTo>
                  <a:pt x="1571625" y="19050"/>
                </a:moveTo>
                <a:lnTo>
                  <a:pt x="1571625" y="4210050"/>
                </a:lnTo>
                <a:lnTo>
                  <a:pt x="0" y="5200650"/>
                </a:lnTo>
                <a:lnTo>
                  <a:pt x="1143000" y="5200650"/>
                </a:lnTo>
                <a:lnTo>
                  <a:pt x="2619375" y="4210050"/>
                </a:lnTo>
                <a:lnTo>
                  <a:pt x="2619375" y="0"/>
                </a:lnTo>
                <a:lnTo>
                  <a:pt x="1571625" y="19050"/>
                </a:lnTo>
                <a:close/>
              </a:path>
            </a:pathLst>
          </a:cu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6221193" y="3909817"/>
            <a:ext cx="1331198"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b="1" dirty="0">
                <a:solidFill>
                  <a:schemeClr val="accent4">
                    <a:lumMod val="75000"/>
                  </a:schemeClr>
                </a:solidFill>
              </a:rPr>
              <a:t>Governance</a:t>
            </a:r>
            <a:endParaRPr lang="en-US" b="1" dirty="0">
              <a:ln w="0"/>
              <a:solidFill>
                <a:schemeClr val="accent4">
                  <a:lumMod val="75000"/>
                </a:schemeClr>
              </a:solidFill>
              <a:effectLst>
                <a:outerShdw blurRad="38100" dist="19050" dir="2700000" algn="tl" rotWithShape="0">
                  <a:schemeClr val="dk1">
                    <a:alpha val="40000"/>
                  </a:schemeClr>
                </a:outerShdw>
              </a:effectLst>
            </a:endParaRPr>
          </a:p>
        </p:txBody>
      </p:sp>
      <p:sp>
        <p:nvSpPr>
          <p:cNvPr id="126" name="TextBox 125"/>
          <p:cNvSpPr txBox="1"/>
          <p:nvPr/>
        </p:nvSpPr>
        <p:spPr>
          <a:xfrm>
            <a:off x="7644087" y="3909817"/>
            <a:ext cx="1335257" cy="369332"/>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r>
              <a:rPr lang="en-US" b="1" spc="-90" dirty="0" smtClean="0">
                <a:solidFill>
                  <a:srgbClr val="FF00FF"/>
                </a:solidFill>
              </a:rPr>
              <a:t>Department</a:t>
            </a:r>
            <a:endParaRPr lang="en-US" b="1" spc="-90" dirty="0">
              <a:ln w="0"/>
              <a:solidFill>
                <a:srgbClr val="FF00FF"/>
              </a:solidFill>
              <a:effectLst>
                <a:outerShdw blurRad="38100" dist="19050" dir="2700000" algn="tl" rotWithShape="0">
                  <a:schemeClr val="dk1">
                    <a:alpha val="40000"/>
                  </a:schemeClr>
                </a:outerShdw>
              </a:effectLst>
            </a:endParaRPr>
          </a:p>
        </p:txBody>
      </p:sp>
      <p:sp>
        <p:nvSpPr>
          <p:cNvPr id="31" name="Freeform 30"/>
          <p:cNvSpPr/>
          <p:nvPr/>
        </p:nvSpPr>
        <p:spPr>
          <a:xfrm>
            <a:off x="2017458" y="28575"/>
            <a:ext cx="2600325" cy="5200650"/>
          </a:xfrm>
          <a:custGeom>
            <a:avLst/>
            <a:gdLst>
              <a:gd name="connsiteX0" fmla="*/ 1543050 w 2600325"/>
              <a:gd name="connsiteY0" fmla="*/ 0 h 5200650"/>
              <a:gd name="connsiteX1" fmla="*/ 1543050 w 2600325"/>
              <a:gd name="connsiteY1" fmla="*/ 4229100 h 5200650"/>
              <a:gd name="connsiteX2" fmla="*/ 0 w 2600325"/>
              <a:gd name="connsiteY2" fmla="*/ 5172075 h 5200650"/>
              <a:gd name="connsiteX3" fmla="*/ 1047750 w 2600325"/>
              <a:gd name="connsiteY3" fmla="*/ 5200650 h 5200650"/>
              <a:gd name="connsiteX4" fmla="*/ 2600325 w 2600325"/>
              <a:gd name="connsiteY4" fmla="*/ 4200525 h 5200650"/>
              <a:gd name="connsiteX5" fmla="*/ 2590800 w 2600325"/>
              <a:gd name="connsiteY5" fmla="*/ 0 h 5200650"/>
              <a:gd name="connsiteX6" fmla="*/ 1543050 w 2600325"/>
              <a:gd name="connsiteY6" fmla="*/ 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25" h="5200650">
                <a:moveTo>
                  <a:pt x="1543050" y="0"/>
                </a:moveTo>
                <a:lnTo>
                  <a:pt x="1543050" y="4229100"/>
                </a:lnTo>
                <a:lnTo>
                  <a:pt x="0" y="5172075"/>
                </a:lnTo>
                <a:lnTo>
                  <a:pt x="1047750" y="5200650"/>
                </a:lnTo>
                <a:lnTo>
                  <a:pt x="2600325" y="4200525"/>
                </a:lnTo>
                <a:lnTo>
                  <a:pt x="2590800" y="0"/>
                </a:lnTo>
                <a:lnTo>
                  <a:pt x="154305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flipH="1" flipV="1">
            <a:off x="1288725" y="1417345"/>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H="1" flipV="1">
            <a:off x="935883" y="203890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flipV="1">
            <a:off x="3049753" y="1548925"/>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210467" y="2140229"/>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674977" y="1897461"/>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1827400" y="2292629"/>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162298" y="1822420"/>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H="1" flipV="1">
            <a:off x="599607" y="2082909"/>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H="1" flipV="1">
            <a:off x="4451899" y="1578492"/>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H="1" flipV="1">
            <a:off x="5126182" y="2423014"/>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flipV="1">
            <a:off x="4802815" y="2490724"/>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H="1" flipV="1">
            <a:off x="6506139" y="2550661"/>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flipH="1" flipV="1">
            <a:off x="6887468" y="2622045"/>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H="1" flipV="1">
            <a:off x="8648333" y="165287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flipV="1">
            <a:off x="6131921" y="2339126"/>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H="1" flipV="1">
            <a:off x="7251353" y="2713772"/>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flipV="1">
            <a:off x="7585073" y="243951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8986169" y="203890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rot="-1860000">
            <a:off x="6826010" y="4408288"/>
            <a:ext cx="124354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Collegiality</a:t>
            </a:r>
            <a:endParaRPr lang="en-US" sz="1200" dirty="0">
              <a:solidFill>
                <a:srgbClr val="000000"/>
              </a:solidFill>
              <a:latin typeface="Calibri" panose="020F0502020204030204" pitchFamily="34" charset="0"/>
            </a:endParaRPr>
          </a:p>
        </p:txBody>
      </p:sp>
      <p:sp>
        <p:nvSpPr>
          <p:cNvPr id="153" name="Rectangle 152"/>
          <p:cNvSpPr/>
          <p:nvPr/>
        </p:nvSpPr>
        <p:spPr>
          <a:xfrm rot="-1860000">
            <a:off x="7030478" y="4453875"/>
            <a:ext cx="133735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Engagement</a:t>
            </a:r>
            <a:endParaRPr lang="en-US" sz="1200" dirty="0">
              <a:solidFill>
                <a:srgbClr val="000000"/>
              </a:solidFill>
              <a:latin typeface="Calibri" panose="020F0502020204030204" pitchFamily="34" charset="0"/>
            </a:endParaRPr>
          </a:p>
        </p:txBody>
      </p:sp>
      <p:sp>
        <p:nvSpPr>
          <p:cNvPr id="154" name="Rectangle 153"/>
          <p:cNvSpPr/>
          <p:nvPr/>
        </p:nvSpPr>
        <p:spPr>
          <a:xfrm rot="-1860000">
            <a:off x="7669856" y="4376282"/>
            <a:ext cx="104477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a:t>
            </a:r>
            <a:r>
              <a:rPr lang="en-US" sz="1200" dirty="0">
                <a:solidFill>
                  <a:srgbClr val="000000"/>
                </a:solidFill>
                <a:latin typeface="Calibri" panose="020F0502020204030204" pitchFamily="34" charset="0"/>
              </a:rPr>
              <a:t>Quality</a:t>
            </a:r>
          </a:p>
        </p:txBody>
      </p:sp>
      <p:cxnSp>
        <p:nvCxnSpPr>
          <p:cNvPr id="155" name="Straight Arrow Connector 154"/>
          <p:cNvCxnSpPr/>
          <p:nvPr/>
        </p:nvCxnSpPr>
        <p:spPr>
          <a:xfrm flipH="1" flipV="1">
            <a:off x="2699727" y="2497098"/>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flipV="1">
            <a:off x="3745410" y="1640731"/>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H="1" flipV="1">
            <a:off x="7928047" y="1347817"/>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H="1" flipV="1">
            <a:off x="5475989" y="1736139"/>
            <a:ext cx="223422" cy="242722"/>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107966" y="1897461"/>
            <a:ext cx="233417" cy="240894"/>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21" name="Freeform 120"/>
          <p:cNvSpPr/>
          <p:nvPr/>
        </p:nvSpPr>
        <p:spPr>
          <a:xfrm>
            <a:off x="62009" y="37785"/>
            <a:ext cx="2440919" cy="5123663"/>
          </a:xfrm>
          <a:custGeom>
            <a:avLst/>
            <a:gdLst>
              <a:gd name="connsiteX0" fmla="*/ 1390493 w 2440919"/>
              <a:gd name="connsiteY0" fmla="*/ 0 h 5123663"/>
              <a:gd name="connsiteX1" fmla="*/ 1390493 w 2440919"/>
              <a:gd name="connsiteY1" fmla="*/ 4224377 h 5123663"/>
              <a:gd name="connsiteX2" fmla="*/ 0 w 2440919"/>
              <a:gd name="connsiteY2" fmla="*/ 5040536 h 5123663"/>
              <a:gd name="connsiteX3" fmla="*/ 1005084 w 2440919"/>
              <a:gd name="connsiteY3" fmla="*/ 5123663 h 5123663"/>
              <a:gd name="connsiteX4" fmla="*/ 2425805 w 2440919"/>
              <a:gd name="connsiteY4" fmla="*/ 4186592 h 5123663"/>
              <a:gd name="connsiteX5" fmla="*/ 2440919 w 2440919"/>
              <a:gd name="connsiteY5" fmla="*/ 7557 h 5123663"/>
              <a:gd name="connsiteX6" fmla="*/ 1390493 w 2440919"/>
              <a:gd name="connsiteY6" fmla="*/ 0 h 512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919" h="5123663">
                <a:moveTo>
                  <a:pt x="1390493" y="0"/>
                </a:moveTo>
                <a:lnTo>
                  <a:pt x="1390493" y="4224377"/>
                </a:lnTo>
                <a:lnTo>
                  <a:pt x="0" y="5040536"/>
                </a:lnTo>
                <a:lnTo>
                  <a:pt x="1005084" y="5123663"/>
                </a:lnTo>
                <a:lnTo>
                  <a:pt x="2425805" y="4186592"/>
                </a:lnTo>
                <a:lnTo>
                  <a:pt x="2440919" y="7557"/>
                </a:lnTo>
                <a:lnTo>
                  <a:pt x="1390493" y="0"/>
                </a:ln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Freeform 126"/>
          <p:cNvSpPr/>
          <p:nvPr/>
        </p:nvSpPr>
        <p:spPr>
          <a:xfrm>
            <a:off x="1029308" y="45342"/>
            <a:ext cx="2531604" cy="5153891"/>
          </a:xfrm>
          <a:custGeom>
            <a:avLst/>
            <a:gdLst>
              <a:gd name="connsiteX0" fmla="*/ 1458506 w 2531604"/>
              <a:gd name="connsiteY0" fmla="*/ 0 h 5153891"/>
              <a:gd name="connsiteX1" fmla="*/ 1458506 w 2531604"/>
              <a:gd name="connsiteY1" fmla="*/ 4194149 h 5153891"/>
              <a:gd name="connsiteX2" fmla="*/ 0 w 2531604"/>
              <a:gd name="connsiteY2" fmla="*/ 5138777 h 5153891"/>
              <a:gd name="connsiteX3" fmla="*/ 1012642 w 2531604"/>
              <a:gd name="connsiteY3" fmla="*/ 5153891 h 5153891"/>
              <a:gd name="connsiteX4" fmla="*/ 2531604 w 2531604"/>
              <a:gd name="connsiteY4" fmla="*/ 4186592 h 5153891"/>
              <a:gd name="connsiteX5" fmla="*/ 2524047 w 2531604"/>
              <a:gd name="connsiteY5" fmla="*/ 7557 h 5153891"/>
              <a:gd name="connsiteX6" fmla="*/ 1458506 w 2531604"/>
              <a:gd name="connsiteY6" fmla="*/ 0 h 51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604" h="5153891">
                <a:moveTo>
                  <a:pt x="1458506" y="0"/>
                </a:moveTo>
                <a:lnTo>
                  <a:pt x="1458506" y="4194149"/>
                </a:lnTo>
                <a:lnTo>
                  <a:pt x="0" y="5138777"/>
                </a:lnTo>
                <a:lnTo>
                  <a:pt x="1012642" y="5153891"/>
                </a:lnTo>
                <a:lnTo>
                  <a:pt x="2531604" y="4186592"/>
                </a:lnTo>
                <a:lnTo>
                  <a:pt x="2524047" y="7557"/>
                </a:lnTo>
                <a:lnTo>
                  <a:pt x="1458506" y="0"/>
                </a:lnTo>
                <a:close/>
              </a:path>
            </a:pathLst>
          </a:cu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TextBox 127"/>
          <p:cNvSpPr txBox="1"/>
          <p:nvPr/>
        </p:nvSpPr>
        <p:spPr>
          <a:xfrm>
            <a:off x="1395874" y="3603925"/>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t>Resource &amp; Support</a:t>
            </a:r>
            <a:endParaRPr lang="en-US" b="1" dirty="0">
              <a:ln w="0"/>
              <a:effectLst>
                <a:outerShdw blurRad="38100" dist="19050" dir="2700000" algn="tl" rotWithShape="0">
                  <a:schemeClr val="dk1">
                    <a:alpha val="40000"/>
                  </a:schemeClr>
                </a:outerShdw>
              </a:effectLst>
            </a:endParaRPr>
          </a:p>
        </p:txBody>
      </p:sp>
      <p:sp>
        <p:nvSpPr>
          <p:cNvPr id="129" name="Rectangle 128"/>
          <p:cNvSpPr/>
          <p:nvPr/>
        </p:nvSpPr>
        <p:spPr>
          <a:xfrm>
            <a:off x="2387646" y="3401019"/>
            <a:ext cx="1320754" cy="923330"/>
          </a:xfrm>
          <a:prstGeom prst="rect">
            <a:avLst/>
          </a:prstGeom>
        </p:spPr>
        <p:txBody>
          <a:bodyPr wrap="square">
            <a:spAutoFit/>
          </a:bodyPr>
          <a:lstStyle/>
          <a:p>
            <a:pPr algn="ctr" fontAlgn="b"/>
            <a:r>
              <a:rPr lang="en-US" b="1" spc="-70" dirty="0">
                <a:solidFill>
                  <a:srgbClr val="0000FF"/>
                </a:solidFill>
                <a:latin typeface="Calibri" panose="020F0502020204030204" pitchFamily="34" charset="0"/>
              </a:rPr>
              <a:t>Cross-Silo Work </a:t>
            </a:r>
            <a:r>
              <a:rPr lang="en-US" b="1" spc="-70" dirty="0" smtClean="0">
                <a:solidFill>
                  <a:srgbClr val="0000FF"/>
                </a:solidFill>
                <a:latin typeface="Calibri" panose="020F0502020204030204" pitchFamily="34" charset="0"/>
              </a:rPr>
              <a:t>&amp; </a:t>
            </a:r>
            <a:r>
              <a:rPr lang="en-US" b="1" spc="-70" dirty="0">
                <a:solidFill>
                  <a:srgbClr val="0000FF"/>
                </a:solidFill>
                <a:latin typeface="Calibri" panose="020F0502020204030204" pitchFamily="34" charset="0"/>
              </a:rPr>
              <a:t>Mentorship</a:t>
            </a:r>
          </a:p>
        </p:txBody>
      </p:sp>
      <p:sp>
        <p:nvSpPr>
          <p:cNvPr id="28" name="Freeform 27"/>
          <p:cNvSpPr/>
          <p:nvPr/>
        </p:nvSpPr>
        <p:spPr>
          <a:xfrm>
            <a:off x="-923925" y="-9526"/>
            <a:ext cx="4772025" cy="5324475"/>
          </a:xfrm>
          <a:custGeom>
            <a:avLst/>
            <a:gdLst>
              <a:gd name="connsiteX0" fmla="*/ 4829175 w 4829175"/>
              <a:gd name="connsiteY0" fmla="*/ 0 h 5314950"/>
              <a:gd name="connsiteX1" fmla="*/ 4819650 w 4829175"/>
              <a:gd name="connsiteY1" fmla="*/ 4305300 h 5314950"/>
              <a:gd name="connsiteX2" fmla="*/ 3295650 w 4829175"/>
              <a:gd name="connsiteY2" fmla="*/ 5314950 h 5314950"/>
              <a:gd name="connsiteX3" fmla="*/ 0 w 4829175"/>
              <a:gd name="connsiteY3" fmla="*/ 5248275 h 5314950"/>
              <a:gd name="connsiteX4" fmla="*/ 1257300 w 4829175"/>
              <a:gd name="connsiteY4" fmla="*/ 4219575 h 5314950"/>
              <a:gd name="connsiteX5" fmla="*/ 1228725 w 4829175"/>
              <a:gd name="connsiteY5" fmla="*/ 38100 h 5314950"/>
              <a:gd name="connsiteX6" fmla="*/ 4829175 w 4829175"/>
              <a:gd name="connsiteY6" fmla="*/ 0 h 53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9175" h="5314950">
                <a:moveTo>
                  <a:pt x="4829175" y="0"/>
                </a:moveTo>
                <a:lnTo>
                  <a:pt x="4819650" y="4305300"/>
                </a:lnTo>
                <a:lnTo>
                  <a:pt x="3295650" y="5314950"/>
                </a:lnTo>
                <a:lnTo>
                  <a:pt x="0" y="5248275"/>
                </a:lnTo>
                <a:lnTo>
                  <a:pt x="1257300" y="4219575"/>
                </a:lnTo>
                <a:lnTo>
                  <a:pt x="1228725" y="38100"/>
                </a:lnTo>
                <a:lnTo>
                  <a:pt x="4829175" y="0"/>
                </a:lnTo>
                <a:close/>
              </a:path>
            </a:pathLst>
          </a:custGeom>
          <a:solidFill>
            <a:srgbClr val="FFFFFF">
              <a:alpha val="67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3735253" y="3909817"/>
            <a:ext cx="628698" cy="400110"/>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sz="2000" b="1" dirty="0">
                <a:ln w="0"/>
                <a:solidFill>
                  <a:schemeClr val="tx1"/>
                </a:solidFill>
                <a:effectLst>
                  <a:outerShdw blurRad="38100" dist="19050" dir="2700000" algn="tl" rotWithShape="0">
                    <a:schemeClr val="dk1">
                      <a:alpha val="40000"/>
                    </a:schemeClr>
                  </a:outerShdw>
                </a:effectLst>
              </a:rPr>
              <a:t>P&amp;T</a:t>
            </a:r>
          </a:p>
        </p:txBody>
      </p:sp>
      <p:sp>
        <p:nvSpPr>
          <p:cNvPr id="16" name="Rectangle 15"/>
          <p:cNvSpPr/>
          <p:nvPr/>
        </p:nvSpPr>
        <p:spPr>
          <a:xfrm rot="-1860000">
            <a:off x="2416113" y="4544464"/>
            <a:ext cx="1932517" cy="307777"/>
          </a:xfrm>
          <a:prstGeom prst="rect">
            <a:avLst/>
          </a:prstGeom>
        </p:spPr>
        <p:txBody>
          <a:bodyPr wrap="none">
            <a:spAutoFit/>
          </a:bodyPr>
          <a:lstStyle/>
          <a:p>
            <a:pPr fontAlgn="b"/>
            <a:r>
              <a:rPr lang="en-US" sz="1400" b="1" spc="-90" dirty="0">
                <a:solidFill>
                  <a:srgbClr val="000000"/>
                </a:solidFill>
                <a:latin typeface="Calibri" panose="020F0502020204030204" pitchFamily="34" charset="0"/>
              </a:rPr>
              <a:t>Tenure Expectations: Clarity</a:t>
            </a:r>
          </a:p>
        </p:txBody>
      </p:sp>
      <p:sp>
        <p:nvSpPr>
          <p:cNvPr id="33" name="Freeform 32"/>
          <p:cNvSpPr/>
          <p:nvPr/>
        </p:nvSpPr>
        <p:spPr>
          <a:xfrm>
            <a:off x="2712193" y="-19050"/>
            <a:ext cx="2529951" cy="5316649"/>
          </a:xfrm>
          <a:custGeom>
            <a:avLst/>
            <a:gdLst>
              <a:gd name="connsiteX0" fmla="*/ 1714500 w 2771775"/>
              <a:gd name="connsiteY0" fmla="*/ 9525 h 5372100"/>
              <a:gd name="connsiteX1" fmla="*/ 1695450 w 2771775"/>
              <a:gd name="connsiteY1" fmla="*/ 4305300 h 5372100"/>
              <a:gd name="connsiteX2" fmla="*/ 0 w 2771775"/>
              <a:gd name="connsiteY2" fmla="*/ 5372100 h 5372100"/>
              <a:gd name="connsiteX3" fmla="*/ 1285875 w 2771775"/>
              <a:gd name="connsiteY3" fmla="*/ 5362575 h 5372100"/>
              <a:gd name="connsiteX4" fmla="*/ 2771775 w 2771775"/>
              <a:gd name="connsiteY4" fmla="*/ 4276725 h 5372100"/>
              <a:gd name="connsiteX5" fmla="*/ 2771775 w 2771775"/>
              <a:gd name="connsiteY5" fmla="*/ 0 h 5372100"/>
              <a:gd name="connsiteX6" fmla="*/ 1714500 w 2771775"/>
              <a:gd name="connsiteY6" fmla="*/ 9525 h 53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1775" h="5372100">
                <a:moveTo>
                  <a:pt x="1714500" y="9525"/>
                </a:moveTo>
                <a:lnTo>
                  <a:pt x="1695450" y="4305300"/>
                </a:lnTo>
                <a:lnTo>
                  <a:pt x="0" y="5372100"/>
                </a:lnTo>
                <a:lnTo>
                  <a:pt x="1285875" y="5362575"/>
                </a:lnTo>
                <a:lnTo>
                  <a:pt x="2771775" y="4276725"/>
                </a:lnTo>
                <a:lnTo>
                  <a:pt x="2771775" y="0"/>
                </a:lnTo>
                <a:lnTo>
                  <a:pt x="1714500" y="9525"/>
                </a:lnTo>
                <a:close/>
              </a:path>
            </a:pathLst>
          </a:custGeom>
          <a:solidFill>
            <a:srgbClr val="FFFF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4061637" y="-127591"/>
            <a:ext cx="5092996" cy="5497033"/>
          </a:xfrm>
          <a:custGeom>
            <a:avLst/>
            <a:gdLst>
              <a:gd name="connsiteX0" fmla="*/ 1605516 w 5092996"/>
              <a:gd name="connsiteY0" fmla="*/ 42531 h 5497033"/>
              <a:gd name="connsiteX1" fmla="*/ 1562986 w 5092996"/>
              <a:gd name="connsiteY1" fmla="*/ 4295554 h 5497033"/>
              <a:gd name="connsiteX2" fmla="*/ 0 w 5092996"/>
              <a:gd name="connsiteY2" fmla="*/ 5497033 h 5497033"/>
              <a:gd name="connsiteX3" fmla="*/ 3296093 w 5092996"/>
              <a:gd name="connsiteY3" fmla="*/ 5411972 h 5497033"/>
              <a:gd name="connsiteX4" fmla="*/ 5092996 w 5092996"/>
              <a:gd name="connsiteY4" fmla="*/ 4348717 h 5497033"/>
              <a:gd name="connsiteX5" fmla="*/ 5082363 w 5092996"/>
              <a:gd name="connsiteY5" fmla="*/ 0 h 5497033"/>
              <a:gd name="connsiteX6" fmla="*/ 1605516 w 5092996"/>
              <a:gd name="connsiteY6" fmla="*/ 42531 h 549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996" h="5497033">
                <a:moveTo>
                  <a:pt x="1605516" y="42531"/>
                </a:moveTo>
                <a:lnTo>
                  <a:pt x="1562986" y="4295554"/>
                </a:lnTo>
                <a:lnTo>
                  <a:pt x="0" y="5497033"/>
                </a:lnTo>
                <a:lnTo>
                  <a:pt x="3296093" y="5411972"/>
                </a:lnTo>
                <a:lnTo>
                  <a:pt x="5092996" y="4348717"/>
                </a:lnTo>
                <a:cubicBezTo>
                  <a:pt x="5089452" y="2899145"/>
                  <a:pt x="5085907" y="1449572"/>
                  <a:pt x="5082363" y="0"/>
                </a:cubicBezTo>
                <a:lnTo>
                  <a:pt x="1605516" y="42531"/>
                </a:lnTo>
                <a:close/>
              </a:path>
            </a:pathLst>
          </a:custGeom>
          <a:solidFill>
            <a:srgbClr val="FFFF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860000">
            <a:off x="4480227" y="4322271"/>
            <a:ext cx="1223220" cy="307777"/>
          </a:xfrm>
          <a:prstGeom prst="rect">
            <a:avLst/>
          </a:prstGeom>
        </p:spPr>
        <p:txBody>
          <a:bodyPr wrap="none">
            <a:spAutoFit/>
          </a:bodyPr>
          <a:lstStyle/>
          <a:p>
            <a:pPr fontAlgn="b"/>
            <a:r>
              <a:rPr lang="en-US" sz="1400" b="1" dirty="0" smtClean="0">
                <a:solidFill>
                  <a:srgbClr val="000000"/>
                </a:solidFill>
                <a:latin typeface="Calibri" panose="020F0502020204030204" pitchFamily="34" charset="0"/>
              </a:rPr>
              <a:t>Departmental</a:t>
            </a:r>
            <a:endParaRPr lang="en-US" sz="1400" b="1" dirty="0">
              <a:solidFill>
                <a:srgbClr val="000000"/>
              </a:solidFill>
              <a:latin typeface="Calibri" panose="020F0502020204030204" pitchFamily="34" charset="0"/>
            </a:endParaRPr>
          </a:p>
        </p:txBody>
      </p:sp>
      <p:sp>
        <p:nvSpPr>
          <p:cNvPr id="117" name="TextBox 116"/>
          <p:cNvSpPr txBox="1"/>
          <p:nvPr/>
        </p:nvSpPr>
        <p:spPr>
          <a:xfrm>
            <a:off x="5811856" y="908878"/>
            <a:ext cx="3105180" cy="2369880"/>
          </a:xfrm>
          <a:prstGeom prst="rect">
            <a:avLst/>
          </a:prstGeom>
          <a:solidFill>
            <a:srgbClr val="FFFF00"/>
          </a:solidFill>
        </p:spPr>
        <p:txBody>
          <a:bodyPr wrap="square" rtlCol="0">
            <a:spAutoFit/>
          </a:bodyPr>
          <a:lstStyle/>
          <a:p>
            <a:r>
              <a:rPr lang="en-US" sz="2400" dirty="0" smtClean="0">
                <a:solidFill>
                  <a:srgbClr val="000000"/>
                </a:solidFill>
              </a:rPr>
              <a:t>Noticeable </a:t>
            </a:r>
            <a:r>
              <a:rPr lang="en-US" sz="2800" b="1" dirty="0" smtClean="0">
                <a:solidFill>
                  <a:srgbClr val="FF0000"/>
                </a:solidFill>
              </a:rPr>
              <a:t>negative</a:t>
            </a:r>
            <a:r>
              <a:rPr lang="en-US" sz="2400" dirty="0" smtClean="0">
                <a:solidFill>
                  <a:srgbClr val="FF0000"/>
                </a:solidFill>
              </a:rPr>
              <a:t> </a:t>
            </a:r>
            <a:r>
              <a:rPr lang="en-US" sz="2400" dirty="0">
                <a:solidFill>
                  <a:srgbClr val="000000"/>
                </a:solidFill>
              </a:rPr>
              <a:t>change</a:t>
            </a:r>
          </a:p>
          <a:p>
            <a:pPr marL="342900" indent="-342900">
              <a:buFont typeface="Arial" panose="020B0604020202020204" pitchFamily="34" charset="0"/>
              <a:buChar char="•"/>
            </a:pPr>
            <a:r>
              <a:rPr lang="en-US" sz="2400" dirty="0">
                <a:solidFill>
                  <a:srgbClr val="000000"/>
                </a:solidFill>
              </a:rPr>
              <a:t>Tenure Expectation: Clarity</a:t>
            </a:r>
          </a:p>
          <a:p>
            <a:pPr marL="342900" indent="-342900">
              <a:buFont typeface="Arial" panose="020B0604020202020204" pitchFamily="34" charset="0"/>
              <a:buChar char="•"/>
            </a:pPr>
            <a:r>
              <a:rPr lang="en-US" sz="2400" dirty="0">
                <a:solidFill>
                  <a:srgbClr val="000000"/>
                </a:solidFill>
              </a:rPr>
              <a:t>Leadership: </a:t>
            </a:r>
            <a:r>
              <a:rPr lang="en-US" sz="2400" dirty="0" smtClean="0">
                <a:solidFill>
                  <a:srgbClr val="000000"/>
                </a:solidFill>
              </a:rPr>
              <a:t>Departmental</a:t>
            </a:r>
            <a:endParaRPr lang="en-US" sz="2400" dirty="0">
              <a:solidFill>
                <a:srgbClr val="000000"/>
              </a:solidFill>
            </a:endParaRPr>
          </a:p>
        </p:txBody>
      </p:sp>
      <p:sp>
        <p:nvSpPr>
          <p:cNvPr id="98" name="TextBox 97"/>
          <p:cNvSpPr txBox="1"/>
          <p:nvPr/>
        </p:nvSpPr>
        <p:spPr>
          <a:xfrm>
            <a:off x="397536" y="-12454"/>
            <a:ext cx="7093169" cy="461665"/>
          </a:xfrm>
          <a:prstGeom prst="rect">
            <a:avLst/>
          </a:prstGeom>
          <a:solidFill>
            <a:srgbClr val="0B2F3A"/>
          </a:solidFill>
        </p:spPr>
        <p:txBody>
          <a:bodyPr wrap="square" rtlCol="0">
            <a:spAutoFit/>
          </a:bodyPr>
          <a:lstStyle/>
          <a:p>
            <a:r>
              <a:rPr lang="en-US" sz="2400" dirty="0" smtClean="0">
                <a:solidFill>
                  <a:schemeClr val="bg2"/>
                </a:solidFill>
              </a:rPr>
              <a:t>Areas S&amp;T performed </a:t>
            </a:r>
            <a:r>
              <a:rPr lang="en-US" sz="2400" b="1" dirty="0" smtClean="0">
                <a:solidFill>
                  <a:schemeClr val="accent4">
                    <a:lumMod val="60000"/>
                    <a:lumOff val="40000"/>
                  </a:schemeClr>
                </a:solidFill>
              </a:rPr>
              <a:t>below</a:t>
            </a:r>
            <a:r>
              <a:rPr lang="en-US" sz="2400" dirty="0" smtClean="0">
                <a:solidFill>
                  <a:schemeClr val="bg2"/>
                </a:solidFill>
              </a:rPr>
              <a:t> the selected peer group</a:t>
            </a:r>
          </a:p>
        </p:txBody>
      </p:sp>
      <p:cxnSp>
        <p:nvCxnSpPr>
          <p:cNvPr id="140" name="Straight Arrow Connector 139"/>
          <p:cNvCxnSpPr/>
          <p:nvPr/>
        </p:nvCxnSpPr>
        <p:spPr>
          <a:xfrm flipH="1">
            <a:off x="4010613" y="1534762"/>
            <a:ext cx="1868" cy="388977"/>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5377224" y="1411716"/>
            <a:ext cx="22728" cy="388977"/>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3916486" y="1534762"/>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5333019" y="1417345"/>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681251" y="3909817"/>
            <a:ext cx="1346907" cy="400110"/>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sz="2000" b="1" dirty="0" smtClean="0">
                <a:ln w="0"/>
                <a:solidFill>
                  <a:srgbClr val="0070C0"/>
                </a:solidFill>
                <a:effectLst>
                  <a:outerShdw blurRad="38100" dist="19050" dir="2700000" algn="tl" rotWithShape="0">
                    <a:schemeClr val="dk1">
                      <a:alpha val="40000"/>
                    </a:schemeClr>
                  </a:outerShdw>
                </a:effectLst>
              </a:rPr>
              <a:t>Leadership</a:t>
            </a:r>
            <a:endParaRPr lang="en-US" sz="2000" b="1" dirty="0">
              <a:ln w="0"/>
              <a:solidFill>
                <a:srgbClr val="0070C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94733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0313" y="1502054"/>
            <a:ext cx="8197114" cy="2857565"/>
          </a:xfrm>
        </p:spPr>
        <p:txBody>
          <a:bodyPr/>
          <a:lstStyle/>
          <a:p>
            <a:endParaRPr lang="en-US"/>
          </a:p>
        </p:txBody>
      </p:sp>
      <p:sp>
        <p:nvSpPr>
          <p:cNvPr id="3" name="Text Placeholder 2"/>
          <p:cNvSpPr>
            <a:spLocks noGrp="1"/>
          </p:cNvSpPr>
          <p:nvPr>
            <p:ph type="body" sz="quarter" idx="12"/>
          </p:nvPr>
        </p:nvSpPr>
        <p:spPr>
          <a:xfrm>
            <a:off x="612765" y="1059876"/>
            <a:ext cx="8184662" cy="308378"/>
          </a:xfrm>
        </p:spPr>
        <p:txBody>
          <a:bodyPr/>
          <a:lstStyle/>
          <a:p>
            <a:endParaRPr lang="en-US"/>
          </a:p>
        </p:txBody>
      </p:sp>
      <p:sp>
        <p:nvSpPr>
          <p:cNvPr id="4" name="Text Placeholder 3"/>
          <p:cNvSpPr>
            <a:spLocks noGrp="1"/>
          </p:cNvSpPr>
          <p:nvPr>
            <p:ph type="body" sz="quarter" idx="10"/>
          </p:nvPr>
        </p:nvSpPr>
        <p:spPr>
          <a:xfrm>
            <a:off x="434965" y="-12700"/>
            <a:ext cx="8370643" cy="800099"/>
          </a:xfrm>
        </p:spPr>
        <p:txBody>
          <a:bodyPr/>
          <a:lstStyle/>
          <a:p>
            <a:endParaRPr lang="en-US"/>
          </a:p>
        </p:txBody>
      </p:sp>
      <p:pic>
        <p:nvPicPr>
          <p:cNvPr id="5" name="Picture 4"/>
          <p:cNvPicPr>
            <a:picLocks noChangeAspect="1"/>
          </p:cNvPicPr>
          <p:nvPr/>
        </p:nvPicPr>
        <p:blipFill>
          <a:blip r:embed="rId3"/>
          <a:stretch>
            <a:fillRect/>
          </a:stretch>
        </p:blipFill>
        <p:spPr>
          <a:xfrm>
            <a:off x="8528" y="-98425"/>
            <a:ext cx="9144000" cy="7236817"/>
          </a:xfrm>
          <a:prstGeom prst="rect">
            <a:avLst/>
          </a:prstGeom>
          <a:ln>
            <a:solidFill>
              <a:schemeClr val="tx1">
                <a:lumMod val="75000"/>
              </a:schemeClr>
            </a:solidFill>
          </a:ln>
        </p:spPr>
      </p:pic>
      <p:sp>
        <p:nvSpPr>
          <p:cNvPr id="35" name="Rectangle 34"/>
          <p:cNvSpPr/>
          <p:nvPr/>
        </p:nvSpPr>
        <p:spPr>
          <a:xfrm>
            <a:off x="8528" y="4290392"/>
            <a:ext cx="9233714" cy="1831631"/>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860000">
            <a:off x="350586" y="4249064"/>
            <a:ext cx="633315"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Service</a:t>
            </a:r>
            <a:endParaRPr lang="en-US" sz="1200" dirty="0">
              <a:solidFill>
                <a:srgbClr val="000000"/>
              </a:solidFill>
              <a:latin typeface="Calibri" panose="020F0502020204030204" pitchFamily="34" charset="0"/>
            </a:endParaRPr>
          </a:p>
        </p:txBody>
      </p:sp>
      <p:sp>
        <p:nvSpPr>
          <p:cNvPr id="7" name="Rectangle 6"/>
          <p:cNvSpPr/>
          <p:nvPr/>
        </p:nvSpPr>
        <p:spPr>
          <a:xfrm rot="-1860000">
            <a:off x="645946" y="4248114"/>
            <a:ext cx="73045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Teaching</a:t>
            </a:r>
            <a:endParaRPr lang="en-US" sz="1200" dirty="0">
              <a:solidFill>
                <a:srgbClr val="000000"/>
              </a:solidFill>
              <a:latin typeface="Calibri" panose="020F0502020204030204" pitchFamily="34" charset="0"/>
            </a:endParaRPr>
          </a:p>
        </p:txBody>
      </p:sp>
      <p:sp>
        <p:nvSpPr>
          <p:cNvPr id="8" name="Rectangle 7"/>
          <p:cNvSpPr/>
          <p:nvPr/>
        </p:nvSpPr>
        <p:spPr>
          <a:xfrm rot="-1860000">
            <a:off x="187470" y="4489141"/>
            <a:ext cx="158876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Facilities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Work Resources</a:t>
            </a:r>
          </a:p>
        </p:txBody>
      </p:sp>
      <p:sp>
        <p:nvSpPr>
          <p:cNvPr id="9" name="Rectangle 8"/>
          <p:cNvSpPr/>
          <p:nvPr/>
        </p:nvSpPr>
        <p:spPr>
          <a:xfrm rot="-1860000">
            <a:off x="364578" y="4527206"/>
            <a:ext cx="1802032"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Personal </a:t>
            </a:r>
            <a:r>
              <a:rPr lang="en-US" sz="1200" dirty="0" smtClean="0">
                <a:solidFill>
                  <a:srgbClr val="000000"/>
                </a:solidFill>
                <a:latin typeface="Calibri" panose="020F0502020204030204" pitchFamily="34" charset="0"/>
              </a:rPr>
              <a:t>&amp; </a:t>
            </a:r>
            <a:r>
              <a:rPr lang="en-US" sz="1200" dirty="0">
                <a:solidFill>
                  <a:srgbClr val="000000"/>
                </a:solidFill>
                <a:latin typeface="Calibri" panose="020F0502020204030204" pitchFamily="34" charset="0"/>
              </a:rPr>
              <a:t>Family Policies</a:t>
            </a:r>
          </a:p>
        </p:txBody>
      </p:sp>
      <p:sp>
        <p:nvSpPr>
          <p:cNvPr id="10" name="Rectangle 9"/>
          <p:cNvSpPr/>
          <p:nvPr/>
        </p:nvSpPr>
        <p:spPr>
          <a:xfrm rot="-1860000">
            <a:off x="673120" y="4571620"/>
            <a:ext cx="169661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Health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Retirement Benefits</a:t>
            </a:r>
          </a:p>
        </p:txBody>
      </p:sp>
      <p:sp>
        <p:nvSpPr>
          <p:cNvPr id="11" name="Rectangle 10"/>
          <p:cNvSpPr/>
          <p:nvPr/>
        </p:nvSpPr>
        <p:spPr>
          <a:xfrm rot="-1860000">
            <a:off x="-123132" y="4263034"/>
            <a:ext cx="750398"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Research</a:t>
            </a:r>
            <a:endParaRPr lang="en-US" sz="1200" dirty="0">
              <a:solidFill>
                <a:srgbClr val="000000"/>
              </a:solidFill>
              <a:latin typeface="Calibri" panose="020F0502020204030204" pitchFamily="34" charset="0"/>
            </a:endParaRPr>
          </a:p>
        </p:txBody>
      </p:sp>
      <p:sp>
        <p:nvSpPr>
          <p:cNvPr id="12" name="Rectangle 11"/>
          <p:cNvSpPr/>
          <p:nvPr/>
        </p:nvSpPr>
        <p:spPr>
          <a:xfrm rot="-1860000">
            <a:off x="1221123" y="4516488"/>
            <a:ext cx="158921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 Interdisciplinary Work</a:t>
            </a:r>
          </a:p>
        </p:txBody>
      </p:sp>
      <p:sp>
        <p:nvSpPr>
          <p:cNvPr id="13" name="Rectangle 12"/>
          <p:cNvSpPr/>
          <p:nvPr/>
        </p:nvSpPr>
        <p:spPr>
          <a:xfrm rot="-1860000">
            <a:off x="2125763" y="4339656"/>
            <a:ext cx="1024896"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Collaboration</a:t>
            </a:r>
          </a:p>
        </p:txBody>
      </p:sp>
      <p:sp>
        <p:nvSpPr>
          <p:cNvPr id="14" name="Rectangle 13"/>
          <p:cNvSpPr/>
          <p:nvPr/>
        </p:nvSpPr>
        <p:spPr>
          <a:xfrm rot="-1860000">
            <a:off x="2624498" y="4289028"/>
            <a:ext cx="843821"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Mentoring</a:t>
            </a:r>
          </a:p>
        </p:txBody>
      </p:sp>
      <p:sp>
        <p:nvSpPr>
          <p:cNvPr id="15" name="Rectangle 14"/>
          <p:cNvSpPr/>
          <p:nvPr/>
        </p:nvSpPr>
        <p:spPr>
          <a:xfrm rot="-1860000">
            <a:off x="2765673" y="4364808"/>
            <a:ext cx="1114857"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Tenure Policies</a:t>
            </a:r>
          </a:p>
        </p:txBody>
      </p:sp>
      <p:sp>
        <p:nvSpPr>
          <p:cNvPr id="17" name="Rectangle 16"/>
          <p:cNvSpPr/>
          <p:nvPr/>
        </p:nvSpPr>
        <p:spPr>
          <a:xfrm rot="-1860000">
            <a:off x="3291046" y="4428337"/>
            <a:ext cx="127393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Promotion to Full</a:t>
            </a:r>
          </a:p>
        </p:txBody>
      </p:sp>
      <p:sp>
        <p:nvSpPr>
          <p:cNvPr id="18" name="Rectangle 17"/>
          <p:cNvSpPr/>
          <p:nvPr/>
        </p:nvSpPr>
        <p:spPr>
          <a:xfrm rot="-1860000">
            <a:off x="4283742" y="4234932"/>
            <a:ext cx="58221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Senior</a:t>
            </a:r>
            <a:endParaRPr lang="en-US" sz="1200" dirty="0">
              <a:solidFill>
                <a:srgbClr val="000000"/>
              </a:solidFill>
              <a:latin typeface="Calibri" panose="020F0502020204030204" pitchFamily="34" charset="0"/>
            </a:endParaRPr>
          </a:p>
        </p:txBody>
      </p:sp>
      <p:sp>
        <p:nvSpPr>
          <p:cNvPr id="19" name="Rectangle 18"/>
          <p:cNvSpPr/>
          <p:nvPr/>
        </p:nvSpPr>
        <p:spPr>
          <a:xfrm rot="-1860000">
            <a:off x="4443931" y="4310903"/>
            <a:ext cx="78579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Divisional</a:t>
            </a:r>
            <a:endParaRPr lang="en-US" sz="1200" dirty="0">
              <a:solidFill>
                <a:srgbClr val="000000"/>
              </a:solidFill>
              <a:latin typeface="Calibri" panose="020F0502020204030204" pitchFamily="34" charset="0"/>
            </a:endParaRPr>
          </a:p>
        </p:txBody>
      </p:sp>
      <p:sp>
        <p:nvSpPr>
          <p:cNvPr id="21" name="Rectangle 20"/>
          <p:cNvSpPr/>
          <p:nvPr/>
        </p:nvSpPr>
        <p:spPr>
          <a:xfrm rot="-1860000">
            <a:off x="5287311" y="4247231"/>
            <a:ext cx="626197"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Faculty</a:t>
            </a:r>
            <a:endParaRPr lang="en-US" sz="1200" dirty="0">
              <a:solidFill>
                <a:srgbClr val="000000"/>
              </a:solidFill>
              <a:latin typeface="Calibri" panose="020F0502020204030204" pitchFamily="34" charset="0"/>
            </a:endParaRPr>
          </a:p>
        </p:txBody>
      </p:sp>
      <p:sp>
        <p:nvSpPr>
          <p:cNvPr id="22" name="Rectangle 21"/>
          <p:cNvSpPr/>
          <p:nvPr/>
        </p:nvSpPr>
        <p:spPr>
          <a:xfrm rot="-1860000">
            <a:off x="5744778" y="4229314"/>
            <a:ext cx="49398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Trust</a:t>
            </a:r>
            <a:endParaRPr lang="en-US" sz="1200" dirty="0">
              <a:solidFill>
                <a:srgbClr val="000000"/>
              </a:solidFill>
              <a:latin typeface="Calibri" panose="020F0502020204030204" pitchFamily="34" charset="0"/>
            </a:endParaRPr>
          </a:p>
        </p:txBody>
      </p:sp>
      <p:sp>
        <p:nvSpPr>
          <p:cNvPr id="23" name="Rectangle 22"/>
          <p:cNvSpPr/>
          <p:nvPr/>
        </p:nvSpPr>
        <p:spPr>
          <a:xfrm rot="-1860000">
            <a:off x="4990423" y="4555714"/>
            <a:ext cx="1729512"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Shared </a:t>
            </a:r>
            <a:r>
              <a:rPr lang="en-US" sz="1200" dirty="0">
                <a:solidFill>
                  <a:srgbClr val="000000"/>
                </a:solidFill>
                <a:latin typeface="Calibri" panose="020F0502020204030204" pitchFamily="34" charset="0"/>
              </a:rPr>
              <a:t>Sense of Purpose</a:t>
            </a:r>
          </a:p>
        </p:txBody>
      </p:sp>
      <p:sp>
        <p:nvSpPr>
          <p:cNvPr id="24" name="Rectangle 23"/>
          <p:cNvSpPr/>
          <p:nvPr/>
        </p:nvSpPr>
        <p:spPr>
          <a:xfrm rot="-1860000">
            <a:off x="5201693" y="4560192"/>
            <a:ext cx="1864678" cy="276999"/>
          </a:xfrm>
          <a:prstGeom prst="rect">
            <a:avLst/>
          </a:prstGeom>
        </p:spPr>
        <p:txBody>
          <a:bodyPr wrap="none">
            <a:spAutoFit/>
          </a:bodyPr>
          <a:lstStyle/>
          <a:p>
            <a:pPr fontAlgn="b"/>
            <a:r>
              <a:rPr lang="en-US" sz="1200" spc="-90" dirty="0" smtClean="0">
                <a:solidFill>
                  <a:srgbClr val="000000"/>
                </a:solidFill>
                <a:latin typeface="Calibri" panose="020F0502020204030204" pitchFamily="34" charset="0"/>
              </a:rPr>
              <a:t>Understanding </a:t>
            </a:r>
            <a:r>
              <a:rPr lang="en-US" sz="1200" spc="-90" dirty="0">
                <a:solidFill>
                  <a:srgbClr val="000000"/>
                </a:solidFill>
                <a:latin typeface="Calibri" panose="020F0502020204030204" pitchFamily="34" charset="0"/>
              </a:rPr>
              <a:t>the Issue at Hand</a:t>
            </a:r>
          </a:p>
        </p:txBody>
      </p:sp>
      <p:sp>
        <p:nvSpPr>
          <p:cNvPr id="25" name="Rectangle 24"/>
          <p:cNvSpPr/>
          <p:nvPr/>
        </p:nvSpPr>
        <p:spPr>
          <a:xfrm rot="-1860000">
            <a:off x="6446082" y="4315113"/>
            <a:ext cx="93711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Adaptability</a:t>
            </a:r>
            <a:endParaRPr lang="en-US" sz="1200" dirty="0">
              <a:solidFill>
                <a:srgbClr val="000000"/>
              </a:solidFill>
              <a:latin typeface="Calibri" panose="020F0502020204030204" pitchFamily="34" charset="0"/>
            </a:endParaRPr>
          </a:p>
        </p:txBody>
      </p:sp>
      <p:sp>
        <p:nvSpPr>
          <p:cNvPr id="26" name="Rectangle 25"/>
          <p:cNvSpPr/>
          <p:nvPr/>
        </p:nvSpPr>
        <p:spPr>
          <a:xfrm rot="-1860000">
            <a:off x="6769117" y="4333284"/>
            <a:ext cx="93397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Productivity</a:t>
            </a:r>
            <a:endParaRPr lang="en-US" sz="1200" dirty="0">
              <a:solidFill>
                <a:srgbClr val="000000"/>
              </a:solidFill>
              <a:latin typeface="Calibri" panose="020F0502020204030204" pitchFamily="34" charset="0"/>
            </a:endParaRPr>
          </a:p>
        </p:txBody>
      </p:sp>
      <p:sp>
        <p:nvSpPr>
          <p:cNvPr id="30" name="Rectangle 29"/>
          <p:cNvSpPr/>
          <p:nvPr/>
        </p:nvSpPr>
        <p:spPr>
          <a:xfrm rot="-1860000">
            <a:off x="7550995" y="4515540"/>
            <a:ext cx="1575047"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Appreciation </a:t>
            </a:r>
            <a:r>
              <a:rPr lang="en-US" sz="1200" spc="-90" dirty="0" smtClean="0">
                <a:solidFill>
                  <a:srgbClr val="000000"/>
                </a:solidFill>
                <a:latin typeface="Calibri" panose="020F0502020204030204" pitchFamily="34" charset="0"/>
              </a:rPr>
              <a:t>&amp;Recognition</a:t>
            </a:r>
            <a:endParaRPr lang="en-US" sz="1200" spc="-90" dirty="0">
              <a:solidFill>
                <a:srgbClr val="000000"/>
              </a:solidFill>
              <a:latin typeface="Calibri" panose="020F0502020204030204" pitchFamily="34" charset="0"/>
            </a:endParaRPr>
          </a:p>
        </p:txBody>
      </p:sp>
      <p:cxnSp>
        <p:nvCxnSpPr>
          <p:cNvPr id="37" name="Straight Connector 36"/>
          <p:cNvCxnSpPr/>
          <p:nvPr/>
        </p:nvCxnSpPr>
        <p:spPr>
          <a:xfrm>
            <a:off x="74611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103478"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44144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798803"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13676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494128"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83209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189453"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54646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903828"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24179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599153"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3711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294478"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63244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989803"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32776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85128"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02309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380453"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71841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075778"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41374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771103"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3480000">
            <a:off x="22300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3480000">
            <a:off x="580369"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3480000">
            <a:off x="91833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3480000">
            <a:off x="1275694"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3480000">
            <a:off x="161365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3480000">
            <a:off x="1971019"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3480000">
            <a:off x="230898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3480000">
            <a:off x="2666344"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3480000">
            <a:off x="303330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3480000">
            <a:off x="3390663"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3480000">
            <a:off x="372862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3480000">
            <a:off x="4085988"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3480000">
            <a:off x="442395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3480000">
            <a:off x="4781313"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3480000">
            <a:off x="511927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3480000">
            <a:off x="5476638"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3480000">
            <a:off x="5869203"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3480000">
            <a:off x="6226566"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3480000">
            <a:off x="656452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3480000">
            <a:off x="6912366" y="3958008"/>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3480000">
            <a:off x="7259853"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3480000">
            <a:off x="7617216"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3480000">
            <a:off x="795517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3480000">
            <a:off x="8312541"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8" name="Freeform 107"/>
          <p:cNvSpPr/>
          <p:nvPr/>
        </p:nvSpPr>
        <p:spPr>
          <a:xfrm>
            <a:off x="3046158" y="28575"/>
            <a:ext cx="2952750" cy="5200650"/>
          </a:xfrm>
          <a:custGeom>
            <a:avLst/>
            <a:gdLst>
              <a:gd name="connsiteX0" fmla="*/ 1552575 w 2952750"/>
              <a:gd name="connsiteY0" fmla="*/ 28575 h 5200650"/>
              <a:gd name="connsiteX1" fmla="*/ 1562100 w 2952750"/>
              <a:gd name="connsiteY1" fmla="*/ 4219575 h 5200650"/>
              <a:gd name="connsiteX2" fmla="*/ 0 w 2952750"/>
              <a:gd name="connsiteY2" fmla="*/ 5200650 h 5200650"/>
              <a:gd name="connsiteX3" fmla="*/ 1400175 w 2952750"/>
              <a:gd name="connsiteY3" fmla="*/ 5181600 h 5200650"/>
              <a:gd name="connsiteX4" fmla="*/ 2952750 w 2952750"/>
              <a:gd name="connsiteY4" fmla="*/ 4200525 h 5200650"/>
              <a:gd name="connsiteX5" fmla="*/ 2952750 w 2952750"/>
              <a:gd name="connsiteY5" fmla="*/ 0 h 5200650"/>
              <a:gd name="connsiteX6" fmla="*/ 1552575 w 2952750"/>
              <a:gd name="connsiteY6" fmla="*/ 28575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0" h="5200650">
                <a:moveTo>
                  <a:pt x="1552575" y="28575"/>
                </a:moveTo>
                <a:lnTo>
                  <a:pt x="1562100" y="4219575"/>
                </a:lnTo>
                <a:lnTo>
                  <a:pt x="0" y="5200650"/>
                </a:lnTo>
                <a:lnTo>
                  <a:pt x="1400175" y="5181600"/>
                </a:lnTo>
                <a:lnTo>
                  <a:pt x="2952750" y="4200525"/>
                </a:lnTo>
                <a:lnTo>
                  <a:pt x="2952750" y="0"/>
                </a:lnTo>
                <a:lnTo>
                  <a:pt x="1552575" y="28575"/>
                </a:lnTo>
                <a:close/>
              </a:path>
            </a:pathLst>
          </a:cu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592392" y="38100"/>
            <a:ext cx="2038350" cy="4781550"/>
          </a:xfrm>
          <a:custGeom>
            <a:avLst/>
            <a:gdLst>
              <a:gd name="connsiteX0" fmla="*/ 895350 w 2038350"/>
              <a:gd name="connsiteY0" fmla="*/ 9525 h 4781550"/>
              <a:gd name="connsiteX1" fmla="*/ 895350 w 2038350"/>
              <a:gd name="connsiteY1" fmla="*/ 4200525 h 4781550"/>
              <a:gd name="connsiteX2" fmla="*/ 0 w 2038350"/>
              <a:gd name="connsiteY2" fmla="*/ 4743450 h 4781550"/>
              <a:gd name="connsiteX3" fmla="*/ 1095375 w 2038350"/>
              <a:gd name="connsiteY3" fmla="*/ 4781550 h 4781550"/>
              <a:gd name="connsiteX4" fmla="*/ 2038350 w 2038350"/>
              <a:gd name="connsiteY4" fmla="*/ 4191000 h 4781550"/>
              <a:gd name="connsiteX5" fmla="*/ 2038350 w 2038350"/>
              <a:gd name="connsiteY5" fmla="*/ 0 h 4781550"/>
              <a:gd name="connsiteX6" fmla="*/ 895350 w 2038350"/>
              <a:gd name="connsiteY6" fmla="*/ 9525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50" h="4781550">
                <a:moveTo>
                  <a:pt x="895350" y="9525"/>
                </a:moveTo>
                <a:lnTo>
                  <a:pt x="895350" y="4200525"/>
                </a:lnTo>
                <a:lnTo>
                  <a:pt x="0" y="4743450"/>
                </a:lnTo>
                <a:lnTo>
                  <a:pt x="1095375" y="4781550"/>
                </a:lnTo>
                <a:lnTo>
                  <a:pt x="2038350" y="4191000"/>
                </a:lnTo>
                <a:lnTo>
                  <a:pt x="2038350" y="0"/>
                </a:lnTo>
                <a:lnTo>
                  <a:pt x="895350" y="9525"/>
                </a:lnTo>
                <a:close/>
              </a:path>
            </a:pathLst>
          </a:cu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30204" y="3632818"/>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solidFill>
                  <a:srgbClr val="7030A0"/>
                </a:solidFill>
              </a:rPr>
              <a:t>Nature of Work</a:t>
            </a:r>
            <a:endParaRPr lang="en-US" b="1" dirty="0">
              <a:ln w="0"/>
              <a:solidFill>
                <a:srgbClr val="7030A0"/>
              </a:solidFill>
              <a:effectLst>
                <a:outerShdw blurRad="38100" dist="19050" dir="2700000" algn="tl" rotWithShape="0">
                  <a:schemeClr val="dk1">
                    <a:alpha val="40000"/>
                  </a:schemeClr>
                </a:outerShdw>
              </a:effectLst>
            </a:endParaRPr>
          </a:p>
        </p:txBody>
      </p:sp>
      <p:sp>
        <p:nvSpPr>
          <p:cNvPr id="124" name="Freeform 123"/>
          <p:cNvSpPr/>
          <p:nvPr/>
        </p:nvSpPr>
        <p:spPr>
          <a:xfrm>
            <a:off x="4436808" y="19050"/>
            <a:ext cx="3295650" cy="5229225"/>
          </a:xfrm>
          <a:custGeom>
            <a:avLst/>
            <a:gdLst>
              <a:gd name="connsiteX0" fmla="*/ 1552575 w 3295650"/>
              <a:gd name="connsiteY0" fmla="*/ 0 h 5229225"/>
              <a:gd name="connsiteX1" fmla="*/ 1562100 w 3295650"/>
              <a:gd name="connsiteY1" fmla="*/ 4219575 h 5229225"/>
              <a:gd name="connsiteX2" fmla="*/ 0 w 3295650"/>
              <a:gd name="connsiteY2" fmla="*/ 5210175 h 5229225"/>
              <a:gd name="connsiteX3" fmla="*/ 1733550 w 3295650"/>
              <a:gd name="connsiteY3" fmla="*/ 5229225 h 5229225"/>
              <a:gd name="connsiteX4" fmla="*/ 3286125 w 3295650"/>
              <a:gd name="connsiteY4" fmla="*/ 4210050 h 5229225"/>
              <a:gd name="connsiteX5" fmla="*/ 3295650 w 3295650"/>
              <a:gd name="connsiteY5" fmla="*/ 19050 h 5229225"/>
              <a:gd name="connsiteX6" fmla="*/ 1552575 w 3295650"/>
              <a:gd name="connsiteY6" fmla="*/ 0 h 52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0" h="5229225">
                <a:moveTo>
                  <a:pt x="1552575" y="0"/>
                </a:moveTo>
                <a:lnTo>
                  <a:pt x="1562100" y="4219575"/>
                </a:lnTo>
                <a:lnTo>
                  <a:pt x="0" y="5210175"/>
                </a:lnTo>
                <a:lnTo>
                  <a:pt x="1733550" y="5229225"/>
                </a:lnTo>
                <a:lnTo>
                  <a:pt x="3286125" y="4210050"/>
                </a:lnTo>
                <a:lnTo>
                  <a:pt x="3295650" y="19050"/>
                </a:lnTo>
                <a:lnTo>
                  <a:pt x="1552575" y="0"/>
                </a:lnTo>
                <a:close/>
              </a:path>
            </a:pathLst>
          </a:custGeom>
          <a:noFill/>
          <a:ln>
            <a:solidFill>
              <a:srgbClr val="FFA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Freeform 124"/>
          <p:cNvSpPr/>
          <p:nvPr/>
        </p:nvSpPr>
        <p:spPr>
          <a:xfrm>
            <a:off x="6160833" y="28575"/>
            <a:ext cx="2619375" cy="5200650"/>
          </a:xfrm>
          <a:custGeom>
            <a:avLst/>
            <a:gdLst>
              <a:gd name="connsiteX0" fmla="*/ 1571625 w 2619375"/>
              <a:gd name="connsiteY0" fmla="*/ 19050 h 5200650"/>
              <a:gd name="connsiteX1" fmla="*/ 1571625 w 2619375"/>
              <a:gd name="connsiteY1" fmla="*/ 4210050 h 5200650"/>
              <a:gd name="connsiteX2" fmla="*/ 0 w 2619375"/>
              <a:gd name="connsiteY2" fmla="*/ 5200650 h 5200650"/>
              <a:gd name="connsiteX3" fmla="*/ 1143000 w 2619375"/>
              <a:gd name="connsiteY3" fmla="*/ 5200650 h 5200650"/>
              <a:gd name="connsiteX4" fmla="*/ 2619375 w 2619375"/>
              <a:gd name="connsiteY4" fmla="*/ 4210050 h 5200650"/>
              <a:gd name="connsiteX5" fmla="*/ 2619375 w 2619375"/>
              <a:gd name="connsiteY5" fmla="*/ 0 h 5200650"/>
              <a:gd name="connsiteX6" fmla="*/ 1571625 w 2619375"/>
              <a:gd name="connsiteY6" fmla="*/ 1905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75" h="5200650">
                <a:moveTo>
                  <a:pt x="1571625" y="19050"/>
                </a:moveTo>
                <a:lnTo>
                  <a:pt x="1571625" y="4210050"/>
                </a:lnTo>
                <a:lnTo>
                  <a:pt x="0" y="5200650"/>
                </a:lnTo>
                <a:lnTo>
                  <a:pt x="1143000" y="5200650"/>
                </a:lnTo>
                <a:lnTo>
                  <a:pt x="2619375" y="4210050"/>
                </a:lnTo>
                <a:lnTo>
                  <a:pt x="2619375" y="0"/>
                </a:lnTo>
                <a:lnTo>
                  <a:pt x="1571625" y="19050"/>
                </a:lnTo>
                <a:close/>
              </a:path>
            </a:pathLst>
          </a:cu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6221193" y="3909817"/>
            <a:ext cx="1331198"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b="1" dirty="0">
                <a:solidFill>
                  <a:schemeClr val="accent4">
                    <a:lumMod val="75000"/>
                  </a:schemeClr>
                </a:solidFill>
              </a:rPr>
              <a:t>Governance</a:t>
            </a:r>
            <a:endParaRPr lang="en-US" b="1" dirty="0">
              <a:ln w="0"/>
              <a:solidFill>
                <a:schemeClr val="accent4">
                  <a:lumMod val="75000"/>
                </a:schemeClr>
              </a:solidFill>
              <a:effectLst>
                <a:outerShdw blurRad="38100" dist="19050" dir="2700000" algn="tl" rotWithShape="0">
                  <a:schemeClr val="dk1">
                    <a:alpha val="40000"/>
                  </a:schemeClr>
                </a:outerShdw>
              </a:effectLst>
            </a:endParaRPr>
          </a:p>
        </p:txBody>
      </p:sp>
      <p:sp>
        <p:nvSpPr>
          <p:cNvPr id="126" name="TextBox 125"/>
          <p:cNvSpPr txBox="1"/>
          <p:nvPr/>
        </p:nvSpPr>
        <p:spPr>
          <a:xfrm>
            <a:off x="7644087" y="3909817"/>
            <a:ext cx="1335257" cy="369332"/>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r>
              <a:rPr lang="en-US" b="1" spc="-90" dirty="0" smtClean="0">
                <a:solidFill>
                  <a:srgbClr val="FF00FF"/>
                </a:solidFill>
              </a:rPr>
              <a:t>Department</a:t>
            </a:r>
            <a:endParaRPr lang="en-US" b="1" spc="-90" dirty="0">
              <a:ln w="0"/>
              <a:solidFill>
                <a:srgbClr val="FF00FF"/>
              </a:solidFill>
              <a:effectLst>
                <a:outerShdw blurRad="38100" dist="19050" dir="2700000" algn="tl" rotWithShape="0">
                  <a:schemeClr val="dk1">
                    <a:alpha val="40000"/>
                  </a:schemeClr>
                </a:outerShdw>
              </a:effectLst>
            </a:endParaRPr>
          </a:p>
        </p:txBody>
      </p:sp>
      <p:sp>
        <p:nvSpPr>
          <p:cNvPr id="31" name="Freeform 30"/>
          <p:cNvSpPr/>
          <p:nvPr/>
        </p:nvSpPr>
        <p:spPr>
          <a:xfrm>
            <a:off x="2017458" y="28575"/>
            <a:ext cx="2600325" cy="5200650"/>
          </a:xfrm>
          <a:custGeom>
            <a:avLst/>
            <a:gdLst>
              <a:gd name="connsiteX0" fmla="*/ 1543050 w 2600325"/>
              <a:gd name="connsiteY0" fmla="*/ 0 h 5200650"/>
              <a:gd name="connsiteX1" fmla="*/ 1543050 w 2600325"/>
              <a:gd name="connsiteY1" fmla="*/ 4229100 h 5200650"/>
              <a:gd name="connsiteX2" fmla="*/ 0 w 2600325"/>
              <a:gd name="connsiteY2" fmla="*/ 5172075 h 5200650"/>
              <a:gd name="connsiteX3" fmla="*/ 1047750 w 2600325"/>
              <a:gd name="connsiteY3" fmla="*/ 5200650 h 5200650"/>
              <a:gd name="connsiteX4" fmla="*/ 2600325 w 2600325"/>
              <a:gd name="connsiteY4" fmla="*/ 4200525 h 5200650"/>
              <a:gd name="connsiteX5" fmla="*/ 2590800 w 2600325"/>
              <a:gd name="connsiteY5" fmla="*/ 0 h 5200650"/>
              <a:gd name="connsiteX6" fmla="*/ 1543050 w 2600325"/>
              <a:gd name="connsiteY6" fmla="*/ 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25" h="5200650">
                <a:moveTo>
                  <a:pt x="1543050" y="0"/>
                </a:moveTo>
                <a:lnTo>
                  <a:pt x="1543050" y="4229100"/>
                </a:lnTo>
                <a:lnTo>
                  <a:pt x="0" y="5172075"/>
                </a:lnTo>
                <a:lnTo>
                  <a:pt x="1047750" y="5200650"/>
                </a:lnTo>
                <a:lnTo>
                  <a:pt x="2600325" y="4200525"/>
                </a:lnTo>
                <a:lnTo>
                  <a:pt x="2590800" y="0"/>
                </a:lnTo>
                <a:lnTo>
                  <a:pt x="154305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flipH="1" flipV="1">
            <a:off x="1288725" y="1417345"/>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H="1" flipV="1">
            <a:off x="935883" y="203890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flipV="1">
            <a:off x="3049753" y="1548925"/>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210467" y="2140229"/>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674977" y="1897461"/>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1827400" y="2292629"/>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162298" y="1822420"/>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H="1" flipV="1">
            <a:off x="599607" y="2082909"/>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H="1" flipV="1">
            <a:off x="4451899" y="1578492"/>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H="1" flipV="1">
            <a:off x="5126182" y="2423014"/>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flipV="1">
            <a:off x="4802815" y="2490724"/>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H="1" flipV="1">
            <a:off x="6506139" y="2550661"/>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flipH="1" flipV="1">
            <a:off x="6887468" y="2622045"/>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H="1" flipV="1">
            <a:off x="8648333" y="165287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flipV="1">
            <a:off x="6131921" y="2339126"/>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H="1" flipV="1">
            <a:off x="7251353" y="2713772"/>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flipV="1">
            <a:off x="7585073" y="243951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8986169" y="203890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rot="-1860000">
            <a:off x="6826010" y="4408288"/>
            <a:ext cx="124354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Collegiality</a:t>
            </a:r>
            <a:endParaRPr lang="en-US" sz="1200" dirty="0">
              <a:solidFill>
                <a:srgbClr val="000000"/>
              </a:solidFill>
              <a:latin typeface="Calibri" panose="020F0502020204030204" pitchFamily="34" charset="0"/>
            </a:endParaRPr>
          </a:p>
        </p:txBody>
      </p:sp>
      <p:sp>
        <p:nvSpPr>
          <p:cNvPr id="153" name="Rectangle 152"/>
          <p:cNvSpPr/>
          <p:nvPr/>
        </p:nvSpPr>
        <p:spPr>
          <a:xfrm rot="-1860000">
            <a:off x="7030478" y="4453875"/>
            <a:ext cx="133735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Engagement</a:t>
            </a:r>
            <a:endParaRPr lang="en-US" sz="1200" dirty="0">
              <a:solidFill>
                <a:srgbClr val="000000"/>
              </a:solidFill>
              <a:latin typeface="Calibri" panose="020F0502020204030204" pitchFamily="34" charset="0"/>
            </a:endParaRPr>
          </a:p>
        </p:txBody>
      </p:sp>
      <p:sp>
        <p:nvSpPr>
          <p:cNvPr id="154" name="Rectangle 153"/>
          <p:cNvSpPr/>
          <p:nvPr/>
        </p:nvSpPr>
        <p:spPr>
          <a:xfrm rot="-1860000">
            <a:off x="7669856" y="4376282"/>
            <a:ext cx="104477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a:t>
            </a:r>
            <a:r>
              <a:rPr lang="en-US" sz="1200" dirty="0">
                <a:solidFill>
                  <a:srgbClr val="000000"/>
                </a:solidFill>
                <a:latin typeface="Calibri" panose="020F0502020204030204" pitchFamily="34" charset="0"/>
              </a:rPr>
              <a:t>Quality</a:t>
            </a:r>
          </a:p>
        </p:txBody>
      </p:sp>
      <p:cxnSp>
        <p:nvCxnSpPr>
          <p:cNvPr id="155" name="Straight Arrow Connector 154"/>
          <p:cNvCxnSpPr/>
          <p:nvPr/>
        </p:nvCxnSpPr>
        <p:spPr>
          <a:xfrm flipH="1" flipV="1">
            <a:off x="2699727" y="2497098"/>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flipV="1">
            <a:off x="3745410" y="1640731"/>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H="1" flipV="1">
            <a:off x="7928047" y="1347817"/>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21" name="Freeform 120"/>
          <p:cNvSpPr/>
          <p:nvPr/>
        </p:nvSpPr>
        <p:spPr>
          <a:xfrm>
            <a:off x="62009" y="37785"/>
            <a:ext cx="2440919" cy="5123663"/>
          </a:xfrm>
          <a:custGeom>
            <a:avLst/>
            <a:gdLst>
              <a:gd name="connsiteX0" fmla="*/ 1390493 w 2440919"/>
              <a:gd name="connsiteY0" fmla="*/ 0 h 5123663"/>
              <a:gd name="connsiteX1" fmla="*/ 1390493 w 2440919"/>
              <a:gd name="connsiteY1" fmla="*/ 4224377 h 5123663"/>
              <a:gd name="connsiteX2" fmla="*/ 0 w 2440919"/>
              <a:gd name="connsiteY2" fmla="*/ 5040536 h 5123663"/>
              <a:gd name="connsiteX3" fmla="*/ 1005084 w 2440919"/>
              <a:gd name="connsiteY3" fmla="*/ 5123663 h 5123663"/>
              <a:gd name="connsiteX4" fmla="*/ 2425805 w 2440919"/>
              <a:gd name="connsiteY4" fmla="*/ 4186592 h 5123663"/>
              <a:gd name="connsiteX5" fmla="*/ 2440919 w 2440919"/>
              <a:gd name="connsiteY5" fmla="*/ 7557 h 5123663"/>
              <a:gd name="connsiteX6" fmla="*/ 1390493 w 2440919"/>
              <a:gd name="connsiteY6" fmla="*/ 0 h 512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919" h="5123663">
                <a:moveTo>
                  <a:pt x="1390493" y="0"/>
                </a:moveTo>
                <a:lnTo>
                  <a:pt x="1390493" y="4224377"/>
                </a:lnTo>
                <a:lnTo>
                  <a:pt x="0" y="5040536"/>
                </a:lnTo>
                <a:lnTo>
                  <a:pt x="1005084" y="5123663"/>
                </a:lnTo>
                <a:lnTo>
                  <a:pt x="2425805" y="4186592"/>
                </a:lnTo>
                <a:lnTo>
                  <a:pt x="2440919" y="7557"/>
                </a:lnTo>
                <a:lnTo>
                  <a:pt x="1390493" y="0"/>
                </a:ln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Freeform 126"/>
          <p:cNvSpPr/>
          <p:nvPr/>
        </p:nvSpPr>
        <p:spPr>
          <a:xfrm>
            <a:off x="1029308" y="45342"/>
            <a:ext cx="2531604" cy="5153891"/>
          </a:xfrm>
          <a:custGeom>
            <a:avLst/>
            <a:gdLst>
              <a:gd name="connsiteX0" fmla="*/ 1458506 w 2531604"/>
              <a:gd name="connsiteY0" fmla="*/ 0 h 5153891"/>
              <a:gd name="connsiteX1" fmla="*/ 1458506 w 2531604"/>
              <a:gd name="connsiteY1" fmla="*/ 4194149 h 5153891"/>
              <a:gd name="connsiteX2" fmla="*/ 0 w 2531604"/>
              <a:gd name="connsiteY2" fmla="*/ 5138777 h 5153891"/>
              <a:gd name="connsiteX3" fmla="*/ 1012642 w 2531604"/>
              <a:gd name="connsiteY3" fmla="*/ 5153891 h 5153891"/>
              <a:gd name="connsiteX4" fmla="*/ 2531604 w 2531604"/>
              <a:gd name="connsiteY4" fmla="*/ 4186592 h 5153891"/>
              <a:gd name="connsiteX5" fmla="*/ 2524047 w 2531604"/>
              <a:gd name="connsiteY5" fmla="*/ 7557 h 5153891"/>
              <a:gd name="connsiteX6" fmla="*/ 1458506 w 2531604"/>
              <a:gd name="connsiteY6" fmla="*/ 0 h 51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604" h="5153891">
                <a:moveTo>
                  <a:pt x="1458506" y="0"/>
                </a:moveTo>
                <a:lnTo>
                  <a:pt x="1458506" y="4194149"/>
                </a:lnTo>
                <a:lnTo>
                  <a:pt x="0" y="5138777"/>
                </a:lnTo>
                <a:lnTo>
                  <a:pt x="1012642" y="5153891"/>
                </a:lnTo>
                <a:lnTo>
                  <a:pt x="2531604" y="4186592"/>
                </a:lnTo>
                <a:lnTo>
                  <a:pt x="2524047" y="7557"/>
                </a:lnTo>
                <a:lnTo>
                  <a:pt x="1458506" y="0"/>
                </a:lnTo>
                <a:close/>
              </a:path>
            </a:pathLst>
          </a:cu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TextBox 127"/>
          <p:cNvSpPr txBox="1"/>
          <p:nvPr/>
        </p:nvSpPr>
        <p:spPr>
          <a:xfrm>
            <a:off x="1395874" y="3603925"/>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t>Resource &amp; Support</a:t>
            </a:r>
            <a:endParaRPr lang="en-US" b="1" dirty="0">
              <a:ln w="0"/>
              <a:effectLst>
                <a:outerShdw blurRad="38100" dist="19050" dir="2700000" algn="tl" rotWithShape="0">
                  <a:schemeClr val="dk1">
                    <a:alpha val="40000"/>
                  </a:schemeClr>
                </a:outerShdw>
              </a:effectLst>
            </a:endParaRPr>
          </a:p>
        </p:txBody>
      </p:sp>
      <p:sp>
        <p:nvSpPr>
          <p:cNvPr id="129" name="Rectangle 128"/>
          <p:cNvSpPr/>
          <p:nvPr/>
        </p:nvSpPr>
        <p:spPr>
          <a:xfrm>
            <a:off x="2387646" y="3401019"/>
            <a:ext cx="1320754" cy="923330"/>
          </a:xfrm>
          <a:prstGeom prst="rect">
            <a:avLst/>
          </a:prstGeom>
        </p:spPr>
        <p:txBody>
          <a:bodyPr wrap="square">
            <a:spAutoFit/>
          </a:bodyPr>
          <a:lstStyle/>
          <a:p>
            <a:pPr algn="ctr" fontAlgn="b"/>
            <a:r>
              <a:rPr lang="en-US" b="1" spc="-70" dirty="0">
                <a:solidFill>
                  <a:srgbClr val="0000FF"/>
                </a:solidFill>
                <a:latin typeface="Calibri" panose="020F0502020204030204" pitchFamily="34" charset="0"/>
              </a:rPr>
              <a:t>Cross-Silo Work </a:t>
            </a:r>
            <a:r>
              <a:rPr lang="en-US" b="1" spc="-70" dirty="0" smtClean="0">
                <a:solidFill>
                  <a:srgbClr val="0000FF"/>
                </a:solidFill>
                <a:latin typeface="Calibri" panose="020F0502020204030204" pitchFamily="34" charset="0"/>
              </a:rPr>
              <a:t>&amp; </a:t>
            </a:r>
            <a:r>
              <a:rPr lang="en-US" b="1" spc="-70" dirty="0">
                <a:solidFill>
                  <a:srgbClr val="0000FF"/>
                </a:solidFill>
                <a:latin typeface="Calibri" panose="020F0502020204030204" pitchFamily="34" charset="0"/>
              </a:rPr>
              <a:t>Mentorship</a:t>
            </a:r>
          </a:p>
        </p:txBody>
      </p:sp>
      <p:sp>
        <p:nvSpPr>
          <p:cNvPr id="28" name="Freeform 27"/>
          <p:cNvSpPr/>
          <p:nvPr/>
        </p:nvSpPr>
        <p:spPr>
          <a:xfrm>
            <a:off x="-923925" y="-9526"/>
            <a:ext cx="4772025" cy="5324475"/>
          </a:xfrm>
          <a:custGeom>
            <a:avLst/>
            <a:gdLst>
              <a:gd name="connsiteX0" fmla="*/ 4829175 w 4829175"/>
              <a:gd name="connsiteY0" fmla="*/ 0 h 5314950"/>
              <a:gd name="connsiteX1" fmla="*/ 4819650 w 4829175"/>
              <a:gd name="connsiteY1" fmla="*/ 4305300 h 5314950"/>
              <a:gd name="connsiteX2" fmla="*/ 3295650 w 4829175"/>
              <a:gd name="connsiteY2" fmla="*/ 5314950 h 5314950"/>
              <a:gd name="connsiteX3" fmla="*/ 0 w 4829175"/>
              <a:gd name="connsiteY3" fmla="*/ 5248275 h 5314950"/>
              <a:gd name="connsiteX4" fmla="*/ 1257300 w 4829175"/>
              <a:gd name="connsiteY4" fmla="*/ 4219575 h 5314950"/>
              <a:gd name="connsiteX5" fmla="*/ 1228725 w 4829175"/>
              <a:gd name="connsiteY5" fmla="*/ 38100 h 5314950"/>
              <a:gd name="connsiteX6" fmla="*/ 4829175 w 4829175"/>
              <a:gd name="connsiteY6" fmla="*/ 0 h 53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9175" h="5314950">
                <a:moveTo>
                  <a:pt x="4829175" y="0"/>
                </a:moveTo>
                <a:lnTo>
                  <a:pt x="4819650" y="4305300"/>
                </a:lnTo>
                <a:lnTo>
                  <a:pt x="3295650" y="5314950"/>
                </a:lnTo>
                <a:lnTo>
                  <a:pt x="0" y="5248275"/>
                </a:lnTo>
                <a:lnTo>
                  <a:pt x="1257300" y="4219575"/>
                </a:lnTo>
                <a:lnTo>
                  <a:pt x="1228725" y="38100"/>
                </a:lnTo>
                <a:lnTo>
                  <a:pt x="4829175" y="0"/>
                </a:lnTo>
                <a:close/>
              </a:path>
            </a:pathLst>
          </a:custGeom>
          <a:solidFill>
            <a:srgbClr val="FFFFFF">
              <a:alpha val="67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3735253" y="3909817"/>
            <a:ext cx="628698" cy="400110"/>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sz="2000" b="1" dirty="0">
                <a:ln w="0"/>
                <a:solidFill>
                  <a:schemeClr val="tx1"/>
                </a:solidFill>
                <a:effectLst>
                  <a:outerShdw blurRad="38100" dist="19050" dir="2700000" algn="tl" rotWithShape="0">
                    <a:schemeClr val="dk1">
                      <a:alpha val="40000"/>
                    </a:schemeClr>
                  </a:outerShdw>
                </a:effectLst>
              </a:rPr>
              <a:t>P&amp;T</a:t>
            </a:r>
          </a:p>
        </p:txBody>
      </p:sp>
      <p:sp>
        <p:nvSpPr>
          <p:cNvPr id="16" name="Rectangle 15"/>
          <p:cNvSpPr/>
          <p:nvPr/>
        </p:nvSpPr>
        <p:spPr>
          <a:xfrm rot="-1860000">
            <a:off x="2416113" y="4544464"/>
            <a:ext cx="1932517" cy="307777"/>
          </a:xfrm>
          <a:prstGeom prst="rect">
            <a:avLst/>
          </a:prstGeom>
        </p:spPr>
        <p:txBody>
          <a:bodyPr wrap="none">
            <a:spAutoFit/>
          </a:bodyPr>
          <a:lstStyle/>
          <a:p>
            <a:pPr fontAlgn="b"/>
            <a:r>
              <a:rPr lang="en-US" sz="1400" b="1" spc="-90" dirty="0">
                <a:solidFill>
                  <a:srgbClr val="000000"/>
                </a:solidFill>
                <a:latin typeface="Calibri" panose="020F0502020204030204" pitchFamily="34" charset="0"/>
              </a:rPr>
              <a:t>Tenure Expectations: Clarity</a:t>
            </a:r>
          </a:p>
        </p:txBody>
      </p:sp>
      <p:sp>
        <p:nvSpPr>
          <p:cNvPr id="33" name="Freeform 32"/>
          <p:cNvSpPr/>
          <p:nvPr/>
        </p:nvSpPr>
        <p:spPr>
          <a:xfrm>
            <a:off x="2712193" y="-19050"/>
            <a:ext cx="2529951" cy="5316649"/>
          </a:xfrm>
          <a:custGeom>
            <a:avLst/>
            <a:gdLst>
              <a:gd name="connsiteX0" fmla="*/ 1714500 w 2771775"/>
              <a:gd name="connsiteY0" fmla="*/ 9525 h 5372100"/>
              <a:gd name="connsiteX1" fmla="*/ 1695450 w 2771775"/>
              <a:gd name="connsiteY1" fmla="*/ 4305300 h 5372100"/>
              <a:gd name="connsiteX2" fmla="*/ 0 w 2771775"/>
              <a:gd name="connsiteY2" fmla="*/ 5372100 h 5372100"/>
              <a:gd name="connsiteX3" fmla="*/ 1285875 w 2771775"/>
              <a:gd name="connsiteY3" fmla="*/ 5362575 h 5372100"/>
              <a:gd name="connsiteX4" fmla="*/ 2771775 w 2771775"/>
              <a:gd name="connsiteY4" fmla="*/ 4276725 h 5372100"/>
              <a:gd name="connsiteX5" fmla="*/ 2771775 w 2771775"/>
              <a:gd name="connsiteY5" fmla="*/ 0 h 5372100"/>
              <a:gd name="connsiteX6" fmla="*/ 1714500 w 2771775"/>
              <a:gd name="connsiteY6" fmla="*/ 9525 h 53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1775" h="5372100">
                <a:moveTo>
                  <a:pt x="1714500" y="9525"/>
                </a:moveTo>
                <a:lnTo>
                  <a:pt x="1695450" y="4305300"/>
                </a:lnTo>
                <a:lnTo>
                  <a:pt x="0" y="5372100"/>
                </a:lnTo>
                <a:lnTo>
                  <a:pt x="1285875" y="5362575"/>
                </a:lnTo>
                <a:lnTo>
                  <a:pt x="2771775" y="4276725"/>
                </a:lnTo>
                <a:lnTo>
                  <a:pt x="2771775" y="0"/>
                </a:lnTo>
                <a:lnTo>
                  <a:pt x="1714500" y="9525"/>
                </a:lnTo>
                <a:close/>
              </a:path>
            </a:pathLst>
          </a:custGeom>
          <a:solidFill>
            <a:srgbClr val="FFFF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4130235" y="-127591"/>
            <a:ext cx="5024398" cy="5497033"/>
          </a:xfrm>
          <a:custGeom>
            <a:avLst/>
            <a:gdLst>
              <a:gd name="connsiteX0" fmla="*/ 1605516 w 5092996"/>
              <a:gd name="connsiteY0" fmla="*/ 42531 h 5497033"/>
              <a:gd name="connsiteX1" fmla="*/ 1562986 w 5092996"/>
              <a:gd name="connsiteY1" fmla="*/ 4295554 h 5497033"/>
              <a:gd name="connsiteX2" fmla="*/ 0 w 5092996"/>
              <a:gd name="connsiteY2" fmla="*/ 5497033 h 5497033"/>
              <a:gd name="connsiteX3" fmla="*/ 3296093 w 5092996"/>
              <a:gd name="connsiteY3" fmla="*/ 5411972 h 5497033"/>
              <a:gd name="connsiteX4" fmla="*/ 5092996 w 5092996"/>
              <a:gd name="connsiteY4" fmla="*/ 4348717 h 5497033"/>
              <a:gd name="connsiteX5" fmla="*/ 5082363 w 5092996"/>
              <a:gd name="connsiteY5" fmla="*/ 0 h 5497033"/>
              <a:gd name="connsiteX6" fmla="*/ 1605516 w 5092996"/>
              <a:gd name="connsiteY6" fmla="*/ 42531 h 549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996" h="5497033">
                <a:moveTo>
                  <a:pt x="1605516" y="42531"/>
                </a:moveTo>
                <a:lnTo>
                  <a:pt x="1562986" y="4295554"/>
                </a:lnTo>
                <a:lnTo>
                  <a:pt x="0" y="5497033"/>
                </a:lnTo>
                <a:lnTo>
                  <a:pt x="3296093" y="5411972"/>
                </a:lnTo>
                <a:lnTo>
                  <a:pt x="5092996" y="4348717"/>
                </a:lnTo>
                <a:cubicBezTo>
                  <a:pt x="5089452" y="2899145"/>
                  <a:pt x="5085907" y="1449572"/>
                  <a:pt x="5082363" y="0"/>
                </a:cubicBezTo>
                <a:lnTo>
                  <a:pt x="1605516" y="42531"/>
                </a:lnTo>
                <a:close/>
              </a:path>
            </a:pathLst>
          </a:custGeom>
          <a:solidFill>
            <a:srgbClr val="FFFF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860000">
            <a:off x="4480227" y="4322271"/>
            <a:ext cx="1223220" cy="307777"/>
          </a:xfrm>
          <a:prstGeom prst="rect">
            <a:avLst/>
          </a:prstGeom>
        </p:spPr>
        <p:txBody>
          <a:bodyPr wrap="none">
            <a:spAutoFit/>
          </a:bodyPr>
          <a:lstStyle/>
          <a:p>
            <a:pPr fontAlgn="b"/>
            <a:r>
              <a:rPr lang="en-US" sz="1400" b="1" dirty="0" smtClean="0">
                <a:solidFill>
                  <a:srgbClr val="000000"/>
                </a:solidFill>
                <a:latin typeface="Calibri" panose="020F0502020204030204" pitchFamily="34" charset="0"/>
              </a:rPr>
              <a:t>Departmental</a:t>
            </a:r>
            <a:endParaRPr lang="en-US" sz="1400" b="1" dirty="0">
              <a:solidFill>
                <a:srgbClr val="000000"/>
              </a:solidFill>
              <a:latin typeface="Calibri" panose="020F0502020204030204" pitchFamily="34" charset="0"/>
            </a:endParaRPr>
          </a:p>
        </p:txBody>
      </p:sp>
      <p:sp>
        <p:nvSpPr>
          <p:cNvPr id="98" name="TextBox 97"/>
          <p:cNvSpPr txBox="1"/>
          <p:nvPr/>
        </p:nvSpPr>
        <p:spPr>
          <a:xfrm>
            <a:off x="397536" y="-12454"/>
            <a:ext cx="7093169" cy="461665"/>
          </a:xfrm>
          <a:prstGeom prst="rect">
            <a:avLst/>
          </a:prstGeom>
          <a:solidFill>
            <a:srgbClr val="0B2F3A"/>
          </a:solidFill>
        </p:spPr>
        <p:txBody>
          <a:bodyPr wrap="square" rtlCol="0">
            <a:spAutoFit/>
          </a:bodyPr>
          <a:lstStyle/>
          <a:p>
            <a:r>
              <a:rPr lang="en-US" sz="2400" dirty="0" smtClean="0">
                <a:solidFill>
                  <a:schemeClr val="bg2"/>
                </a:solidFill>
              </a:rPr>
              <a:t>Areas S&amp;T performed </a:t>
            </a:r>
            <a:r>
              <a:rPr lang="en-US" sz="2400" b="1" dirty="0" smtClean="0">
                <a:solidFill>
                  <a:schemeClr val="accent4">
                    <a:lumMod val="60000"/>
                    <a:lumOff val="40000"/>
                  </a:schemeClr>
                </a:solidFill>
              </a:rPr>
              <a:t>below</a:t>
            </a:r>
            <a:r>
              <a:rPr lang="en-US" sz="2400" dirty="0" smtClean="0">
                <a:solidFill>
                  <a:schemeClr val="bg2"/>
                </a:solidFill>
              </a:rPr>
              <a:t> the selected peer group</a:t>
            </a:r>
          </a:p>
        </p:txBody>
      </p:sp>
      <p:cxnSp>
        <p:nvCxnSpPr>
          <p:cNvPr id="140" name="Straight Arrow Connector 139"/>
          <p:cNvCxnSpPr/>
          <p:nvPr/>
        </p:nvCxnSpPr>
        <p:spPr>
          <a:xfrm flipH="1">
            <a:off x="4010613" y="1534762"/>
            <a:ext cx="1868" cy="388977"/>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5377224" y="1411716"/>
            <a:ext cx="22728" cy="388977"/>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3916486" y="1534762"/>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5333019" y="1417345"/>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681251" y="3909817"/>
            <a:ext cx="1346907" cy="400110"/>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sz="2000" b="1" dirty="0" smtClean="0">
                <a:ln w="0"/>
                <a:solidFill>
                  <a:srgbClr val="0070C0"/>
                </a:solidFill>
                <a:effectLst>
                  <a:outerShdw blurRad="38100" dist="19050" dir="2700000" algn="tl" rotWithShape="0">
                    <a:schemeClr val="dk1">
                      <a:alpha val="40000"/>
                    </a:schemeClr>
                  </a:outerShdw>
                </a:effectLst>
              </a:rPr>
              <a:t>Leadership</a:t>
            </a:r>
            <a:endParaRPr lang="en-US" sz="2000" b="1" dirty="0">
              <a:ln w="0"/>
              <a:solidFill>
                <a:srgbClr val="0070C0"/>
              </a:solidFill>
              <a:effectLst>
                <a:outerShdw blurRad="38100" dist="19050" dir="2700000" algn="tl" rotWithShape="0">
                  <a:schemeClr val="dk1">
                    <a:alpha val="40000"/>
                  </a:schemeClr>
                </a:outerShdw>
              </a:effectLst>
            </a:endParaRPr>
          </a:p>
        </p:txBody>
      </p:sp>
      <p:sp>
        <p:nvSpPr>
          <p:cNvPr id="144" name="Freeform 143"/>
          <p:cNvSpPr/>
          <p:nvPr/>
        </p:nvSpPr>
        <p:spPr>
          <a:xfrm>
            <a:off x="3033762" y="1008675"/>
            <a:ext cx="855428" cy="2007266"/>
          </a:xfrm>
          <a:custGeom>
            <a:avLst/>
            <a:gdLst>
              <a:gd name="connsiteX0" fmla="*/ 1272209 w 1272209"/>
              <a:gd name="connsiteY0" fmla="*/ 23854 h 2806811"/>
              <a:gd name="connsiteX1" fmla="*/ 7951 w 1272209"/>
              <a:gd name="connsiteY1" fmla="*/ 0 h 2806811"/>
              <a:gd name="connsiteX2" fmla="*/ 0 w 1272209"/>
              <a:gd name="connsiteY2" fmla="*/ 2806811 h 2806811"/>
              <a:gd name="connsiteX3" fmla="*/ 1248355 w 1272209"/>
              <a:gd name="connsiteY3" fmla="*/ 1741336 h 2806811"/>
              <a:gd name="connsiteX4" fmla="*/ 1272209 w 1272209"/>
              <a:gd name="connsiteY4" fmla="*/ 23854 h 2806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209" h="2806811">
                <a:moveTo>
                  <a:pt x="1272209" y="23854"/>
                </a:moveTo>
                <a:lnTo>
                  <a:pt x="7951" y="0"/>
                </a:lnTo>
                <a:cubicBezTo>
                  <a:pt x="5301" y="935604"/>
                  <a:pt x="2650" y="1871207"/>
                  <a:pt x="0" y="2806811"/>
                </a:cubicBezTo>
                <a:lnTo>
                  <a:pt x="1248355" y="1741336"/>
                </a:lnTo>
                <a:lnTo>
                  <a:pt x="1272209" y="23854"/>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5" name="Picture 144"/>
          <p:cNvPicPr>
            <a:picLocks noChangeAspect="1"/>
          </p:cNvPicPr>
          <p:nvPr/>
        </p:nvPicPr>
        <p:blipFill>
          <a:blip r:embed="rId4"/>
          <a:stretch>
            <a:fillRect/>
          </a:stretch>
        </p:blipFill>
        <p:spPr>
          <a:xfrm>
            <a:off x="1899155" y="476427"/>
            <a:ext cx="1081457" cy="4423159"/>
          </a:xfrm>
          <a:prstGeom prst="rect">
            <a:avLst/>
          </a:prstGeom>
          <a:ln w="28575">
            <a:solidFill>
              <a:srgbClr val="000000"/>
            </a:solidFill>
          </a:ln>
        </p:spPr>
      </p:pic>
      <p:pic>
        <p:nvPicPr>
          <p:cNvPr id="146" name="Picture 145"/>
          <p:cNvPicPr>
            <a:picLocks noChangeAspect="1"/>
          </p:cNvPicPr>
          <p:nvPr/>
        </p:nvPicPr>
        <p:blipFill rotWithShape="1">
          <a:blip r:embed="rId5"/>
          <a:srcRect b="2361"/>
          <a:stretch/>
        </p:blipFill>
        <p:spPr>
          <a:xfrm>
            <a:off x="772895" y="510399"/>
            <a:ext cx="1186963" cy="4380578"/>
          </a:xfrm>
          <a:prstGeom prst="rect">
            <a:avLst/>
          </a:prstGeom>
          <a:ln w="28575">
            <a:solidFill>
              <a:srgbClr val="000000"/>
            </a:solidFill>
          </a:ln>
        </p:spPr>
      </p:pic>
      <p:cxnSp>
        <p:nvCxnSpPr>
          <p:cNvPr id="147" name="Straight Arrow Connector 146"/>
          <p:cNvCxnSpPr/>
          <p:nvPr/>
        </p:nvCxnSpPr>
        <p:spPr>
          <a:xfrm>
            <a:off x="1686897" y="2607704"/>
            <a:ext cx="1063915" cy="65146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107966" y="1897461"/>
            <a:ext cx="233417" cy="240894"/>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H="1" flipV="1">
            <a:off x="5475989" y="1736139"/>
            <a:ext cx="223422" cy="242722"/>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1696825" y="2586590"/>
            <a:ext cx="871734" cy="0"/>
          </a:xfrm>
          <a:prstGeom prst="line">
            <a:avLst/>
          </a:prstGeom>
          <a:ln w="19050">
            <a:solidFill>
              <a:srgbClr val="0000FF"/>
            </a:solidFill>
            <a:prstDash val="sysDash"/>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1265824" y="489985"/>
            <a:ext cx="704039" cy="400110"/>
          </a:xfrm>
          <a:prstGeom prst="rect">
            <a:avLst/>
          </a:prstGeom>
          <a:solidFill>
            <a:schemeClr val="tx1"/>
          </a:solidFill>
        </p:spPr>
        <p:txBody>
          <a:bodyPr wrap="none" rtlCol="0">
            <a:spAutoFit/>
          </a:bodyPr>
          <a:lstStyle/>
          <a:p>
            <a:r>
              <a:rPr lang="en-US" sz="2000" dirty="0" smtClean="0">
                <a:solidFill>
                  <a:srgbClr val="F8F8F8"/>
                </a:solidFill>
              </a:rPr>
              <a:t>2016</a:t>
            </a:r>
            <a:endParaRPr lang="en-US" sz="2000" dirty="0">
              <a:solidFill>
                <a:srgbClr val="F8F8F8"/>
              </a:solidFill>
            </a:endParaRPr>
          </a:p>
        </p:txBody>
      </p:sp>
      <p:sp>
        <p:nvSpPr>
          <p:cNvPr id="150" name="TextBox 149"/>
          <p:cNvSpPr txBox="1"/>
          <p:nvPr/>
        </p:nvSpPr>
        <p:spPr>
          <a:xfrm>
            <a:off x="2306764" y="458984"/>
            <a:ext cx="704039" cy="400110"/>
          </a:xfrm>
          <a:prstGeom prst="rect">
            <a:avLst/>
          </a:prstGeom>
          <a:solidFill>
            <a:schemeClr val="tx1"/>
          </a:solidFill>
        </p:spPr>
        <p:txBody>
          <a:bodyPr wrap="none" rtlCol="0">
            <a:spAutoFit/>
          </a:bodyPr>
          <a:lstStyle/>
          <a:p>
            <a:r>
              <a:rPr lang="en-US" sz="2000" dirty="0" smtClean="0">
                <a:solidFill>
                  <a:srgbClr val="F8F8F8"/>
                </a:solidFill>
              </a:rPr>
              <a:t>2020</a:t>
            </a:r>
            <a:endParaRPr lang="en-US" sz="2000" dirty="0">
              <a:solidFill>
                <a:srgbClr val="F8F8F8"/>
              </a:solidFill>
            </a:endParaRPr>
          </a:p>
        </p:txBody>
      </p:sp>
      <p:sp>
        <p:nvSpPr>
          <p:cNvPr id="117" name="TextBox 116"/>
          <p:cNvSpPr txBox="1"/>
          <p:nvPr/>
        </p:nvSpPr>
        <p:spPr>
          <a:xfrm>
            <a:off x="4363951" y="865520"/>
            <a:ext cx="4593017" cy="2000548"/>
          </a:xfrm>
          <a:prstGeom prst="rect">
            <a:avLst/>
          </a:prstGeom>
          <a:solidFill>
            <a:srgbClr val="FFFF00"/>
          </a:solidFill>
        </p:spPr>
        <p:txBody>
          <a:bodyPr wrap="square" rtlCol="0">
            <a:spAutoFit/>
          </a:bodyPr>
          <a:lstStyle/>
          <a:p>
            <a:r>
              <a:rPr lang="en-US" sz="2800" dirty="0" smtClean="0">
                <a:solidFill>
                  <a:srgbClr val="000000"/>
                </a:solidFill>
              </a:rPr>
              <a:t>Noticeable </a:t>
            </a:r>
            <a:r>
              <a:rPr lang="en-US" sz="3200" b="1" dirty="0" smtClean="0">
                <a:solidFill>
                  <a:srgbClr val="FF0000"/>
                </a:solidFill>
              </a:rPr>
              <a:t>negative</a:t>
            </a:r>
            <a:r>
              <a:rPr lang="en-US" sz="2800" dirty="0" smtClean="0">
                <a:solidFill>
                  <a:srgbClr val="FF0000"/>
                </a:solidFill>
              </a:rPr>
              <a:t> </a:t>
            </a:r>
            <a:r>
              <a:rPr lang="en-US" sz="2800" dirty="0">
                <a:solidFill>
                  <a:srgbClr val="000000"/>
                </a:solidFill>
              </a:rPr>
              <a:t>change</a:t>
            </a:r>
          </a:p>
          <a:p>
            <a:pPr marL="342900" indent="-342900">
              <a:buFont typeface="Arial" panose="020B0604020202020204" pitchFamily="34" charset="0"/>
              <a:buChar char="•"/>
            </a:pPr>
            <a:r>
              <a:rPr lang="en-US" sz="3200" b="1" spc="-70" dirty="0">
                <a:solidFill>
                  <a:srgbClr val="000000"/>
                </a:solidFill>
              </a:rPr>
              <a:t>Tenure Expectation: Clarity</a:t>
            </a:r>
          </a:p>
          <a:p>
            <a:pPr marL="342900" indent="-342900">
              <a:buFont typeface="Arial" panose="020B0604020202020204" pitchFamily="34" charset="0"/>
              <a:buChar char="•"/>
            </a:pPr>
            <a:r>
              <a:rPr lang="en-US" sz="2800" dirty="0">
                <a:solidFill>
                  <a:srgbClr val="000000"/>
                </a:solidFill>
              </a:rPr>
              <a:t>Leadership: </a:t>
            </a:r>
            <a:r>
              <a:rPr lang="en-US" sz="2800" dirty="0" smtClean="0">
                <a:solidFill>
                  <a:srgbClr val="000000"/>
                </a:solidFill>
              </a:rPr>
              <a:t>Departmental</a:t>
            </a:r>
            <a:endParaRPr lang="en-US" sz="2800" dirty="0">
              <a:solidFill>
                <a:srgbClr val="000000"/>
              </a:solidFill>
            </a:endParaRPr>
          </a:p>
        </p:txBody>
      </p:sp>
      <p:sp>
        <p:nvSpPr>
          <p:cNvPr id="29" name="Left Brace 28"/>
          <p:cNvSpPr/>
          <p:nvPr/>
        </p:nvSpPr>
        <p:spPr>
          <a:xfrm>
            <a:off x="2385222" y="1639153"/>
            <a:ext cx="135081" cy="1170670"/>
          </a:xfrm>
          <a:prstGeom prst="leftBrace">
            <a:avLst/>
          </a:prstGeom>
          <a:ln>
            <a:solidFill>
              <a:srgbClr val="509E2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1204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17">
                                            <p:txEl>
                                              <p:pRg st="2" end="2"/>
                                            </p:txEl>
                                          </p:spTgt>
                                        </p:tgtEl>
                                        <p:attrNameLst>
                                          <p:attrName>style.opacity</p:attrName>
                                        </p:attrNameLst>
                                      </p:cBhvr>
                                      <p:to>
                                        <p:strVal val="0.25"/>
                                      </p:to>
                                    </p:set>
                                    <p:animEffect filter="image" prLst="opacity: 0.25">
                                      <p:cBhvr rctx="IE">
                                        <p:cTn id="7" dur="indefinite"/>
                                        <p:tgtEl>
                                          <p:spTgt spid="11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wipe(right)">
                                      <p:cBhvr>
                                        <p:cTn id="12" dur="500"/>
                                        <p:tgtEl>
                                          <p:spTgt spid="14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wipe(right)">
                                      <p:cBhvr>
                                        <p:cTn id="16" dur="500"/>
                                        <p:tgtEl>
                                          <p:spTgt spid="145"/>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wipe(right)">
                                      <p:cBhvr>
                                        <p:cTn id="23" dur="500"/>
                                        <p:tgtEl>
                                          <p:spTgt spid="148"/>
                                        </p:tgtEl>
                                      </p:cBhvr>
                                    </p:animEffect>
                                  </p:childTnLst>
                                </p:cTn>
                              </p:par>
                            </p:childTnLst>
                          </p:cTn>
                        </p:par>
                        <p:par>
                          <p:cTn id="24" fill="hold">
                            <p:stCondLst>
                              <p:cond delay="500"/>
                            </p:stCondLst>
                            <p:childTnLst>
                              <p:par>
                                <p:cTn id="25" presetID="22" presetClass="entr" presetSubtype="2" fill="hold" nodeType="afterEffect">
                                  <p:stCondLst>
                                    <p:cond delay="0"/>
                                  </p:stCondLst>
                                  <p:childTnLst>
                                    <p:set>
                                      <p:cBhvr>
                                        <p:cTn id="26" dur="1" fill="hold">
                                          <p:stCondLst>
                                            <p:cond delay="0"/>
                                          </p:stCondLst>
                                        </p:cTn>
                                        <p:tgtEl>
                                          <p:spTgt spid="146"/>
                                        </p:tgtEl>
                                        <p:attrNameLst>
                                          <p:attrName>style.visibility</p:attrName>
                                        </p:attrNameLst>
                                      </p:cBhvr>
                                      <p:to>
                                        <p:strVal val="visible"/>
                                      </p:to>
                                    </p:set>
                                    <p:animEffect transition="in" filter="wipe(right)">
                                      <p:cBhvr>
                                        <p:cTn id="27" dur="500"/>
                                        <p:tgtEl>
                                          <p:spTgt spid="146"/>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9" grpId="0" animBg="1"/>
      <p:bldP spid="150"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9951"/>
            <a:ext cx="5520271" cy="790571"/>
          </a:xfrm>
        </p:spPr>
        <p:txBody>
          <a:bodyPr/>
          <a:lstStyle/>
          <a:p>
            <a:pPr algn="ctr"/>
            <a:r>
              <a:rPr lang="en-US" dirty="0" smtClean="0"/>
              <a:t>FRRC Mission</a:t>
            </a:r>
            <a:endParaRPr lang="en-US" dirty="0"/>
          </a:p>
        </p:txBody>
      </p:sp>
      <p:sp>
        <p:nvSpPr>
          <p:cNvPr id="4" name="Rectangle 3"/>
          <p:cNvSpPr/>
          <p:nvPr/>
        </p:nvSpPr>
        <p:spPr>
          <a:xfrm>
            <a:off x="1371600" y="2218459"/>
            <a:ext cx="7335982" cy="2308324"/>
          </a:xfrm>
          <a:prstGeom prst="rect">
            <a:avLst/>
          </a:prstGeom>
        </p:spPr>
        <p:txBody>
          <a:bodyPr wrap="square">
            <a:spAutoFit/>
          </a:bodyPr>
          <a:lstStyle/>
          <a:p>
            <a:r>
              <a:rPr lang="en-US" sz="3200" i="1" dirty="0">
                <a:solidFill>
                  <a:srgbClr val="000000"/>
                </a:solidFill>
                <a:latin typeface="Orgon Slab" panose="02000503000000020004" pitchFamily="50" charset="0"/>
                <a:ea typeface="PMingLiU" panose="02020500000000000000" pitchFamily="18" charset="-120"/>
                <a:cs typeface="Calibri" panose="020F0502020204030204" pitchFamily="34" charset="0"/>
              </a:rPr>
              <a:t>To provide </a:t>
            </a:r>
            <a:r>
              <a:rPr lang="en-US" sz="3200" b="1" i="1" dirty="0">
                <a:solidFill>
                  <a:srgbClr val="000000"/>
                </a:solidFill>
                <a:latin typeface="Orgon Slab" panose="02000503000000020004" pitchFamily="50" charset="0"/>
                <a:ea typeface="PMingLiU" panose="02020500000000000000" pitchFamily="18" charset="-120"/>
                <a:cs typeface="Calibri" panose="020F0502020204030204" pitchFamily="34" charset="0"/>
              </a:rPr>
              <a:t>advice</a:t>
            </a:r>
            <a:r>
              <a:rPr lang="en-US" sz="3200" i="1" dirty="0">
                <a:solidFill>
                  <a:srgbClr val="000000"/>
                </a:solidFill>
                <a:latin typeface="Orgon Slab" panose="02000503000000020004" pitchFamily="50" charset="0"/>
                <a:ea typeface="PMingLiU" panose="02020500000000000000" pitchFamily="18" charset="-120"/>
                <a:cs typeface="Calibri" panose="020F0502020204030204" pitchFamily="34" charset="0"/>
              </a:rPr>
              <a:t> and </a:t>
            </a:r>
            <a:r>
              <a:rPr lang="en-US" sz="3200" b="1" i="1" dirty="0">
                <a:solidFill>
                  <a:srgbClr val="000000"/>
                </a:solidFill>
                <a:latin typeface="Orgon Slab" panose="02000503000000020004" pitchFamily="50" charset="0"/>
                <a:ea typeface="PMingLiU" panose="02020500000000000000" pitchFamily="18" charset="-120"/>
                <a:cs typeface="Calibri" panose="020F0502020204030204" pitchFamily="34" charset="0"/>
              </a:rPr>
              <a:t>counsel</a:t>
            </a:r>
            <a:r>
              <a:rPr lang="en-US" sz="3200" i="1" dirty="0">
                <a:solidFill>
                  <a:srgbClr val="000000"/>
                </a:solidFill>
                <a:latin typeface="Orgon Slab" panose="02000503000000020004" pitchFamily="50" charset="0"/>
                <a:ea typeface="PMingLiU" panose="02020500000000000000" pitchFamily="18" charset="-120"/>
                <a:cs typeface="Calibri" panose="020F0502020204030204" pitchFamily="34" charset="0"/>
              </a:rPr>
              <a:t> to </a:t>
            </a:r>
            <a:r>
              <a:rPr lang="en-US" sz="3200" b="1" i="1" dirty="0">
                <a:solidFill>
                  <a:srgbClr val="000000"/>
                </a:solidFill>
                <a:latin typeface="Orgon Slab" panose="02000503000000020004" pitchFamily="50" charset="0"/>
                <a:ea typeface="PMingLiU" panose="02020500000000000000" pitchFamily="18" charset="-120"/>
                <a:cs typeface="Calibri" panose="020F0502020204030204" pitchFamily="34" charset="0"/>
              </a:rPr>
              <a:t>campus leadership </a:t>
            </a:r>
            <a:r>
              <a:rPr lang="en-US" sz="3200" i="1" dirty="0">
                <a:solidFill>
                  <a:srgbClr val="000000"/>
                </a:solidFill>
                <a:latin typeface="Orgon Slab" panose="02000503000000020004" pitchFamily="50" charset="0"/>
                <a:ea typeface="PMingLiU" panose="02020500000000000000" pitchFamily="18" charset="-120"/>
                <a:cs typeface="Calibri" panose="020F0502020204030204" pitchFamily="34" charset="0"/>
              </a:rPr>
              <a:t>on strategies </a:t>
            </a:r>
            <a:r>
              <a:rPr lang="en-US" sz="3200" i="1" dirty="0">
                <a:solidFill>
                  <a:srgbClr val="333333"/>
                </a:solidFill>
                <a:latin typeface="Orgon Slab" panose="02000503000000020004" pitchFamily="50" charset="0"/>
                <a:ea typeface="PMingLiU" panose="02020500000000000000" pitchFamily="18" charset="-120"/>
                <a:cs typeface="Calibri" panose="020F0502020204030204" pitchFamily="34" charset="0"/>
              </a:rPr>
              <a:t>related to </a:t>
            </a:r>
            <a:r>
              <a:rPr lang="en-US" sz="4000" b="1" i="1" dirty="0">
                <a:latin typeface="Orgon Slab" panose="02000503000000020004" pitchFamily="50" charset="0"/>
                <a:ea typeface="PMingLiU" panose="02020500000000000000" pitchFamily="18" charset="-120"/>
                <a:cs typeface="Calibri" panose="020F0502020204030204" pitchFamily="34" charset="0"/>
              </a:rPr>
              <a:t>faculty diversity </a:t>
            </a:r>
            <a:r>
              <a:rPr lang="en-US" sz="3200" i="1" dirty="0">
                <a:solidFill>
                  <a:srgbClr val="333333"/>
                </a:solidFill>
                <a:latin typeface="Orgon Slab" panose="02000503000000020004" pitchFamily="50" charset="0"/>
                <a:ea typeface="PMingLiU" panose="02020500000000000000" pitchFamily="18" charset="-120"/>
                <a:cs typeface="Calibri" panose="020F0502020204030204" pitchFamily="34" charset="0"/>
              </a:rPr>
              <a:t>and improvement of </a:t>
            </a:r>
            <a:r>
              <a:rPr lang="en-US" sz="4000" b="1" i="1" dirty="0">
                <a:latin typeface="Orgon Slab" panose="02000503000000020004" pitchFamily="50" charset="0"/>
                <a:ea typeface="PMingLiU" panose="02020500000000000000" pitchFamily="18" charset="-120"/>
                <a:cs typeface="Calibri" panose="020F0502020204030204" pitchFamily="34" charset="0"/>
              </a:rPr>
              <a:t>campus climate</a:t>
            </a:r>
            <a:r>
              <a:rPr lang="en-US" sz="3200" i="1" dirty="0">
                <a:solidFill>
                  <a:srgbClr val="333333"/>
                </a:solidFill>
                <a:latin typeface="Orgon Slab" panose="02000503000000020004" pitchFamily="50" charset="0"/>
                <a:ea typeface="PMingLiU" panose="02020500000000000000" pitchFamily="18" charset="-120"/>
                <a:cs typeface="Calibri" panose="020F0502020204030204" pitchFamily="34" charset="0"/>
              </a:rPr>
              <a:t>.</a:t>
            </a:r>
            <a:endParaRPr lang="en-US" sz="3200" dirty="0"/>
          </a:p>
        </p:txBody>
      </p:sp>
    </p:spTree>
    <p:extLst>
      <p:ext uri="{BB962C8B-B14F-4D97-AF65-F5344CB8AC3E}">
        <p14:creationId xmlns:p14="http://schemas.microsoft.com/office/powerpoint/2010/main" val="33136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4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200" dirty="0" smtClean="0"/>
              <a:t>Comments: Feedback on P&amp;T</a:t>
            </a:r>
            <a:endParaRPr lang="en-US" sz="3200" dirty="0"/>
          </a:p>
        </p:txBody>
      </p:sp>
      <p:pic>
        <p:nvPicPr>
          <p:cNvPr id="5" name="Picture 4"/>
          <p:cNvPicPr>
            <a:picLocks noChangeAspect="1"/>
          </p:cNvPicPr>
          <p:nvPr/>
        </p:nvPicPr>
        <p:blipFill rotWithShape="1">
          <a:blip r:embed="rId3"/>
          <a:srcRect b="51335"/>
          <a:stretch/>
        </p:blipFill>
        <p:spPr>
          <a:xfrm>
            <a:off x="1185345" y="2977117"/>
            <a:ext cx="7790397" cy="2166384"/>
          </a:xfrm>
          <a:prstGeom prst="rect">
            <a:avLst/>
          </a:prstGeom>
        </p:spPr>
      </p:pic>
      <p:pic>
        <p:nvPicPr>
          <p:cNvPr id="7" name="Picture 6"/>
          <p:cNvPicPr>
            <a:picLocks noChangeAspect="1"/>
          </p:cNvPicPr>
          <p:nvPr/>
        </p:nvPicPr>
        <p:blipFill rotWithShape="1">
          <a:blip r:embed="rId3"/>
          <a:srcRect t="51622" b="967"/>
          <a:stretch/>
        </p:blipFill>
        <p:spPr>
          <a:xfrm>
            <a:off x="1185345" y="768969"/>
            <a:ext cx="7807784" cy="2115289"/>
          </a:xfrm>
          <a:prstGeom prst="rect">
            <a:avLst/>
          </a:prstGeom>
        </p:spPr>
      </p:pic>
      <p:sp>
        <p:nvSpPr>
          <p:cNvPr id="6" name="TextBox 5"/>
          <p:cNvSpPr txBox="1"/>
          <p:nvPr/>
        </p:nvSpPr>
        <p:spPr>
          <a:xfrm>
            <a:off x="5997931" y="787399"/>
            <a:ext cx="2678236" cy="400110"/>
          </a:xfrm>
          <a:prstGeom prst="rect">
            <a:avLst/>
          </a:prstGeom>
          <a:solidFill>
            <a:srgbClr val="FFFF00"/>
          </a:solidFill>
        </p:spPr>
        <p:txBody>
          <a:bodyPr wrap="square" rtlCol="0">
            <a:spAutoFit/>
          </a:bodyPr>
          <a:lstStyle/>
          <a:p>
            <a:r>
              <a:rPr lang="en-US" sz="2000" dirty="0" smtClean="0">
                <a:solidFill>
                  <a:srgbClr val="000000"/>
                </a:solidFill>
              </a:rPr>
              <a:t>Pre-tenured faculty</a:t>
            </a:r>
          </a:p>
        </p:txBody>
      </p:sp>
      <p:sp>
        <p:nvSpPr>
          <p:cNvPr id="8" name="TextBox 7"/>
          <p:cNvSpPr txBox="1"/>
          <p:nvPr/>
        </p:nvSpPr>
        <p:spPr>
          <a:xfrm>
            <a:off x="5997931" y="2977117"/>
            <a:ext cx="2678236" cy="400110"/>
          </a:xfrm>
          <a:prstGeom prst="rect">
            <a:avLst/>
          </a:prstGeom>
          <a:solidFill>
            <a:srgbClr val="FFFF00"/>
          </a:solidFill>
        </p:spPr>
        <p:txBody>
          <a:bodyPr wrap="square" rtlCol="0">
            <a:spAutoFit/>
          </a:bodyPr>
          <a:lstStyle/>
          <a:p>
            <a:r>
              <a:rPr lang="en-US" sz="2000" dirty="0" smtClean="0">
                <a:solidFill>
                  <a:srgbClr val="000000"/>
                </a:solidFill>
              </a:rPr>
              <a:t>Associate Professors</a:t>
            </a:r>
          </a:p>
        </p:txBody>
      </p:sp>
    </p:spTree>
    <p:extLst>
      <p:ext uri="{BB962C8B-B14F-4D97-AF65-F5344CB8AC3E}">
        <p14:creationId xmlns:p14="http://schemas.microsoft.com/office/powerpoint/2010/main" val="385269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46168" y="-74927"/>
            <a:ext cx="8370643" cy="800099"/>
          </a:xfrm>
        </p:spPr>
        <p:txBody>
          <a:bodyPr/>
          <a:lstStyle/>
          <a:p>
            <a:r>
              <a:rPr lang="en-US" sz="4000" b="1" dirty="0">
                <a:solidFill>
                  <a:srgbClr val="FFFFFF"/>
                </a:solidFill>
              </a:rPr>
              <a:t>Clarity of Tenure Expectations</a:t>
            </a:r>
            <a:endParaRPr lang="en-US" sz="4000" dirty="0">
              <a:solidFill>
                <a:srgbClr val="FFFFFF"/>
              </a:solidFill>
            </a:endParaRPr>
          </a:p>
        </p:txBody>
      </p:sp>
      <p:pic>
        <p:nvPicPr>
          <p:cNvPr id="5" name="Picture 4"/>
          <p:cNvPicPr>
            <a:picLocks noChangeAspect="1"/>
          </p:cNvPicPr>
          <p:nvPr/>
        </p:nvPicPr>
        <p:blipFill rotWithShape="1">
          <a:blip r:embed="rId3"/>
          <a:srcRect t="4467"/>
          <a:stretch/>
        </p:blipFill>
        <p:spPr>
          <a:xfrm>
            <a:off x="1094398" y="733645"/>
            <a:ext cx="8050350" cy="2256972"/>
          </a:xfrm>
          <a:prstGeom prst="rect">
            <a:avLst/>
          </a:prstGeom>
        </p:spPr>
      </p:pic>
      <p:pic>
        <p:nvPicPr>
          <p:cNvPr id="9" name="Picture 8"/>
          <p:cNvPicPr>
            <a:picLocks noChangeAspect="1"/>
          </p:cNvPicPr>
          <p:nvPr/>
        </p:nvPicPr>
        <p:blipFill rotWithShape="1">
          <a:blip r:embed="rId4"/>
          <a:srcRect b="6857"/>
          <a:stretch/>
        </p:blipFill>
        <p:spPr>
          <a:xfrm>
            <a:off x="1148314" y="2913800"/>
            <a:ext cx="7942521" cy="2274887"/>
          </a:xfrm>
          <a:prstGeom prst="rect">
            <a:avLst/>
          </a:prstGeom>
        </p:spPr>
      </p:pic>
      <p:sp>
        <p:nvSpPr>
          <p:cNvPr id="10" name="Rectangle 9"/>
          <p:cNvSpPr/>
          <p:nvPr/>
        </p:nvSpPr>
        <p:spPr>
          <a:xfrm>
            <a:off x="1148313" y="1636949"/>
            <a:ext cx="7996435" cy="264733"/>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605515" y="4134975"/>
            <a:ext cx="3072810" cy="298764"/>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174893" y="1030894"/>
            <a:ext cx="3678866" cy="203284"/>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53760" y="4137993"/>
            <a:ext cx="2078667" cy="298764"/>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174893" y="3809741"/>
            <a:ext cx="7915941" cy="264733"/>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148313" y="1353964"/>
            <a:ext cx="3678866" cy="203284"/>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44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2" grpId="0" animBg="1"/>
      <p:bldP spid="12" grpId="1" animBg="1"/>
      <p:bldP spid="13" grpId="0" animBg="1"/>
      <p:bldP spid="14" grpId="0" animBg="1"/>
      <p:bldP spid="14"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0492" y="2496996"/>
            <a:ext cx="9103156" cy="2587074"/>
            <a:chOff x="0" y="2471596"/>
            <a:chExt cx="9103156" cy="2587074"/>
          </a:xfrm>
        </p:grpSpPr>
        <p:pic>
          <p:nvPicPr>
            <p:cNvPr id="8" name="Picture 7"/>
            <p:cNvPicPr>
              <a:picLocks noChangeAspect="1"/>
            </p:cNvPicPr>
            <p:nvPr/>
          </p:nvPicPr>
          <p:blipFill>
            <a:blip r:embed="rId3"/>
            <a:stretch>
              <a:fillRect/>
            </a:stretch>
          </p:blipFill>
          <p:spPr>
            <a:xfrm>
              <a:off x="1792586" y="2719686"/>
              <a:ext cx="7310570" cy="2260027"/>
            </a:xfrm>
            <a:prstGeom prst="rect">
              <a:avLst/>
            </a:prstGeom>
          </p:spPr>
        </p:pic>
        <p:pic>
          <p:nvPicPr>
            <p:cNvPr id="9" name="Picture 8"/>
            <p:cNvPicPr>
              <a:picLocks noChangeAspect="1"/>
            </p:cNvPicPr>
            <p:nvPr/>
          </p:nvPicPr>
          <p:blipFill>
            <a:blip r:embed="rId4"/>
            <a:stretch>
              <a:fillRect/>
            </a:stretch>
          </p:blipFill>
          <p:spPr>
            <a:xfrm>
              <a:off x="0" y="2471596"/>
              <a:ext cx="1883507" cy="2587074"/>
            </a:xfrm>
            <a:prstGeom prst="rect">
              <a:avLst/>
            </a:prstGeom>
          </p:spPr>
        </p:pic>
        <p:sp>
          <p:nvSpPr>
            <p:cNvPr id="15" name="Rectangle 14"/>
            <p:cNvSpPr/>
            <p:nvPr/>
          </p:nvSpPr>
          <p:spPr>
            <a:xfrm>
              <a:off x="1883507" y="4531000"/>
              <a:ext cx="2358884" cy="448713"/>
            </a:xfrm>
            <a:prstGeom prst="rect">
              <a:avLst/>
            </a:prstGeom>
            <a:solidFill>
              <a:srgbClr val="FFFFFF"/>
            </a:solidFill>
          </p:spPr>
          <p:txBody>
            <a:bodyPr wrap="square" lIns="0" tIns="0" rIns="0" bIns="0">
              <a:spAutoFit/>
            </a:bodyPr>
            <a:lstStyle/>
            <a:p>
              <a:pPr>
                <a:lnSpc>
                  <a:spcPct val="80000"/>
                </a:lnSpc>
              </a:pPr>
              <a:r>
                <a:rPr lang="en-US" dirty="0">
                  <a:solidFill>
                    <a:srgbClr val="000000"/>
                  </a:solidFill>
                </a:rPr>
                <a:t>body of evidence for deciding tenure</a:t>
              </a:r>
            </a:p>
          </p:txBody>
        </p:sp>
        <p:sp>
          <p:nvSpPr>
            <p:cNvPr id="16" name="Rectangle 15"/>
            <p:cNvSpPr/>
            <p:nvPr/>
          </p:nvSpPr>
          <p:spPr>
            <a:xfrm>
              <a:off x="4268429" y="4506101"/>
              <a:ext cx="2358884" cy="448713"/>
            </a:xfrm>
            <a:prstGeom prst="rect">
              <a:avLst/>
            </a:prstGeom>
            <a:solidFill>
              <a:srgbClr val="FFFFFF"/>
            </a:solidFill>
          </p:spPr>
          <p:txBody>
            <a:bodyPr wrap="square" lIns="0" tIns="0" rIns="0" bIns="0">
              <a:spAutoFit/>
            </a:bodyPr>
            <a:lstStyle/>
            <a:p>
              <a:pPr>
                <a:lnSpc>
                  <a:spcPct val="80000"/>
                </a:lnSpc>
              </a:pPr>
              <a:r>
                <a:rPr lang="en-US" dirty="0">
                  <a:solidFill>
                    <a:srgbClr val="000000"/>
                  </a:solidFill>
                </a:rPr>
                <a:t>whether I will achieve </a:t>
              </a:r>
              <a:r>
                <a:rPr lang="en-US" dirty="0" smtClean="0">
                  <a:solidFill>
                    <a:srgbClr val="000000"/>
                  </a:solidFill>
                </a:rPr>
                <a:t>tenure</a:t>
              </a:r>
              <a:endParaRPr lang="en-US" dirty="0">
                <a:solidFill>
                  <a:srgbClr val="000000"/>
                </a:solidFill>
              </a:endParaRPr>
            </a:p>
          </p:txBody>
        </p:sp>
        <p:sp>
          <p:nvSpPr>
            <p:cNvPr id="17" name="Rectangle 16"/>
            <p:cNvSpPr/>
            <p:nvPr/>
          </p:nvSpPr>
          <p:spPr>
            <a:xfrm>
              <a:off x="6701740" y="4530999"/>
              <a:ext cx="2358884" cy="448713"/>
            </a:xfrm>
            <a:prstGeom prst="rect">
              <a:avLst/>
            </a:prstGeom>
            <a:solidFill>
              <a:srgbClr val="FFFFFF"/>
            </a:solidFill>
          </p:spPr>
          <p:txBody>
            <a:bodyPr wrap="square" lIns="0" tIns="0" rIns="0" bIns="0">
              <a:spAutoFit/>
            </a:bodyPr>
            <a:lstStyle/>
            <a:p>
              <a:pPr>
                <a:lnSpc>
                  <a:spcPct val="80000"/>
                </a:lnSpc>
              </a:pPr>
              <a:r>
                <a:rPr lang="en-US" dirty="0">
                  <a:solidFill>
                    <a:srgbClr val="000000"/>
                  </a:solidFill>
                </a:rPr>
                <a:t>Consistency of messages about tenure</a:t>
              </a:r>
            </a:p>
          </p:txBody>
        </p:sp>
      </p:grpSp>
      <p:sp>
        <p:nvSpPr>
          <p:cNvPr id="4" name="Text Placeholder 3"/>
          <p:cNvSpPr>
            <a:spLocks noGrp="1"/>
          </p:cNvSpPr>
          <p:nvPr>
            <p:ph type="body" sz="quarter" idx="10"/>
          </p:nvPr>
        </p:nvSpPr>
        <p:spPr>
          <a:xfrm>
            <a:off x="434389" y="0"/>
            <a:ext cx="8370643" cy="800099"/>
          </a:xfrm>
        </p:spPr>
        <p:txBody>
          <a:bodyPr/>
          <a:lstStyle/>
          <a:p>
            <a:endParaRPr lang="en-US" dirty="0"/>
          </a:p>
        </p:txBody>
      </p:sp>
      <p:pic>
        <p:nvPicPr>
          <p:cNvPr id="7" name="Picture 6"/>
          <p:cNvPicPr>
            <a:picLocks noChangeAspect="1"/>
          </p:cNvPicPr>
          <p:nvPr/>
        </p:nvPicPr>
        <p:blipFill>
          <a:blip r:embed="rId5"/>
          <a:stretch>
            <a:fillRect/>
          </a:stretch>
        </p:blipFill>
        <p:spPr>
          <a:xfrm>
            <a:off x="7724" y="12700"/>
            <a:ext cx="9035864" cy="2471596"/>
          </a:xfrm>
          <a:prstGeom prst="rect">
            <a:avLst/>
          </a:prstGeom>
          <a:ln>
            <a:solidFill>
              <a:srgbClr val="0000FF"/>
            </a:solidFill>
          </a:ln>
        </p:spPr>
      </p:pic>
      <p:sp>
        <p:nvSpPr>
          <p:cNvPr id="10" name="Rectangle 9"/>
          <p:cNvSpPr/>
          <p:nvPr/>
        </p:nvSpPr>
        <p:spPr>
          <a:xfrm>
            <a:off x="6759244" y="3170569"/>
            <a:ext cx="2030819" cy="208349"/>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712800" y="3799111"/>
            <a:ext cx="2377748" cy="298764"/>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82184" y="332096"/>
            <a:ext cx="3204945" cy="298764"/>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0" y="2060693"/>
            <a:ext cx="1768113" cy="400110"/>
          </a:xfrm>
          <a:prstGeom prst="rect">
            <a:avLst/>
          </a:prstGeom>
          <a:solidFill>
            <a:schemeClr val="accent1">
              <a:lumMod val="20000"/>
              <a:lumOff val="80000"/>
            </a:schemeClr>
          </a:solidFill>
        </p:spPr>
        <p:txBody>
          <a:bodyPr wrap="none" rtlCol="0">
            <a:spAutoFit/>
          </a:bodyPr>
          <a:lstStyle/>
          <a:p>
            <a:r>
              <a:rPr lang="en-US" sz="2000" b="1" dirty="0" smtClean="0">
                <a:solidFill>
                  <a:srgbClr val="000000"/>
                </a:solidFill>
              </a:rPr>
              <a:t>Tenure Policies</a:t>
            </a:r>
            <a:endParaRPr lang="en-US" sz="2000" b="1" dirty="0">
              <a:solidFill>
                <a:srgbClr val="000000"/>
              </a:solidFill>
            </a:endParaRPr>
          </a:p>
        </p:txBody>
      </p:sp>
      <p:sp>
        <p:nvSpPr>
          <p:cNvPr id="20" name="TextBox 19"/>
          <p:cNvSpPr txBox="1"/>
          <p:nvPr/>
        </p:nvSpPr>
        <p:spPr>
          <a:xfrm>
            <a:off x="20492" y="4540410"/>
            <a:ext cx="1768113" cy="400110"/>
          </a:xfrm>
          <a:prstGeom prst="rect">
            <a:avLst/>
          </a:prstGeom>
          <a:solidFill>
            <a:schemeClr val="accent1">
              <a:lumMod val="20000"/>
              <a:lumOff val="80000"/>
            </a:schemeClr>
          </a:solidFill>
        </p:spPr>
        <p:txBody>
          <a:bodyPr wrap="none" rtlCol="0">
            <a:spAutoFit/>
          </a:bodyPr>
          <a:lstStyle/>
          <a:p>
            <a:r>
              <a:rPr lang="en-US" sz="2000" b="1" dirty="0" smtClean="0">
                <a:solidFill>
                  <a:srgbClr val="000000"/>
                </a:solidFill>
              </a:rPr>
              <a:t>Tenure Policies</a:t>
            </a:r>
            <a:endParaRPr lang="en-US" sz="2000" b="1" dirty="0">
              <a:solidFill>
                <a:srgbClr val="000000"/>
              </a:solidFill>
            </a:endParaRPr>
          </a:p>
        </p:txBody>
      </p:sp>
    </p:spTree>
    <p:extLst>
      <p:ext uri="{BB962C8B-B14F-4D97-AF65-F5344CB8AC3E}">
        <p14:creationId xmlns:p14="http://schemas.microsoft.com/office/powerpoint/2010/main" val="1000874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4" grpId="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a:stretch>
            <a:fillRect/>
          </a:stretch>
        </p:blipFill>
        <p:spPr>
          <a:xfrm>
            <a:off x="13178" y="-12700"/>
            <a:ext cx="9130822" cy="5156200"/>
          </a:xfrm>
          <a:prstGeom prst="rect">
            <a:avLst/>
          </a:prstGeom>
        </p:spPr>
      </p:pic>
      <p:sp>
        <p:nvSpPr>
          <p:cNvPr id="6" name="Rectangle 5"/>
          <p:cNvSpPr/>
          <p:nvPr/>
        </p:nvSpPr>
        <p:spPr>
          <a:xfrm>
            <a:off x="2953203" y="353700"/>
            <a:ext cx="318879" cy="4789800"/>
          </a:xfrm>
          <a:prstGeom prst="rect">
            <a:avLst/>
          </a:prstGeom>
          <a:noFill/>
          <a:ln w="38100">
            <a:solidFill>
              <a:srgbClr val="509E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279213" y="387349"/>
            <a:ext cx="416612" cy="475615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7259" y="-20674"/>
            <a:ext cx="2003577" cy="790345"/>
          </a:xfrm>
          <a:prstGeom prst="rect">
            <a:avLst/>
          </a:prstGeom>
          <a:solidFill>
            <a:srgbClr val="509E2F"/>
          </a:solidFill>
        </p:spPr>
        <p:txBody>
          <a:bodyPr wrap="square" rtlCol="0">
            <a:spAutoFit/>
          </a:bodyPr>
          <a:lstStyle/>
          <a:p>
            <a:pPr algn="ctr">
              <a:lnSpc>
                <a:spcPct val="80000"/>
              </a:lnSpc>
            </a:pPr>
            <a:r>
              <a:rPr lang="en-US" sz="2800" b="1" dirty="0" smtClean="0">
                <a:solidFill>
                  <a:srgbClr val="FFFFFF"/>
                </a:solidFill>
              </a:rPr>
              <a:t>Discipline- Specific</a:t>
            </a:r>
            <a:endParaRPr lang="en-US" sz="2800" b="1" dirty="0">
              <a:solidFill>
                <a:srgbClr val="FFFFFF"/>
              </a:solidFill>
            </a:endParaRPr>
          </a:p>
        </p:txBody>
      </p:sp>
      <p:sp>
        <p:nvSpPr>
          <p:cNvPr id="9" name="Rectangle 8"/>
          <p:cNvSpPr/>
          <p:nvPr/>
        </p:nvSpPr>
        <p:spPr>
          <a:xfrm>
            <a:off x="2553374" y="353700"/>
            <a:ext cx="318879" cy="3197574"/>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805403" y="2226815"/>
            <a:ext cx="4278094" cy="1077218"/>
          </a:xfrm>
          <a:prstGeom prst="rect">
            <a:avLst/>
          </a:prstGeom>
          <a:solidFill>
            <a:srgbClr val="0B2F3A"/>
          </a:solidFill>
        </p:spPr>
        <p:txBody>
          <a:bodyPr wrap="none" rtlCol="0">
            <a:spAutoFit/>
          </a:bodyPr>
          <a:lstStyle/>
          <a:p>
            <a:r>
              <a:rPr lang="en-US" sz="3200" b="1" dirty="0" smtClean="0">
                <a:solidFill>
                  <a:srgbClr val="A5CC6E"/>
                </a:solidFill>
              </a:rPr>
              <a:t>Green</a:t>
            </a:r>
            <a:r>
              <a:rPr lang="en-US" sz="3200" b="1" dirty="0" smtClean="0">
                <a:solidFill>
                  <a:schemeClr val="bg2"/>
                </a:solidFill>
              </a:rPr>
              <a:t>: Area of strength </a:t>
            </a:r>
          </a:p>
          <a:p>
            <a:r>
              <a:rPr lang="en-US" sz="3200" b="1" dirty="0" smtClean="0">
                <a:solidFill>
                  <a:srgbClr val="FF0000"/>
                </a:solidFill>
              </a:rPr>
              <a:t>Red</a:t>
            </a:r>
            <a:r>
              <a:rPr lang="en-US" sz="3200" b="1" dirty="0" smtClean="0">
                <a:solidFill>
                  <a:schemeClr val="bg2"/>
                </a:solidFill>
              </a:rPr>
              <a:t>: Areas of concern</a:t>
            </a:r>
            <a:endParaRPr lang="en-US" sz="3200" b="1" dirty="0">
              <a:solidFill>
                <a:schemeClr val="bg2"/>
              </a:solidFill>
            </a:endParaRPr>
          </a:p>
        </p:txBody>
      </p:sp>
      <p:sp>
        <p:nvSpPr>
          <p:cNvPr id="11" name="Rectangle 10"/>
          <p:cNvSpPr/>
          <p:nvPr/>
        </p:nvSpPr>
        <p:spPr>
          <a:xfrm>
            <a:off x="2553374" y="3559249"/>
            <a:ext cx="318879" cy="1515026"/>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780866" y="875269"/>
            <a:ext cx="3108668" cy="1077218"/>
          </a:xfrm>
          <a:prstGeom prst="rect">
            <a:avLst/>
          </a:prstGeom>
          <a:solidFill>
            <a:schemeClr val="bg2"/>
          </a:solidFill>
        </p:spPr>
        <p:txBody>
          <a:bodyPr wrap="square" rtlCol="0">
            <a:spAutoFit/>
          </a:bodyPr>
          <a:lstStyle/>
          <a:p>
            <a:r>
              <a:rPr lang="en-US" sz="3200" b="1" dirty="0" smtClean="0">
                <a:solidFill>
                  <a:schemeClr val="bg2"/>
                </a:solidFill>
              </a:rPr>
              <a:t>     : </a:t>
            </a:r>
            <a:r>
              <a:rPr lang="en-US" sz="3200" b="1" dirty="0" smtClean="0">
                <a:solidFill>
                  <a:srgbClr val="000000"/>
                </a:solidFill>
              </a:rPr>
              <a:t>Peers</a:t>
            </a:r>
          </a:p>
          <a:p>
            <a:r>
              <a:rPr lang="en-US" sz="3200" b="1" dirty="0" smtClean="0">
                <a:solidFill>
                  <a:schemeClr val="bg2"/>
                </a:solidFill>
              </a:rPr>
              <a:t>      </a:t>
            </a:r>
            <a:r>
              <a:rPr lang="en-US" sz="3200" b="1" dirty="0" smtClean="0">
                <a:solidFill>
                  <a:srgbClr val="000000"/>
                </a:solidFill>
              </a:rPr>
              <a:t>  Cohort</a:t>
            </a:r>
            <a:endParaRPr lang="en-US" sz="3200" b="1" dirty="0">
              <a:solidFill>
                <a:schemeClr val="bg2"/>
              </a:solidFill>
            </a:endParaRPr>
          </a:p>
        </p:txBody>
      </p:sp>
      <p:sp>
        <p:nvSpPr>
          <p:cNvPr id="13" name="Isosceles Triangle 12"/>
          <p:cNvSpPr/>
          <p:nvPr/>
        </p:nvSpPr>
        <p:spPr>
          <a:xfrm rot="16200000">
            <a:off x="4933885" y="989492"/>
            <a:ext cx="373519" cy="338548"/>
          </a:xfrm>
          <a:prstGeom prst="triangle">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p:nvPr/>
        </p:nvSpPr>
        <p:spPr>
          <a:xfrm rot="5400000" flipH="1">
            <a:off x="4996345" y="1441500"/>
            <a:ext cx="373519" cy="338548"/>
          </a:xfrm>
          <a:prstGeom prst="triangle">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826534" y="3637999"/>
            <a:ext cx="4110835" cy="1200329"/>
          </a:xfrm>
          <a:prstGeom prst="rect">
            <a:avLst/>
          </a:prstGeom>
          <a:solidFill>
            <a:srgbClr val="0B2F3A"/>
          </a:solidFill>
        </p:spPr>
        <p:txBody>
          <a:bodyPr wrap="square" rtlCol="0">
            <a:spAutoFit/>
          </a:bodyPr>
          <a:lstStyle/>
          <a:p>
            <a:r>
              <a:rPr lang="en-US" sz="2400" dirty="0" smtClean="0">
                <a:solidFill>
                  <a:srgbClr val="FFFFFF"/>
                </a:solidFill>
              </a:rPr>
              <a:t>The </a:t>
            </a:r>
            <a:r>
              <a:rPr lang="en-US" sz="2400" b="1" dirty="0" smtClean="0">
                <a:solidFill>
                  <a:srgbClr val="FFFFFF"/>
                </a:solidFill>
              </a:rPr>
              <a:t>discipline areas </a:t>
            </a:r>
            <a:r>
              <a:rPr lang="en-US" sz="2400" dirty="0" smtClean="0">
                <a:solidFill>
                  <a:srgbClr val="FFFFFF"/>
                </a:solidFill>
              </a:rPr>
              <a:t>and </a:t>
            </a:r>
            <a:r>
              <a:rPr lang="en-US" sz="2400" b="1" dirty="0" smtClean="0">
                <a:solidFill>
                  <a:srgbClr val="FFFFFF"/>
                </a:solidFill>
              </a:rPr>
              <a:t>departments </a:t>
            </a:r>
            <a:r>
              <a:rPr lang="en-US" sz="2400" dirty="0" smtClean="0">
                <a:solidFill>
                  <a:srgbClr val="FFFFFF"/>
                </a:solidFill>
              </a:rPr>
              <a:t>alignment table is provided in </a:t>
            </a:r>
            <a:r>
              <a:rPr lang="en-US" sz="2400" b="1" dirty="0" smtClean="0">
                <a:solidFill>
                  <a:srgbClr val="FFFFFF"/>
                </a:solidFill>
              </a:rPr>
              <a:t>Appendix</a:t>
            </a:r>
            <a:endParaRPr lang="en-US" sz="2400" b="1" dirty="0">
              <a:solidFill>
                <a:srgbClr val="FFFFFF"/>
              </a:solidFill>
            </a:endParaRPr>
          </a:p>
        </p:txBody>
      </p:sp>
    </p:spTree>
    <p:extLst>
      <p:ext uri="{BB962C8B-B14F-4D97-AF65-F5344CB8AC3E}">
        <p14:creationId xmlns:p14="http://schemas.microsoft.com/office/powerpoint/2010/main" val="397093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12">
                                            <p:txEl>
                                              <p:pRg st="0" end="0"/>
                                            </p:txEl>
                                          </p:spTgt>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hidden"/>
                                      </p:to>
                                    </p:set>
                                  </p:childTnLst>
                                </p:cTn>
                              </p:par>
                              <p:par>
                                <p:cTn id="39" presetID="1" presetClass="exit" presetSubtype="0" fill="hold" grpId="2" nodeType="withEffect">
                                  <p:stCondLst>
                                    <p:cond delay="0"/>
                                  </p:stCondLst>
                                  <p:childTnLst>
                                    <p:set>
                                      <p:cBhvr>
                                        <p:cTn id="40" dur="1" fill="hold">
                                          <p:stCondLst>
                                            <p:cond delay="0"/>
                                          </p:stCondLst>
                                        </p:cTn>
                                        <p:tgtEl>
                                          <p:spTgt spid="12">
                                            <p:bg/>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9" grpId="0" animBg="1"/>
      <p:bldP spid="9" grpId="1" animBg="1"/>
      <p:bldP spid="10" grpId="0" animBg="1"/>
      <p:bldP spid="10" grpId="1" animBg="1"/>
      <p:bldP spid="11" grpId="0" animBg="1"/>
      <p:bldP spid="12" grpId="0" animBg="1"/>
      <p:bldP spid="12" grpId="2" uiExpand="1" build="allAtOnce" animBg="1"/>
      <p:bldP spid="13" grpId="0" animBg="1"/>
      <p:bldP spid="13" grpId="1" animBg="1"/>
      <p:bldP spid="14" grpId="0" animBg="1"/>
      <p:bldP spid="14" grpId="1" animBg="1"/>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a:stretch>
            <a:fillRect/>
          </a:stretch>
        </p:blipFill>
        <p:spPr>
          <a:xfrm>
            <a:off x="1" y="1"/>
            <a:ext cx="9144000" cy="5143500"/>
          </a:xfrm>
          <a:prstGeom prst="rect">
            <a:avLst/>
          </a:prstGeom>
        </p:spPr>
      </p:pic>
      <p:sp>
        <p:nvSpPr>
          <p:cNvPr id="6" name="Rectangle 5"/>
          <p:cNvSpPr/>
          <p:nvPr/>
        </p:nvSpPr>
        <p:spPr>
          <a:xfrm>
            <a:off x="4519838" y="353700"/>
            <a:ext cx="318879" cy="3227699"/>
          </a:xfrm>
          <a:prstGeom prst="rect">
            <a:avLst/>
          </a:prstGeom>
          <a:noFill/>
          <a:ln w="38100">
            <a:solidFill>
              <a:srgbClr val="509E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232255" y="353700"/>
            <a:ext cx="255263" cy="322769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743" y="92090"/>
            <a:ext cx="2129750" cy="523220"/>
          </a:xfrm>
          <a:prstGeom prst="rect">
            <a:avLst/>
          </a:prstGeom>
          <a:solidFill>
            <a:srgbClr val="509E2F"/>
          </a:solidFill>
        </p:spPr>
        <p:txBody>
          <a:bodyPr wrap="none" rtlCol="0">
            <a:spAutoFit/>
          </a:bodyPr>
          <a:lstStyle/>
          <a:p>
            <a:r>
              <a:rPr lang="en-US" sz="2800" dirty="0" smtClean="0">
                <a:solidFill>
                  <a:srgbClr val="FFFFFF"/>
                </a:solidFill>
              </a:rPr>
              <a:t>Demographic</a:t>
            </a:r>
            <a:endParaRPr lang="en-US" sz="2800" dirty="0">
              <a:solidFill>
                <a:srgbClr val="FFFFFF"/>
              </a:solidFill>
            </a:endParaRPr>
          </a:p>
        </p:txBody>
      </p:sp>
      <p:sp>
        <p:nvSpPr>
          <p:cNvPr id="14" name="Rectangle 13"/>
          <p:cNvSpPr/>
          <p:nvPr/>
        </p:nvSpPr>
        <p:spPr>
          <a:xfrm>
            <a:off x="3889966" y="3620397"/>
            <a:ext cx="2335961" cy="152310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eft Arrow 14"/>
          <p:cNvSpPr/>
          <p:nvPr/>
        </p:nvSpPr>
        <p:spPr>
          <a:xfrm>
            <a:off x="745956" y="3545303"/>
            <a:ext cx="360948" cy="220580"/>
          </a:xfrm>
          <a:prstGeom prst="leftArrow">
            <a:avLst/>
          </a:prstGeom>
          <a:solidFill>
            <a:srgbClr val="0B2F3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Brace 16"/>
          <p:cNvSpPr/>
          <p:nvPr/>
        </p:nvSpPr>
        <p:spPr>
          <a:xfrm>
            <a:off x="1513305" y="832388"/>
            <a:ext cx="306358" cy="2788009"/>
          </a:xfrm>
          <a:prstGeom prst="rightBrace">
            <a:avLst/>
          </a:prstGeom>
          <a:ln>
            <a:solidFill>
              <a:srgbClr val="509E2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4052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4" grpId="0" animBg="1"/>
      <p:bldP spid="15" grpId="0" animBg="1"/>
      <p:bldP spid="1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0313" y="1502054"/>
            <a:ext cx="8197114" cy="2857565"/>
          </a:xfrm>
        </p:spPr>
        <p:txBody>
          <a:bodyPr/>
          <a:lstStyle/>
          <a:p>
            <a:endParaRPr lang="en-US"/>
          </a:p>
        </p:txBody>
      </p:sp>
      <p:sp>
        <p:nvSpPr>
          <p:cNvPr id="3" name="Text Placeholder 2"/>
          <p:cNvSpPr>
            <a:spLocks noGrp="1"/>
          </p:cNvSpPr>
          <p:nvPr>
            <p:ph type="body" sz="quarter" idx="12"/>
          </p:nvPr>
        </p:nvSpPr>
        <p:spPr>
          <a:xfrm>
            <a:off x="612765" y="1059876"/>
            <a:ext cx="8184662" cy="308378"/>
          </a:xfrm>
        </p:spPr>
        <p:txBody>
          <a:bodyPr/>
          <a:lstStyle/>
          <a:p>
            <a:endParaRPr lang="en-US"/>
          </a:p>
        </p:txBody>
      </p:sp>
      <p:sp>
        <p:nvSpPr>
          <p:cNvPr id="4" name="Text Placeholder 3"/>
          <p:cNvSpPr>
            <a:spLocks noGrp="1"/>
          </p:cNvSpPr>
          <p:nvPr>
            <p:ph type="body" sz="quarter" idx="10"/>
          </p:nvPr>
        </p:nvSpPr>
        <p:spPr>
          <a:xfrm>
            <a:off x="434965" y="-12700"/>
            <a:ext cx="8370643" cy="800099"/>
          </a:xfrm>
        </p:spPr>
        <p:txBody>
          <a:bodyPr/>
          <a:lstStyle/>
          <a:p>
            <a:endParaRPr lang="en-US"/>
          </a:p>
        </p:txBody>
      </p:sp>
      <p:pic>
        <p:nvPicPr>
          <p:cNvPr id="5" name="Picture 4"/>
          <p:cNvPicPr>
            <a:picLocks noChangeAspect="1"/>
          </p:cNvPicPr>
          <p:nvPr/>
        </p:nvPicPr>
        <p:blipFill>
          <a:blip r:embed="rId3"/>
          <a:stretch>
            <a:fillRect/>
          </a:stretch>
        </p:blipFill>
        <p:spPr>
          <a:xfrm>
            <a:off x="8528" y="-98425"/>
            <a:ext cx="9144000" cy="7236817"/>
          </a:xfrm>
          <a:prstGeom prst="rect">
            <a:avLst/>
          </a:prstGeom>
          <a:ln>
            <a:solidFill>
              <a:schemeClr val="tx1">
                <a:lumMod val="75000"/>
              </a:schemeClr>
            </a:solidFill>
          </a:ln>
        </p:spPr>
      </p:pic>
      <p:sp>
        <p:nvSpPr>
          <p:cNvPr id="35" name="Rectangle 34"/>
          <p:cNvSpPr/>
          <p:nvPr/>
        </p:nvSpPr>
        <p:spPr>
          <a:xfrm>
            <a:off x="8528" y="4290392"/>
            <a:ext cx="9233714" cy="1831631"/>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860000">
            <a:off x="350586" y="4249064"/>
            <a:ext cx="633315"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Service</a:t>
            </a:r>
            <a:endParaRPr lang="en-US" sz="1200" dirty="0">
              <a:solidFill>
                <a:srgbClr val="000000"/>
              </a:solidFill>
              <a:latin typeface="Calibri" panose="020F0502020204030204" pitchFamily="34" charset="0"/>
            </a:endParaRPr>
          </a:p>
        </p:txBody>
      </p:sp>
      <p:sp>
        <p:nvSpPr>
          <p:cNvPr id="7" name="Rectangle 6"/>
          <p:cNvSpPr/>
          <p:nvPr/>
        </p:nvSpPr>
        <p:spPr>
          <a:xfrm rot="-1860000">
            <a:off x="645946" y="4248114"/>
            <a:ext cx="73045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Teaching</a:t>
            </a:r>
            <a:endParaRPr lang="en-US" sz="1200" dirty="0">
              <a:solidFill>
                <a:srgbClr val="000000"/>
              </a:solidFill>
              <a:latin typeface="Calibri" panose="020F0502020204030204" pitchFamily="34" charset="0"/>
            </a:endParaRPr>
          </a:p>
        </p:txBody>
      </p:sp>
      <p:sp>
        <p:nvSpPr>
          <p:cNvPr id="8" name="Rectangle 7"/>
          <p:cNvSpPr/>
          <p:nvPr/>
        </p:nvSpPr>
        <p:spPr>
          <a:xfrm rot="-1860000">
            <a:off x="187470" y="4489141"/>
            <a:ext cx="158876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Facilities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Work Resources</a:t>
            </a:r>
          </a:p>
        </p:txBody>
      </p:sp>
      <p:sp>
        <p:nvSpPr>
          <p:cNvPr id="9" name="Rectangle 8"/>
          <p:cNvSpPr/>
          <p:nvPr/>
        </p:nvSpPr>
        <p:spPr>
          <a:xfrm rot="-1860000">
            <a:off x="364578" y="4527206"/>
            <a:ext cx="1802032"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Personal </a:t>
            </a:r>
            <a:r>
              <a:rPr lang="en-US" sz="1200" dirty="0" smtClean="0">
                <a:solidFill>
                  <a:srgbClr val="000000"/>
                </a:solidFill>
                <a:latin typeface="Calibri" panose="020F0502020204030204" pitchFamily="34" charset="0"/>
              </a:rPr>
              <a:t>&amp; </a:t>
            </a:r>
            <a:r>
              <a:rPr lang="en-US" sz="1200" dirty="0">
                <a:solidFill>
                  <a:srgbClr val="000000"/>
                </a:solidFill>
                <a:latin typeface="Calibri" panose="020F0502020204030204" pitchFamily="34" charset="0"/>
              </a:rPr>
              <a:t>Family Policies</a:t>
            </a:r>
          </a:p>
        </p:txBody>
      </p:sp>
      <p:sp>
        <p:nvSpPr>
          <p:cNvPr id="10" name="Rectangle 9"/>
          <p:cNvSpPr/>
          <p:nvPr/>
        </p:nvSpPr>
        <p:spPr>
          <a:xfrm rot="-1860000">
            <a:off x="673120" y="4571620"/>
            <a:ext cx="169661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Health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Retirement Benefits</a:t>
            </a:r>
          </a:p>
        </p:txBody>
      </p:sp>
      <p:sp>
        <p:nvSpPr>
          <p:cNvPr id="11" name="Rectangle 10"/>
          <p:cNvSpPr/>
          <p:nvPr/>
        </p:nvSpPr>
        <p:spPr>
          <a:xfrm rot="-1860000">
            <a:off x="-123132" y="4263034"/>
            <a:ext cx="750398"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Research</a:t>
            </a:r>
            <a:endParaRPr lang="en-US" sz="1200" dirty="0">
              <a:solidFill>
                <a:srgbClr val="000000"/>
              </a:solidFill>
              <a:latin typeface="Calibri" panose="020F0502020204030204" pitchFamily="34" charset="0"/>
            </a:endParaRPr>
          </a:p>
        </p:txBody>
      </p:sp>
      <p:sp>
        <p:nvSpPr>
          <p:cNvPr id="12" name="Rectangle 11"/>
          <p:cNvSpPr/>
          <p:nvPr/>
        </p:nvSpPr>
        <p:spPr>
          <a:xfrm rot="-1860000">
            <a:off x="1221123" y="4516488"/>
            <a:ext cx="158921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 Interdisciplinary Work</a:t>
            </a:r>
          </a:p>
        </p:txBody>
      </p:sp>
      <p:sp>
        <p:nvSpPr>
          <p:cNvPr id="13" name="Rectangle 12"/>
          <p:cNvSpPr/>
          <p:nvPr/>
        </p:nvSpPr>
        <p:spPr>
          <a:xfrm rot="-1860000">
            <a:off x="2125763" y="4339656"/>
            <a:ext cx="1024896"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Collaboration</a:t>
            </a:r>
          </a:p>
        </p:txBody>
      </p:sp>
      <p:sp>
        <p:nvSpPr>
          <p:cNvPr id="14" name="Rectangle 13"/>
          <p:cNvSpPr/>
          <p:nvPr/>
        </p:nvSpPr>
        <p:spPr>
          <a:xfrm rot="-1860000">
            <a:off x="2624498" y="4289028"/>
            <a:ext cx="843821"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Mentoring</a:t>
            </a:r>
          </a:p>
        </p:txBody>
      </p:sp>
      <p:sp>
        <p:nvSpPr>
          <p:cNvPr id="15" name="Rectangle 14"/>
          <p:cNvSpPr/>
          <p:nvPr/>
        </p:nvSpPr>
        <p:spPr>
          <a:xfrm rot="-1860000">
            <a:off x="2765673" y="4364808"/>
            <a:ext cx="1114857"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Tenure Policies</a:t>
            </a:r>
          </a:p>
        </p:txBody>
      </p:sp>
      <p:sp>
        <p:nvSpPr>
          <p:cNvPr id="17" name="Rectangle 16"/>
          <p:cNvSpPr/>
          <p:nvPr/>
        </p:nvSpPr>
        <p:spPr>
          <a:xfrm rot="-1860000">
            <a:off x="3291046" y="4428337"/>
            <a:ext cx="127393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Promotion to Full</a:t>
            </a:r>
          </a:p>
        </p:txBody>
      </p:sp>
      <p:sp>
        <p:nvSpPr>
          <p:cNvPr id="18" name="Rectangle 17"/>
          <p:cNvSpPr/>
          <p:nvPr/>
        </p:nvSpPr>
        <p:spPr>
          <a:xfrm rot="-1860000">
            <a:off x="4283742" y="4234932"/>
            <a:ext cx="58221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Senior</a:t>
            </a:r>
            <a:endParaRPr lang="en-US" sz="1200" dirty="0">
              <a:solidFill>
                <a:srgbClr val="000000"/>
              </a:solidFill>
              <a:latin typeface="Calibri" panose="020F0502020204030204" pitchFamily="34" charset="0"/>
            </a:endParaRPr>
          </a:p>
        </p:txBody>
      </p:sp>
      <p:sp>
        <p:nvSpPr>
          <p:cNvPr id="19" name="Rectangle 18"/>
          <p:cNvSpPr/>
          <p:nvPr/>
        </p:nvSpPr>
        <p:spPr>
          <a:xfrm rot="-1860000">
            <a:off x="4443931" y="4310903"/>
            <a:ext cx="78579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Divisional</a:t>
            </a:r>
            <a:endParaRPr lang="en-US" sz="1200" dirty="0">
              <a:solidFill>
                <a:srgbClr val="000000"/>
              </a:solidFill>
              <a:latin typeface="Calibri" panose="020F0502020204030204" pitchFamily="34" charset="0"/>
            </a:endParaRPr>
          </a:p>
        </p:txBody>
      </p:sp>
      <p:sp>
        <p:nvSpPr>
          <p:cNvPr id="21" name="Rectangle 20"/>
          <p:cNvSpPr/>
          <p:nvPr/>
        </p:nvSpPr>
        <p:spPr>
          <a:xfrm rot="-1860000">
            <a:off x="5287311" y="4247231"/>
            <a:ext cx="626197"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Faculty</a:t>
            </a:r>
            <a:endParaRPr lang="en-US" sz="1200" dirty="0">
              <a:solidFill>
                <a:srgbClr val="000000"/>
              </a:solidFill>
              <a:latin typeface="Calibri" panose="020F0502020204030204" pitchFamily="34" charset="0"/>
            </a:endParaRPr>
          </a:p>
        </p:txBody>
      </p:sp>
      <p:sp>
        <p:nvSpPr>
          <p:cNvPr id="22" name="Rectangle 21"/>
          <p:cNvSpPr/>
          <p:nvPr/>
        </p:nvSpPr>
        <p:spPr>
          <a:xfrm rot="-1860000">
            <a:off x="5744778" y="4229314"/>
            <a:ext cx="49398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Trust</a:t>
            </a:r>
            <a:endParaRPr lang="en-US" sz="1200" dirty="0">
              <a:solidFill>
                <a:srgbClr val="000000"/>
              </a:solidFill>
              <a:latin typeface="Calibri" panose="020F0502020204030204" pitchFamily="34" charset="0"/>
            </a:endParaRPr>
          </a:p>
        </p:txBody>
      </p:sp>
      <p:sp>
        <p:nvSpPr>
          <p:cNvPr id="23" name="Rectangle 22"/>
          <p:cNvSpPr/>
          <p:nvPr/>
        </p:nvSpPr>
        <p:spPr>
          <a:xfrm rot="-1860000">
            <a:off x="4990423" y="4555714"/>
            <a:ext cx="1729512"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Shared </a:t>
            </a:r>
            <a:r>
              <a:rPr lang="en-US" sz="1200" dirty="0">
                <a:solidFill>
                  <a:srgbClr val="000000"/>
                </a:solidFill>
                <a:latin typeface="Calibri" panose="020F0502020204030204" pitchFamily="34" charset="0"/>
              </a:rPr>
              <a:t>Sense of Purpose</a:t>
            </a:r>
          </a:p>
        </p:txBody>
      </p:sp>
      <p:sp>
        <p:nvSpPr>
          <p:cNvPr id="24" name="Rectangle 23"/>
          <p:cNvSpPr/>
          <p:nvPr/>
        </p:nvSpPr>
        <p:spPr>
          <a:xfrm rot="-1860000">
            <a:off x="5201693" y="4560192"/>
            <a:ext cx="1864678" cy="276999"/>
          </a:xfrm>
          <a:prstGeom prst="rect">
            <a:avLst/>
          </a:prstGeom>
        </p:spPr>
        <p:txBody>
          <a:bodyPr wrap="none">
            <a:spAutoFit/>
          </a:bodyPr>
          <a:lstStyle/>
          <a:p>
            <a:pPr fontAlgn="b"/>
            <a:r>
              <a:rPr lang="en-US" sz="1200" spc="-90" dirty="0" smtClean="0">
                <a:solidFill>
                  <a:srgbClr val="000000"/>
                </a:solidFill>
                <a:latin typeface="Calibri" panose="020F0502020204030204" pitchFamily="34" charset="0"/>
              </a:rPr>
              <a:t>Understanding </a:t>
            </a:r>
            <a:r>
              <a:rPr lang="en-US" sz="1200" spc="-90" dirty="0">
                <a:solidFill>
                  <a:srgbClr val="000000"/>
                </a:solidFill>
                <a:latin typeface="Calibri" panose="020F0502020204030204" pitchFamily="34" charset="0"/>
              </a:rPr>
              <a:t>the Issue at Hand</a:t>
            </a:r>
          </a:p>
        </p:txBody>
      </p:sp>
      <p:sp>
        <p:nvSpPr>
          <p:cNvPr id="25" name="Rectangle 24"/>
          <p:cNvSpPr/>
          <p:nvPr/>
        </p:nvSpPr>
        <p:spPr>
          <a:xfrm rot="-1860000">
            <a:off x="6446082" y="4315113"/>
            <a:ext cx="93711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Adaptability</a:t>
            </a:r>
            <a:endParaRPr lang="en-US" sz="1200" dirty="0">
              <a:solidFill>
                <a:srgbClr val="000000"/>
              </a:solidFill>
              <a:latin typeface="Calibri" panose="020F0502020204030204" pitchFamily="34" charset="0"/>
            </a:endParaRPr>
          </a:p>
        </p:txBody>
      </p:sp>
      <p:sp>
        <p:nvSpPr>
          <p:cNvPr id="26" name="Rectangle 25"/>
          <p:cNvSpPr/>
          <p:nvPr/>
        </p:nvSpPr>
        <p:spPr>
          <a:xfrm rot="-1860000">
            <a:off x="6769117" y="4333284"/>
            <a:ext cx="93397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Productivity</a:t>
            </a:r>
            <a:endParaRPr lang="en-US" sz="1200" dirty="0">
              <a:solidFill>
                <a:srgbClr val="000000"/>
              </a:solidFill>
              <a:latin typeface="Calibri" panose="020F0502020204030204" pitchFamily="34" charset="0"/>
            </a:endParaRPr>
          </a:p>
        </p:txBody>
      </p:sp>
      <p:sp>
        <p:nvSpPr>
          <p:cNvPr id="30" name="Rectangle 29"/>
          <p:cNvSpPr/>
          <p:nvPr/>
        </p:nvSpPr>
        <p:spPr>
          <a:xfrm rot="-1860000">
            <a:off x="7550995" y="4515540"/>
            <a:ext cx="1575047"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Appreciation </a:t>
            </a:r>
            <a:r>
              <a:rPr lang="en-US" sz="1200" spc="-90" dirty="0" smtClean="0">
                <a:solidFill>
                  <a:srgbClr val="000000"/>
                </a:solidFill>
                <a:latin typeface="Calibri" panose="020F0502020204030204" pitchFamily="34" charset="0"/>
              </a:rPr>
              <a:t>&amp;Recognition</a:t>
            </a:r>
            <a:endParaRPr lang="en-US" sz="1200" spc="-90" dirty="0">
              <a:solidFill>
                <a:srgbClr val="000000"/>
              </a:solidFill>
              <a:latin typeface="Calibri" panose="020F0502020204030204" pitchFamily="34" charset="0"/>
            </a:endParaRPr>
          </a:p>
        </p:txBody>
      </p:sp>
      <p:cxnSp>
        <p:nvCxnSpPr>
          <p:cNvPr id="37" name="Straight Connector 36"/>
          <p:cNvCxnSpPr/>
          <p:nvPr/>
        </p:nvCxnSpPr>
        <p:spPr>
          <a:xfrm>
            <a:off x="74611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103478"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44144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798803"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13676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494128"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83209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189453"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54646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903828"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24179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599153"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3711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294478"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63244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989803"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32776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85128"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02309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380453"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71841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075778"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41374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771103"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3480000">
            <a:off x="22300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3480000">
            <a:off x="580369"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3480000">
            <a:off x="91833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3480000">
            <a:off x="1275694"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3480000">
            <a:off x="161365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3480000">
            <a:off x="1971019"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3480000">
            <a:off x="230898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3480000">
            <a:off x="2666344"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3480000">
            <a:off x="303330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3480000">
            <a:off x="3390663"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3480000">
            <a:off x="372862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3480000">
            <a:off x="4085988"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3480000">
            <a:off x="442395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3480000">
            <a:off x="4781313"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3480000">
            <a:off x="511927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3480000">
            <a:off x="5476638"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3480000">
            <a:off x="5869203"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3480000">
            <a:off x="6226566"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3480000">
            <a:off x="656452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3480000">
            <a:off x="6912366" y="3958008"/>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3480000">
            <a:off x="7259853"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3480000">
            <a:off x="7617216"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3480000">
            <a:off x="795517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3480000">
            <a:off x="8312541"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8" name="Freeform 107"/>
          <p:cNvSpPr/>
          <p:nvPr/>
        </p:nvSpPr>
        <p:spPr>
          <a:xfrm>
            <a:off x="3046158" y="28575"/>
            <a:ext cx="2952750" cy="5200650"/>
          </a:xfrm>
          <a:custGeom>
            <a:avLst/>
            <a:gdLst>
              <a:gd name="connsiteX0" fmla="*/ 1552575 w 2952750"/>
              <a:gd name="connsiteY0" fmla="*/ 28575 h 5200650"/>
              <a:gd name="connsiteX1" fmla="*/ 1562100 w 2952750"/>
              <a:gd name="connsiteY1" fmla="*/ 4219575 h 5200650"/>
              <a:gd name="connsiteX2" fmla="*/ 0 w 2952750"/>
              <a:gd name="connsiteY2" fmla="*/ 5200650 h 5200650"/>
              <a:gd name="connsiteX3" fmla="*/ 1400175 w 2952750"/>
              <a:gd name="connsiteY3" fmla="*/ 5181600 h 5200650"/>
              <a:gd name="connsiteX4" fmla="*/ 2952750 w 2952750"/>
              <a:gd name="connsiteY4" fmla="*/ 4200525 h 5200650"/>
              <a:gd name="connsiteX5" fmla="*/ 2952750 w 2952750"/>
              <a:gd name="connsiteY5" fmla="*/ 0 h 5200650"/>
              <a:gd name="connsiteX6" fmla="*/ 1552575 w 2952750"/>
              <a:gd name="connsiteY6" fmla="*/ 28575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0" h="5200650">
                <a:moveTo>
                  <a:pt x="1552575" y="28575"/>
                </a:moveTo>
                <a:lnTo>
                  <a:pt x="1562100" y="4219575"/>
                </a:lnTo>
                <a:lnTo>
                  <a:pt x="0" y="5200650"/>
                </a:lnTo>
                <a:lnTo>
                  <a:pt x="1400175" y="5181600"/>
                </a:lnTo>
                <a:lnTo>
                  <a:pt x="2952750" y="4200525"/>
                </a:lnTo>
                <a:lnTo>
                  <a:pt x="2952750" y="0"/>
                </a:lnTo>
                <a:lnTo>
                  <a:pt x="1552575" y="28575"/>
                </a:lnTo>
                <a:close/>
              </a:path>
            </a:pathLst>
          </a:cu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592392" y="38100"/>
            <a:ext cx="2038350" cy="4781550"/>
          </a:xfrm>
          <a:custGeom>
            <a:avLst/>
            <a:gdLst>
              <a:gd name="connsiteX0" fmla="*/ 895350 w 2038350"/>
              <a:gd name="connsiteY0" fmla="*/ 9525 h 4781550"/>
              <a:gd name="connsiteX1" fmla="*/ 895350 w 2038350"/>
              <a:gd name="connsiteY1" fmla="*/ 4200525 h 4781550"/>
              <a:gd name="connsiteX2" fmla="*/ 0 w 2038350"/>
              <a:gd name="connsiteY2" fmla="*/ 4743450 h 4781550"/>
              <a:gd name="connsiteX3" fmla="*/ 1095375 w 2038350"/>
              <a:gd name="connsiteY3" fmla="*/ 4781550 h 4781550"/>
              <a:gd name="connsiteX4" fmla="*/ 2038350 w 2038350"/>
              <a:gd name="connsiteY4" fmla="*/ 4191000 h 4781550"/>
              <a:gd name="connsiteX5" fmla="*/ 2038350 w 2038350"/>
              <a:gd name="connsiteY5" fmla="*/ 0 h 4781550"/>
              <a:gd name="connsiteX6" fmla="*/ 895350 w 2038350"/>
              <a:gd name="connsiteY6" fmla="*/ 9525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50" h="4781550">
                <a:moveTo>
                  <a:pt x="895350" y="9525"/>
                </a:moveTo>
                <a:lnTo>
                  <a:pt x="895350" y="4200525"/>
                </a:lnTo>
                <a:lnTo>
                  <a:pt x="0" y="4743450"/>
                </a:lnTo>
                <a:lnTo>
                  <a:pt x="1095375" y="4781550"/>
                </a:lnTo>
                <a:lnTo>
                  <a:pt x="2038350" y="4191000"/>
                </a:lnTo>
                <a:lnTo>
                  <a:pt x="2038350" y="0"/>
                </a:lnTo>
                <a:lnTo>
                  <a:pt x="895350" y="9525"/>
                </a:lnTo>
                <a:close/>
              </a:path>
            </a:pathLst>
          </a:cu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30204" y="3632818"/>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solidFill>
                  <a:srgbClr val="7030A0"/>
                </a:solidFill>
              </a:rPr>
              <a:t>Nature of Work</a:t>
            </a:r>
            <a:endParaRPr lang="en-US" b="1" dirty="0">
              <a:ln w="0"/>
              <a:solidFill>
                <a:srgbClr val="7030A0"/>
              </a:solidFill>
              <a:effectLst>
                <a:outerShdw blurRad="38100" dist="19050" dir="2700000" algn="tl" rotWithShape="0">
                  <a:schemeClr val="dk1">
                    <a:alpha val="40000"/>
                  </a:schemeClr>
                </a:outerShdw>
              </a:effectLst>
            </a:endParaRPr>
          </a:p>
        </p:txBody>
      </p:sp>
      <p:sp>
        <p:nvSpPr>
          <p:cNvPr id="124" name="Freeform 123"/>
          <p:cNvSpPr/>
          <p:nvPr/>
        </p:nvSpPr>
        <p:spPr>
          <a:xfrm>
            <a:off x="4436808" y="19050"/>
            <a:ext cx="3295650" cy="5229225"/>
          </a:xfrm>
          <a:custGeom>
            <a:avLst/>
            <a:gdLst>
              <a:gd name="connsiteX0" fmla="*/ 1552575 w 3295650"/>
              <a:gd name="connsiteY0" fmla="*/ 0 h 5229225"/>
              <a:gd name="connsiteX1" fmla="*/ 1562100 w 3295650"/>
              <a:gd name="connsiteY1" fmla="*/ 4219575 h 5229225"/>
              <a:gd name="connsiteX2" fmla="*/ 0 w 3295650"/>
              <a:gd name="connsiteY2" fmla="*/ 5210175 h 5229225"/>
              <a:gd name="connsiteX3" fmla="*/ 1733550 w 3295650"/>
              <a:gd name="connsiteY3" fmla="*/ 5229225 h 5229225"/>
              <a:gd name="connsiteX4" fmla="*/ 3286125 w 3295650"/>
              <a:gd name="connsiteY4" fmla="*/ 4210050 h 5229225"/>
              <a:gd name="connsiteX5" fmla="*/ 3295650 w 3295650"/>
              <a:gd name="connsiteY5" fmla="*/ 19050 h 5229225"/>
              <a:gd name="connsiteX6" fmla="*/ 1552575 w 3295650"/>
              <a:gd name="connsiteY6" fmla="*/ 0 h 52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0" h="5229225">
                <a:moveTo>
                  <a:pt x="1552575" y="0"/>
                </a:moveTo>
                <a:lnTo>
                  <a:pt x="1562100" y="4219575"/>
                </a:lnTo>
                <a:lnTo>
                  <a:pt x="0" y="5210175"/>
                </a:lnTo>
                <a:lnTo>
                  <a:pt x="1733550" y="5229225"/>
                </a:lnTo>
                <a:lnTo>
                  <a:pt x="3286125" y="4210050"/>
                </a:lnTo>
                <a:lnTo>
                  <a:pt x="3295650" y="19050"/>
                </a:lnTo>
                <a:lnTo>
                  <a:pt x="1552575" y="0"/>
                </a:lnTo>
                <a:close/>
              </a:path>
            </a:pathLst>
          </a:custGeom>
          <a:noFill/>
          <a:ln>
            <a:solidFill>
              <a:srgbClr val="FFA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Freeform 124"/>
          <p:cNvSpPr/>
          <p:nvPr/>
        </p:nvSpPr>
        <p:spPr>
          <a:xfrm>
            <a:off x="6160833" y="28575"/>
            <a:ext cx="2619375" cy="5200650"/>
          </a:xfrm>
          <a:custGeom>
            <a:avLst/>
            <a:gdLst>
              <a:gd name="connsiteX0" fmla="*/ 1571625 w 2619375"/>
              <a:gd name="connsiteY0" fmla="*/ 19050 h 5200650"/>
              <a:gd name="connsiteX1" fmla="*/ 1571625 w 2619375"/>
              <a:gd name="connsiteY1" fmla="*/ 4210050 h 5200650"/>
              <a:gd name="connsiteX2" fmla="*/ 0 w 2619375"/>
              <a:gd name="connsiteY2" fmla="*/ 5200650 h 5200650"/>
              <a:gd name="connsiteX3" fmla="*/ 1143000 w 2619375"/>
              <a:gd name="connsiteY3" fmla="*/ 5200650 h 5200650"/>
              <a:gd name="connsiteX4" fmla="*/ 2619375 w 2619375"/>
              <a:gd name="connsiteY4" fmla="*/ 4210050 h 5200650"/>
              <a:gd name="connsiteX5" fmla="*/ 2619375 w 2619375"/>
              <a:gd name="connsiteY5" fmla="*/ 0 h 5200650"/>
              <a:gd name="connsiteX6" fmla="*/ 1571625 w 2619375"/>
              <a:gd name="connsiteY6" fmla="*/ 1905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75" h="5200650">
                <a:moveTo>
                  <a:pt x="1571625" y="19050"/>
                </a:moveTo>
                <a:lnTo>
                  <a:pt x="1571625" y="4210050"/>
                </a:lnTo>
                <a:lnTo>
                  <a:pt x="0" y="5200650"/>
                </a:lnTo>
                <a:lnTo>
                  <a:pt x="1143000" y="5200650"/>
                </a:lnTo>
                <a:lnTo>
                  <a:pt x="2619375" y="4210050"/>
                </a:lnTo>
                <a:lnTo>
                  <a:pt x="2619375" y="0"/>
                </a:lnTo>
                <a:lnTo>
                  <a:pt x="1571625" y="19050"/>
                </a:lnTo>
                <a:close/>
              </a:path>
            </a:pathLst>
          </a:cu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6221193" y="3909817"/>
            <a:ext cx="1331198"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b="1" dirty="0">
                <a:solidFill>
                  <a:schemeClr val="accent4">
                    <a:lumMod val="75000"/>
                  </a:schemeClr>
                </a:solidFill>
              </a:rPr>
              <a:t>Governance</a:t>
            </a:r>
            <a:endParaRPr lang="en-US" b="1" dirty="0">
              <a:ln w="0"/>
              <a:solidFill>
                <a:schemeClr val="accent4">
                  <a:lumMod val="75000"/>
                </a:schemeClr>
              </a:solidFill>
              <a:effectLst>
                <a:outerShdw blurRad="38100" dist="19050" dir="2700000" algn="tl" rotWithShape="0">
                  <a:schemeClr val="dk1">
                    <a:alpha val="40000"/>
                  </a:schemeClr>
                </a:outerShdw>
              </a:effectLst>
            </a:endParaRPr>
          </a:p>
        </p:txBody>
      </p:sp>
      <p:sp>
        <p:nvSpPr>
          <p:cNvPr id="126" name="TextBox 125"/>
          <p:cNvSpPr txBox="1"/>
          <p:nvPr/>
        </p:nvSpPr>
        <p:spPr>
          <a:xfrm>
            <a:off x="7644087" y="3909817"/>
            <a:ext cx="1335257" cy="369332"/>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r>
              <a:rPr lang="en-US" b="1" spc="-90" dirty="0" smtClean="0">
                <a:solidFill>
                  <a:srgbClr val="FF00FF"/>
                </a:solidFill>
              </a:rPr>
              <a:t>Department</a:t>
            </a:r>
            <a:endParaRPr lang="en-US" b="1" spc="-90" dirty="0">
              <a:ln w="0"/>
              <a:solidFill>
                <a:srgbClr val="FF00FF"/>
              </a:solidFill>
              <a:effectLst>
                <a:outerShdw blurRad="38100" dist="19050" dir="2700000" algn="tl" rotWithShape="0">
                  <a:schemeClr val="dk1">
                    <a:alpha val="40000"/>
                  </a:schemeClr>
                </a:outerShdw>
              </a:effectLst>
            </a:endParaRPr>
          </a:p>
        </p:txBody>
      </p:sp>
      <p:sp>
        <p:nvSpPr>
          <p:cNvPr id="31" name="Freeform 30"/>
          <p:cNvSpPr/>
          <p:nvPr/>
        </p:nvSpPr>
        <p:spPr>
          <a:xfrm>
            <a:off x="2017458" y="28575"/>
            <a:ext cx="2600325" cy="5200650"/>
          </a:xfrm>
          <a:custGeom>
            <a:avLst/>
            <a:gdLst>
              <a:gd name="connsiteX0" fmla="*/ 1543050 w 2600325"/>
              <a:gd name="connsiteY0" fmla="*/ 0 h 5200650"/>
              <a:gd name="connsiteX1" fmla="*/ 1543050 w 2600325"/>
              <a:gd name="connsiteY1" fmla="*/ 4229100 h 5200650"/>
              <a:gd name="connsiteX2" fmla="*/ 0 w 2600325"/>
              <a:gd name="connsiteY2" fmla="*/ 5172075 h 5200650"/>
              <a:gd name="connsiteX3" fmla="*/ 1047750 w 2600325"/>
              <a:gd name="connsiteY3" fmla="*/ 5200650 h 5200650"/>
              <a:gd name="connsiteX4" fmla="*/ 2600325 w 2600325"/>
              <a:gd name="connsiteY4" fmla="*/ 4200525 h 5200650"/>
              <a:gd name="connsiteX5" fmla="*/ 2590800 w 2600325"/>
              <a:gd name="connsiteY5" fmla="*/ 0 h 5200650"/>
              <a:gd name="connsiteX6" fmla="*/ 1543050 w 2600325"/>
              <a:gd name="connsiteY6" fmla="*/ 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25" h="5200650">
                <a:moveTo>
                  <a:pt x="1543050" y="0"/>
                </a:moveTo>
                <a:lnTo>
                  <a:pt x="1543050" y="4229100"/>
                </a:lnTo>
                <a:lnTo>
                  <a:pt x="0" y="5172075"/>
                </a:lnTo>
                <a:lnTo>
                  <a:pt x="1047750" y="5200650"/>
                </a:lnTo>
                <a:lnTo>
                  <a:pt x="2600325" y="4200525"/>
                </a:lnTo>
                <a:lnTo>
                  <a:pt x="2590800" y="0"/>
                </a:lnTo>
                <a:lnTo>
                  <a:pt x="154305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flipH="1" flipV="1">
            <a:off x="1288725" y="1417345"/>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H="1" flipV="1">
            <a:off x="935883" y="203890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flipV="1">
            <a:off x="3049753" y="1548925"/>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210467" y="2140229"/>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674977" y="1897461"/>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1827400" y="2292629"/>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162298" y="1822420"/>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H="1" flipV="1">
            <a:off x="599607" y="2082909"/>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H="1" flipV="1">
            <a:off x="4451899" y="1578492"/>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H="1" flipV="1">
            <a:off x="5126182" y="2423014"/>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flipV="1">
            <a:off x="4802815" y="2490724"/>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H="1" flipV="1">
            <a:off x="6506139" y="2550661"/>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flipH="1" flipV="1">
            <a:off x="6887468" y="2622045"/>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H="1" flipV="1">
            <a:off x="8648333" y="165287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flipV="1">
            <a:off x="6131921" y="2339126"/>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H="1" flipV="1">
            <a:off x="7251353" y="2713772"/>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flipV="1">
            <a:off x="7585073" y="243951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8986169" y="203890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rot="-1860000">
            <a:off x="6826010" y="4408288"/>
            <a:ext cx="124354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Collegiality</a:t>
            </a:r>
            <a:endParaRPr lang="en-US" sz="1200" dirty="0">
              <a:solidFill>
                <a:srgbClr val="000000"/>
              </a:solidFill>
              <a:latin typeface="Calibri" panose="020F0502020204030204" pitchFamily="34" charset="0"/>
            </a:endParaRPr>
          </a:p>
        </p:txBody>
      </p:sp>
      <p:sp>
        <p:nvSpPr>
          <p:cNvPr id="153" name="Rectangle 152"/>
          <p:cNvSpPr/>
          <p:nvPr/>
        </p:nvSpPr>
        <p:spPr>
          <a:xfrm rot="-1860000">
            <a:off x="7030478" y="4453875"/>
            <a:ext cx="133735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Engagement</a:t>
            </a:r>
            <a:endParaRPr lang="en-US" sz="1200" dirty="0">
              <a:solidFill>
                <a:srgbClr val="000000"/>
              </a:solidFill>
              <a:latin typeface="Calibri" panose="020F0502020204030204" pitchFamily="34" charset="0"/>
            </a:endParaRPr>
          </a:p>
        </p:txBody>
      </p:sp>
      <p:sp>
        <p:nvSpPr>
          <p:cNvPr id="154" name="Rectangle 153"/>
          <p:cNvSpPr/>
          <p:nvPr/>
        </p:nvSpPr>
        <p:spPr>
          <a:xfrm rot="-1860000">
            <a:off x="7669856" y="4376282"/>
            <a:ext cx="104477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a:t>
            </a:r>
            <a:r>
              <a:rPr lang="en-US" sz="1200" dirty="0">
                <a:solidFill>
                  <a:srgbClr val="000000"/>
                </a:solidFill>
                <a:latin typeface="Calibri" panose="020F0502020204030204" pitchFamily="34" charset="0"/>
              </a:rPr>
              <a:t>Quality</a:t>
            </a:r>
          </a:p>
        </p:txBody>
      </p:sp>
      <p:cxnSp>
        <p:nvCxnSpPr>
          <p:cNvPr id="155" name="Straight Arrow Connector 154"/>
          <p:cNvCxnSpPr/>
          <p:nvPr/>
        </p:nvCxnSpPr>
        <p:spPr>
          <a:xfrm flipH="1" flipV="1">
            <a:off x="2699727" y="2497098"/>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flipV="1">
            <a:off x="3745410" y="1640731"/>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H="1" flipV="1">
            <a:off x="7928047" y="1347817"/>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H="1" flipV="1">
            <a:off x="5475989" y="1736139"/>
            <a:ext cx="223422" cy="242722"/>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107966" y="1897461"/>
            <a:ext cx="233417" cy="240894"/>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21" name="Freeform 120"/>
          <p:cNvSpPr/>
          <p:nvPr/>
        </p:nvSpPr>
        <p:spPr>
          <a:xfrm>
            <a:off x="62009" y="37785"/>
            <a:ext cx="2440919" cy="5123663"/>
          </a:xfrm>
          <a:custGeom>
            <a:avLst/>
            <a:gdLst>
              <a:gd name="connsiteX0" fmla="*/ 1390493 w 2440919"/>
              <a:gd name="connsiteY0" fmla="*/ 0 h 5123663"/>
              <a:gd name="connsiteX1" fmla="*/ 1390493 w 2440919"/>
              <a:gd name="connsiteY1" fmla="*/ 4224377 h 5123663"/>
              <a:gd name="connsiteX2" fmla="*/ 0 w 2440919"/>
              <a:gd name="connsiteY2" fmla="*/ 5040536 h 5123663"/>
              <a:gd name="connsiteX3" fmla="*/ 1005084 w 2440919"/>
              <a:gd name="connsiteY3" fmla="*/ 5123663 h 5123663"/>
              <a:gd name="connsiteX4" fmla="*/ 2425805 w 2440919"/>
              <a:gd name="connsiteY4" fmla="*/ 4186592 h 5123663"/>
              <a:gd name="connsiteX5" fmla="*/ 2440919 w 2440919"/>
              <a:gd name="connsiteY5" fmla="*/ 7557 h 5123663"/>
              <a:gd name="connsiteX6" fmla="*/ 1390493 w 2440919"/>
              <a:gd name="connsiteY6" fmla="*/ 0 h 512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919" h="5123663">
                <a:moveTo>
                  <a:pt x="1390493" y="0"/>
                </a:moveTo>
                <a:lnTo>
                  <a:pt x="1390493" y="4224377"/>
                </a:lnTo>
                <a:lnTo>
                  <a:pt x="0" y="5040536"/>
                </a:lnTo>
                <a:lnTo>
                  <a:pt x="1005084" y="5123663"/>
                </a:lnTo>
                <a:lnTo>
                  <a:pt x="2425805" y="4186592"/>
                </a:lnTo>
                <a:lnTo>
                  <a:pt x="2440919" y="7557"/>
                </a:lnTo>
                <a:lnTo>
                  <a:pt x="1390493" y="0"/>
                </a:ln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Freeform 126"/>
          <p:cNvSpPr/>
          <p:nvPr/>
        </p:nvSpPr>
        <p:spPr>
          <a:xfrm>
            <a:off x="1029308" y="45342"/>
            <a:ext cx="2531604" cy="5153891"/>
          </a:xfrm>
          <a:custGeom>
            <a:avLst/>
            <a:gdLst>
              <a:gd name="connsiteX0" fmla="*/ 1458506 w 2531604"/>
              <a:gd name="connsiteY0" fmla="*/ 0 h 5153891"/>
              <a:gd name="connsiteX1" fmla="*/ 1458506 w 2531604"/>
              <a:gd name="connsiteY1" fmla="*/ 4194149 h 5153891"/>
              <a:gd name="connsiteX2" fmla="*/ 0 w 2531604"/>
              <a:gd name="connsiteY2" fmla="*/ 5138777 h 5153891"/>
              <a:gd name="connsiteX3" fmla="*/ 1012642 w 2531604"/>
              <a:gd name="connsiteY3" fmla="*/ 5153891 h 5153891"/>
              <a:gd name="connsiteX4" fmla="*/ 2531604 w 2531604"/>
              <a:gd name="connsiteY4" fmla="*/ 4186592 h 5153891"/>
              <a:gd name="connsiteX5" fmla="*/ 2524047 w 2531604"/>
              <a:gd name="connsiteY5" fmla="*/ 7557 h 5153891"/>
              <a:gd name="connsiteX6" fmla="*/ 1458506 w 2531604"/>
              <a:gd name="connsiteY6" fmla="*/ 0 h 51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604" h="5153891">
                <a:moveTo>
                  <a:pt x="1458506" y="0"/>
                </a:moveTo>
                <a:lnTo>
                  <a:pt x="1458506" y="4194149"/>
                </a:lnTo>
                <a:lnTo>
                  <a:pt x="0" y="5138777"/>
                </a:lnTo>
                <a:lnTo>
                  <a:pt x="1012642" y="5153891"/>
                </a:lnTo>
                <a:lnTo>
                  <a:pt x="2531604" y="4186592"/>
                </a:lnTo>
                <a:lnTo>
                  <a:pt x="2524047" y="7557"/>
                </a:lnTo>
                <a:lnTo>
                  <a:pt x="1458506" y="0"/>
                </a:lnTo>
                <a:close/>
              </a:path>
            </a:pathLst>
          </a:cu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TextBox 127"/>
          <p:cNvSpPr txBox="1"/>
          <p:nvPr/>
        </p:nvSpPr>
        <p:spPr>
          <a:xfrm>
            <a:off x="1395874" y="3603925"/>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t>Resource &amp; Support</a:t>
            </a:r>
            <a:endParaRPr lang="en-US" b="1" dirty="0">
              <a:ln w="0"/>
              <a:effectLst>
                <a:outerShdw blurRad="38100" dist="19050" dir="2700000" algn="tl" rotWithShape="0">
                  <a:schemeClr val="dk1">
                    <a:alpha val="40000"/>
                  </a:schemeClr>
                </a:outerShdw>
              </a:effectLst>
            </a:endParaRPr>
          </a:p>
        </p:txBody>
      </p:sp>
      <p:sp>
        <p:nvSpPr>
          <p:cNvPr id="129" name="Rectangle 128"/>
          <p:cNvSpPr/>
          <p:nvPr/>
        </p:nvSpPr>
        <p:spPr>
          <a:xfrm>
            <a:off x="2387646" y="3401019"/>
            <a:ext cx="1320754" cy="923330"/>
          </a:xfrm>
          <a:prstGeom prst="rect">
            <a:avLst/>
          </a:prstGeom>
        </p:spPr>
        <p:txBody>
          <a:bodyPr wrap="square">
            <a:spAutoFit/>
          </a:bodyPr>
          <a:lstStyle/>
          <a:p>
            <a:pPr algn="ctr" fontAlgn="b"/>
            <a:r>
              <a:rPr lang="en-US" b="1" spc="-70" dirty="0">
                <a:solidFill>
                  <a:srgbClr val="0000FF"/>
                </a:solidFill>
                <a:latin typeface="Calibri" panose="020F0502020204030204" pitchFamily="34" charset="0"/>
              </a:rPr>
              <a:t>Cross-Silo Work </a:t>
            </a:r>
            <a:r>
              <a:rPr lang="en-US" b="1" spc="-70" dirty="0" smtClean="0">
                <a:solidFill>
                  <a:srgbClr val="0000FF"/>
                </a:solidFill>
                <a:latin typeface="Calibri" panose="020F0502020204030204" pitchFamily="34" charset="0"/>
              </a:rPr>
              <a:t>&amp; </a:t>
            </a:r>
            <a:r>
              <a:rPr lang="en-US" b="1" spc="-70" dirty="0">
                <a:solidFill>
                  <a:srgbClr val="0000FF"/>
                </a:solidFill>
                <a:latin typeface="Calibri" panose="020F0502020204030204" pitchFamily="34" charset="0"/>
              </a:rPr>
              <a:t>Mentorship</a:t>
            </a:r>
          </a:p>
        </p:txBody>
      </p:sp>
      <p:sp>
        <p:nvSpPr>
          <p:cNvPr id="28" name="Freeform 27"/>
          <p:cNvSpPr/>
          <p:nvPr/>
        </p:nvSpPr>
        <p:spPr>
          <a:xfrm>
            <a:off x="-923925" y="-9526"/>
            <a:ext cx="4772025" cy="5324475"/>
          </a:xfrm>
          <a:custGeom>
            <a:avLst/>
            <a:gdLst>
              <a:gd name="connsiteX0" fmla="*/ 4829175 w 4829175"/>
              <a:gd name="connsiteY0" fmla="*/ 0 h 5314950"/>
              <a:gd name="connsiteX1" fmla="*/ 4819650 w 4829175"/>
              <a:gd name="connsiteY1" fmla="*/ 4305300 h 5314950"/>
              <a:gd name="connsiteX2" fmla="*/ 3295650 w 4829175"/>
              <a:gd name="connsiteY2" fmla="*/ 5314950 h 5314950"/>
              <a:gd name="connsiteX3" fmla="*/ 0 w 4829175"/>
              <a:gd name="connsiteY3" fmla="*/ 5248275 h 5314950"/>
              <a:gd name="connsiteX4" fmla="*/ 1257300 w 4829175"/>
              <a:gd name="connsiteY4" fmla="*/ 4219575 h 5314950"/>
              <a:gd name="connsiteX5" fmla="*/ 1228725 w 4829175"/>
              <a:gd name="connsiteY5" fmla="*/ 38100 h 5314950"/>
              <a:gd name="connsiteX6" fmla="*/ 4829175 w 4829175"/>
              <a:gd name="connsiteY6" fmla="*/ 0 h 531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9175" h="5314950">
                <a:moveTo>
                  <a:pt x="4829175" y="0"/>
                </a:moveTo>
                <a:lnTo>
                  <a:pt x="4819650" y="4305300"/>
                </a:lnTo>
                <a:lnTo>
                  <a:pt x="3295650" y="5314950"/>
                </a:lnTo>
                <a:lnTo>
                  <a:pt x="0" y="5248275"/>
                </a:lnTo>
                <a:lnTo>
                  <a:pt x="1257300" y="4219575"/>
                </a:lnTo>
                <a:lnTo>
                  <a:pt x="1228725" y="38100"/>
                </a:lnTo>
                <a:lnTo>
                  <a:pt x="4829175" y="0"/>
                </a:lnTo>
                <a:close/>
              </a:path>
            </a:pathLst>
          </a:custGeom>
          <a:solidFill>
            <a:srgbClr val="FFFFFF">
              <a:alpha val="67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3735253" y="3909817"/>
            <a:ext cx="628698" cy="400110"/>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sz="2000" b="1" dirty="0">
                <a:ln w="0"/>
                <a:solidFill>
                  <a:schemeClr val="tx1"/>
                </a:solidFill>
                <a:effectLst>
                  <a:outerShdw blurRad="38100" dist="19050" dir="2700000" algn="tl" rotWithShape="0">
                    <a:schemeClr val="dk1">
                      <a:alpha val="40000"/>
                    </a:schemeClr>
                  </a:outerShdw>
                </a:effectLst>
              </a:rPr>
              <a:t>P&amp;T</a:t>
            </a:r>
          </a:p>
        </p:txBody>
      </p:sp>
      <p:sp>
        <p:nvSpPr>
          <p:cNvPr id="16" name="Rectangle 15"/>
          <p:cNvSpPr/>
          <p:nvPr/>
        </p:nvSpPr>
        <p:spPr>
          <a:xfrm rot="-1860000">
            <a:off x="2416113" y="4544464"/>
            <a:ext cx="1932517" cy="307777"/>
          </a:xfrm>
          <a:prstGeom prst="rect">
            <a:avLst/>
          </a:prstGeom>
        </p:spPr>
        <p:txBody>
          <a:bodyPr wrap="none">
            <a:spAutoFit/>
          </a:bodyPr>
          <a:lstStyle/>
          <a:p>
            <a:pPr fontAlgn="b"/>
            <a:r>
              <a:rPr lang="en-US" sz="1400" b="1" spc="-90" dirty="0">
                <a:solidFill>
                  <a:srgbClr val="000000"/>
                </a:solidFill>
                <a:latin typeface="Calibri" panose="020F0502020204030204" pitchFamily="34" charset="0"/>
              </a:rPr>
              <a:t>Tenure Expectations: Clarity</a:t>
            </a:r>
          </a:p>
        </p:txBody>
      </p:sp>
      <p:sp>
        <p:nvSpPr>
          <p:cNvPr id="33" name="Freeform 32"/>
          <p:cNvSpPr/>
          <p:nvPr/>
        </p:nvSpPr>
        <p:spPr>
          <a:xfrm>
            <a:off x="2712193" y="-19050"/>
            <a:ext cx="2529951" cy="5316649"/>
          </a:xfrm>
          <a:custGeom>
            <a:avLst/>
            <a:gdLst>
              <a:gd name="connsiteX0" fmla="*/ 1714500 w 2771775"/>
              <a:gd name="connsiteY0" fmla="*/ 9525 h 5372100"/>
              <a:gd name="connsiteX1" fmla="*/ 1695450 w 2771775"/>
              <a:gd name="connsiteY1" fmla="*/ 4305300 h 5372100"/>
              <a:gd name="connsiteX2" fmla="*/ 0 w 2771775"/>
              <a:gd name="connsiteY2" fmla="*/ 5372100 h 5372100"/>
              <a:gd name="connsiteX3" fmla="*/ 1285875 w 2771775"/>
              <a:gd name="connsiteY3" fmla="*/ 5362575 h 5372100"/>
              <a:gd name="connsiteX4" fmla="*/ 2771775 w 2771775"/>
              <a:gd name="connsiteY4" fmla="*/ 4276725 h 5372100"/>
              <a:gd name="connsiteX5" fmla="*/ 2771775 w 2771775"/>
              <a:gd name="connsiteY5" fmla="*/ 0 h 5372100"/>
              <a:gd name="connsiteX6" fmla="*/ 1714500 w 2771775"/>
              <a:gd name="connsiteY6" fmla="*/ 9525 h 53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1775" h="5372100">
                <a:moveTo>
                  <a:pt x="1714500" y="9525"/>
                </a:moveTo>
                <a:lnTo>
                  <a:pt x="1695450" y="4305300"/>
                </a:lnTo>
                <a:lnTo>
                  <a:pt x="0" y="5372100"/>
                </a:lnTo>
                <a:lnTo>
                  <a:pt x="1285875" y="5362575"/>
                </a:lnTo>
                <a:lnTo>
                  <a:pt x="2771775" y="4276725"/>
                </a:lnTo>
                <a:lnTo>
                  <a:pt x="2771775" y="0"/>
                </a:lnTo>
                <a:lnTo>
                  <a:pt x="1714500" y="9525"/>
                </a:lnTo>
                <a:close/>
              </a:path>
            </a:pathLst>
          </a:custGeom>
          <a:solidFill>
            <a:srgbClr val="FFFF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4061637" y="-127591"/>
            <a:ext cx="5092996" cy="5497033"/>
          </a:xfrm>
          <a:custGeom>
            <a:avLst/>
            <a:gdLst>
              <a:gd name="connsiteX0" fmla="*/ 1605516 w 5092996"/>
              <a:gd name="connsiteY0" fmla="*/ 42531 h 5497033"/>
              <a:gd name="connsiteX1" fmla="*/ 1562986 w 5092996"/>
              <a:gd name="connsiteY1" fmla="*/ 4295554 h 5497033"/>
              <a:gd name="connsiteX2" fmla="*/ 0 w 5092996"/>
              <a:gd name="connsiteY2" fmla="*/ 5497033 h 5497033"/>
              <a:gd name="connsiteX3" fmla="*/ 3296093 w 5092996"/>
              <a:gd name="connsiteY3" fmla="*/ 5411972 h 5497033"/>
              <a:gd name="connsiteX4" fmla="*/ 5092996 w 5092996"/>
              <a:gd name="connsiteY4" fmla="*/ 4348717 h 5497033"/>
              <a:gd name="connsiteX5" fmla="*/ 5082363 w 5092996"/>
              <a:gd name="connsiteY5" fmla="*/ 0 h 5497033"/>
              <a:gd name="connsiteX6" fmla="*/ 1605516 w 5092996"/>
              <a:gd name="connsiteY6" fmla="*/ 42531 h 549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2996" h="5497033">
                <a:moveTo>
                  <a:pt x="1605516" y="42531"/>
                </a:moveTo>
                <a:lnTo>
                  <a:pt x="1562986" y="4295554"/>
                </a:lnTo>
                <a:lnTo>
                  <a:pt x="0" y="5497033"/>
                </a:lnTo>
                <a:lnTo>
                  <a:pt x="3296093" y="5411972"/>
                </a:lnTo>
                <a:lnTo>
                  <a:pt x="5092996" y="4348717"/>
                </a:lnTo>
                <a:cubicBezTo>
                  <a:pt x="5089452" y="2899145"/>
                  <a:pt x="5085907" y="1449572"/>
                  <a:pt x="5082363" y="0"/>
                </a:cubicBezTo>
                <a:lnTo>
                  <a:pt x="1605516" y="42531"/>
                </a:lnTo>
                <a:close/>
              </a:path>
            </a:pathLst>
          </a:custGeom>
          <a:solidFill>
            <a:srgbClr val="FFFFFF">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860000">
            <a:off x="4480227" y="4322271"/>
            <a:ext cx="1223220" cy="307777"/>
          </a:xfrm>
          <a:prstGeom prst="rect">
            <a:avLst/>
          </a:prstGeom>
        </p:spPr>
        <p:txBody>
          <a:bodyPr wrap="none">
            <a:spAutoFit/>
          </a:bodyPr>
          <a:lstStyle/>
          <a:p>
            <a:pPr fontAlgn="b"/>
            <a:r>
              <a:rPr lang="en-US" sz="1400" b="1" dirty="0" smtClean="0">
                <a:solidFill>
                  <a:srgbClr val="000000"/>
                </a:solidFill>
                <a:latin typeface="Calibri" panose="020F0502020204030204" pitchFamily="34" charset="0"/>
              </a:rPr>
              <a:t>Departmental</a:t>
            </a:r>
            <a:endParaRPr lang="en-US" sz="1400" b="1" dirty="0">
              <a:solidFill>
                <a:srgbClr val="000000"/>
              </a:solidFill>
              <a:latin typeface="Calibri" panose="020F0502020204030204" pitchFamily="34" charset="0"/>
            </a:endParaRPr>
          </a:p>
        </p:txBody>
      </p:sp>
      <p:sp>
        <p:nvSpPr>
          <p:cNvPr id="117" name="TextBox 116"/>
          <p:cNvSpPr txBox="1"/>
          <p:nvPr/>
        </p:nvSpPr>
        <p:spPr>
          <a:xfrm>
            <a:off x="5811856" y="908878"/>
            <a:ext cx="3105180" cy="2616101"/>
          </a:xfrm>
          <a:prstGeom prst="rect">
            <a:avLst/>
          </a:prstGeom>
          <a:solidFill>
            <a:srgbClr val="FFFF00"/>
          </a:solidFill>
        </p:spPr>
        <p:txBody>
          <a:bodyPr wrap="square" rtlCol="0">
            <a:spAutoFit/>
          </a:bodyPr>
          <a:lstStyle/>
          <a:p>
            <a:r>
              <a:rPr lang="en-US" sz="2400" dirty="0" smtClean="0">
                <a:solidFill>
                  <a:srgbClr val="000000"/>
                </a:solidFill>
              </a:rPr>
              <a:t>Noticeable </a:t>
            </a:r>
            <a:r>
              <a:rPr lang="en-US" sz="2800" b="1" dirty="0" smtClean="0">
                <a:solidFill>
                  <a:srgbClr val="FF0000"/>
                </a:solidFill>
              </a:rPr>
              <a:t>negative</a:t>
            </a:r>
            <a:r>
              <a:rPr lang="en-US" sz="2400" dirty="0" smtClean="0">
                <a:solidFill>
                  <a:srgbClr val="FF0000"/>
                </a:solidFill>
              </a:rPr>
              <a:t> </a:t>
            </a:r>
            <a:r>
              <a:rPr lang="en-US" sz="2400" dirty="0">
                <a:solidFill>
                  <a:srgbClr val="000000"/>
                </a:solidFill>
              </a:rPr>
              <a:t>change</a:t>
            </a:r>
          </a:p>
          <a:p>
            <a:pPr marL="342900" indent="-342900">
              <a:buFont typeface="Arial" panose="020B0604020202020204" pitchFamily="34" charset="0"/>
              <a:buChar char="•"/>
            </a:pPr>
            <a:r>
              <a:rPr lang="en-US" sz="2400" dirty="0">
                <a:solidFill>
                  <a:srgbClr val="000000"/>
                </a:solidFill>
              </a:rPr>
              <a:t>Tenure Expectation: Clarity</a:t>
            </a:r>
          </a:p>
          <a:p>
            <a:pPr marL="342900" indent="-342900">
              <a:buFont typeface="Arial" panose="020B0604020202020204" pitchFamily="34" charset="0"/>
              <a:buChar char="•"/>
            </a:pPr>
            <a:r>
              <a:rPr lang="en-US" sz="3200" b="1" dirty="0">
                <a:solidFill>
                  <a:srgbClr val="000000"/>
                </a:solidFill>
              </a:rPr>
              <a:t>Leadership: </a:t>
            </a:r>
            <a:r>
              <a:rPr lang="en-US" sz="3200" b="1" dirty="0" smtClean="0">
                <a:solidFill>
                  <a:srgbClr val="000000"/>
                </a:solidFill>
              </a:rPr>
              <a:t>Departmental</a:t>
            </a:r>
            <a:endParaRPr lang="en-US" sz="3200" b="1" dirty="0">
              <a:solidFill>
                <a:srgbClr val="000000"/>
              </a:solidFill>
            </a:endParaRPr>
          </a:p>
        </p:txBody>
      </p:sp>
      <p:sp>
        <p:nvSpPr>
          <p:cNvPr id="98" name="TextBox 97"/>
          <p:cNvSpPr txBox="1"/>
          <p:nvPr/>
        </p:nvSpPr>
        <p:spPr>
          <a:xfrm>
            <a:off x="397536" y="-12454"/>
            <a:ext cx="7093169" cy="461665"/>
          </a:xfrm>
          <a:prstGeom prst="rect">
            <a:avLst/>
          </a:prstGeom>
          <a:solidFill>
            <a:srgbClr val="0B2F3A"/>
          </a:solidFill>
        </p:spPr>
        <p:txBody>
          <a:bodyPr wrap="square" rtlCol="0">
            <a:spAutoFit/>
          </a:bodyPr>
          <a:lstStyle/>
          <a:p>
            <a:r>
              <a:rPr lang="en-US" sz="2400" dirty="0" smtClean="0">
                <a:solidFill>
                  <a:schemeClr val="bg2"/>
                </a:solidFill>
              </a:rPr>
              <a:t>Areas S&amp;T performed </a:t>
            </a:r>
            <a:r>
              <a:rPr lang="en-US" sz="2400" b="1" dirty="0" smtClean="0">
                <a:solidFill>
                  <a:schemeClr val="accent4">
                    <a:lumMod val="60000"/>
                    <a:lumOff val="40000"/>
                  </a:schemeClr>
                </a:solidFill>
              </a:rPr>
              <a:t>below</a:t>
            </a:r>
            <a:r>
              <a:rPr lang="en-US" sz="2400" dirty="0" smtClean="0">
                <a:solidFill>
                  <a:schemeClr val="bg2"/>
                </a:solidFill>
              </a:rPr>
              <a:t> the selected peer group</a:t>
            </a:r>
          </a:p>
        </p:txBody>
      </p:sp>
      <p:cxnSp>
        <p:nvCxnSpPr>
          <p:cNvPr id="140" name="Straight Arrow Connector 139"/>
          <p:cNvCxnSpPr/>
          <p:nvPr/>
        </p:nvCxnSpPr>
        <p:spPr>
          <a:xfrm flipH="1">
            <a:off x="4010613" y="1534762"/>
            <a:ext cx="1868" cy="388977"/>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5377224" y="1411716"/>
            <a:ext cx="22728" cy="388977"/>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3916486" y="1534762"/>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5333019" y="1417345"/>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681251" y="3909817"/>
            <a:ext cx="1346907" cy="400110"/>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sz="2000" b="1" dirty="0" smtClean="0">
                <a:ln w="0"/>
                <a:solidFill>
                  <a:srgbClr val="0070C0"/>
                </a:solidFill>
                <a:effectLst>
                  <a:outerShdw blurRad="38100" dist="19050" dir="2700000" algn="tl" rotWithShape="0">
                    <a:schemeClr val="dk1">
                      <a:alpha val="40000"/>
                    </a:schemeClr>
                  </a:outerShdw>
                </a:effectLst>
              </a:rPr>
              <a:t>Leadership</a:t>
            </a:r>
            <a:endParaRPr lang="en-US" sz="2000" b="1" dirty="0">
              <a:ln w="0"/>
              <a:solidFill>
                <a:srgbClr val="0070C0"/>
              </a:solidFill>
              <a:effectLst>
                <a:outerShdw blurRad="38100" dist="19050" dir="2700000" algn="tl" rotWithShape="0">
                  <a:schemeClr val="dk1">
                    <a:alpha val="40000"/>
                  </a:schemeClr>
                </a:outerShdw>
              </a:effectLst>
            </a:endParaRPr>
          </a:p>
        </p:txBody>
      </p:sp>
      <p:sp>
        <p:nvSpPr>
          <p:cNvPr id="145" name="Freeform 144"/>
          <p:cNvSpPr/>
          <p:nvPr/>
        </p:nvSpPr>
        <p:spPr>
          <a:xfrm>
            <a:off x="4495800" y="609887"/>
            <a:ext cx="776792" cy="2801224"/>
          </a:xfrm>
          <a:custGeom>
            <a:avLst/>
            <a:gdLst>
              <a:gd name="connsiteX0" fmla="*/ 1272209 w 1272209"/>
              <a:gd name="connsiteY0" fmla="*/ 23854 h 2806811"/>
              <a:gd name="connsiteX1" fmla="*/ 7951 w 1272209"/>
              <a:gd name="connsiteY1" fmla="*/ 0 h 2806811"/>
              <a:gd name="connsiteX2" fmla="*/ 0 w 1272209"/>
              <a:gd name="connsiteY2" fmla="*/ 2806811 h 2806811"/>
              <a:gd name="connsiteX3" fmla="*/ 1248355 w 1272209"/>
              <a:gd name="connsiteY3" fmla="*/ 1741336 h 2806811"/>
              <a:gd name="connsiteX4" fmla="*/ 1272209 w 1272209"/>
              <a:gd name="connsiteY4" fmla="*/ 23854 h 2806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209" h="2806811">
                <a:moveTo>
                  <a:pt x="1272209" y="23854"/>
                </a:moveTo>
                <a:lnTo>
                  <a:pt x="7951" y="0"/>
                </a:lnTo>
                <a:cubicBezTo>
                  <a:pt x="5301" y="935604"/>
                  <a:pt x="2650" y="1871207"/>
                  <a:pt x="0" y="2806811"/>
                </a:cubicBezTo>
                <a:lnTo>
                  <a:pt x="1248355" y="1741336"/>
                </a:lnTo>
                <a:lnTo>
                  <a:pt x="1272209" y="23854"/>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6" name="Picture 145"/>
          <p:cNvPicPr>
            <a:picLocks noChangeAspect="1"/>
          </p:cNvPicPr>
          <p:nvPr/>
        </p:nvPicPr>
        <p:blipFill rotWithShape="1">
          <a:blip r:embed="rId4"/>
          <a:srcRect t="1176" b="2005"/>
          <a:stretch/>
        </p:blipFill>
        <p:spPr>
          <a:xfrm>
            <a:off x="2201690" y="547412"/>
            <a:ext cx="1167995" cy="4374915"/>
          </a:xfrm>
          <a:prstGeom prst="rect">
            <a:avLst/>
          </a:prstGeom>
          <a:ln w="28575">
            <a:solidFill>
              <a:srgbClr val="000000"/>
            </a:solidFill>
          </a:ln>
        </p:spPr>
      </p:pic>
      <p:pic>
        <p:nvPicPr>
          <p:cNvPr id="147" name="Picture 146"/>
          <p:cNvPicPr>
            <a:picLocks noChangeAspect="1"/>
          </p:cNvPicPr>
          <p:nvPr/>
        </p:nvPicPr>
        <p:blipFill rotWithShape="1">
          <a:blip r:embed="rId5"/>
          <a:srcRect b="1139"/>
          <a:stretch/>
        </p:blipFill>
        <p:spPr>
          <a:xfrm>
            <a:off x="3437798" y="529414"/>
            <a:ext cx="1041669" cy="4392443"/>
          </a:xfrm>
          <a:prstGeom prst="rect">
            <a:avLst/>
          </a:prstGeom>
          <a:ln w="28575">
            <a:solidFill>
              <a:srgbClr val="000000"/>
            </a:solidFill>
          </a:ln>
        </p:spPr>
      </p:pic>
      <p:cxnSp>
        <p:nvCxnSpPr>
          <p:cNvPr id="148" name="Straight Arrow Connector 147"/>
          <p:cNvCxnSpPr/>
          <p:nvPr/>
        </p:nvCxnSpPr>
        <p:spPr>
          <a:xfrm>
            <a:off x="3096046" y="2371583"/>
            <a:ext cx="1111876" cy="60092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4058680" y="2325632"/>
            <a:ext cx="386490"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3131378" y="2339126"/>
            <a:ext cx="871734" cy="0"/>
          </a:xfrm>
          <a:prstGeom prst="line">
            <a:avLst/>
          </a:prstGeom>
          <a:ln w="19050">
            <a:solidFill>
              <a:srgbClr val="0000FF"/>
            </a:solidFill>
            <a:prstDash val="sysDash"/>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51" name="TextBox 150"/>
          <p:cNvSpPr txBox="1"/>
          <p:nvPr/>
        </p:nvSpPr>
        <p:spPr>
          <a:xfrm>
            <a:off x="2663081" y="540295"/>
            <a:ext cx="704039" cy="400110"/>
          </a:xfrm>
          <a:prstGeom prst="rect">
            <a:avLst/>
          </a:prstGeom>
          <a:solidFill>
            <a:schemeClr val="tx1"/>
          </a:solidFill>
        </p:spPr>
        <p:txBody>
          <a:bodyPr wrap="none" rtlCol="0">
            <a:spAutoFit/>
          </a:bodyPr>
          <a:lstStyle/>
          <a:p>
            <a:r>
              <a:rPr lang="en-US" sz="2000" dirty="0" smtClean="0">
                <a:solidFill>
                  <a:srgbClr val="F8F8F8"/>
                </a:solidFill>
              </a:rPr>
              <a:t>2016</a:t>
            </a:r>
            <a:endParaRPr lang="en-US" sz="2000" dirty="0">
              <a:solidFill>
                <a:srgbClr val="F8F8F8"/>
              </a:solidFill>
            </a:endParaRPr>
          </a:p>
        </p:txBody>
      </p:sp>
      <p:sp>
        <p:nvSpPr>
          <p:cNvPr id="159" name="TextBox 158"/>
          <p:cNvSpPr txBox="1"/>
          <p:nvPr/>
        </p:nvSpPr>
        <p:spPr>
          <a:xfrm>
            <a:off x="3821557" y="521812"/>
            <a:ext cx="704039" cy="400110"/>
          </a:xfrm>
          <a:prstGeom prst="rect">
            <a:avLst/>
          </a:prstGeom>
          <a:solidFill>
            <a:schemeClr val="tx1"/>
          </a:solidFill>
        </p:spPr>
        <p:txBody>
          <a:bodyPr wrap="none" rtlCol="0">
            <a:spAutoFit/>
          </a:bodyPr>
          <a:lstStyle/>
          <a:p>
            <a:r>
              <a:rPr lang="en-US" sz="2000" dirty="0" smtClean="0">
                <a:solidFill>
                  <a:srgbClr val="F8F8F8"/>
                </a:solidFill>
              </a:rPr>
              <a:t>2020</a:t>
            </a:r>
            <a:endParaRPr lang="en-US" sz="2000" dirty="0">
              <a:solidFill>
                <a:srgbClr val="F8F8F8"/>
              </a:solidFill>
            </a:endParaRPr>
          </a:p>
        </p:txBody>
      </p:sp>
    </p:spTree>
    <p:extLst>
      <p:ext uri="{BB962C8B-B14F-4D97-AF65-F5344CB8AC3E}">
        <p14:creationId xmlns:p14="http://schemas.microsoft.com/office/powerpoint/2010/main" val="246310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17">
                                            <p:txEl>
                                              <p:pRg st="1" end="1"/>
                                            </p:txEl>
                                          </p:spTgt>
                                        </p:tgtEl>
                                        <p:attrNameLst>
                                          <p:attrName>style.opacity</p:attrName>
                                        </p:attrNameLst>
                                      </p:cBhvr>
                                      <p:to>
                                        <p:strVal val="0.25"/>
                                      </p:to>
                                    </p:set>
                                    <p:animEffect filter="image" prLst="opacity: 0.25">
                                      <p:cBhvr rctx="IE">
                                        <p:cTn id="7" dur="indefinite"/>
                                        <p:tgtEl>
                                          <p:spTgt spid="1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wipe(right)">
                                      <p:cBhvr>
                                        <p:cTn id="12" dur="500"/>
                                        <p:tgtEl>
                                          <p:spTgt spid="145"/>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47"/>
                                        </p:tgtEl>
                                        <p:attrNameLst>
                                          <p:attrName>style.visibility</p:attrName>
                                        </p:attrNameLst>
                                      </p:cBhvr>
                                      <p:to>
                                        <p:strVal val="visible"/>
                                      </p:to>
                                    </p:set>
                                    <p:animEffect transition="in" filter="wipe(right)">
                                      <p:cBhvr>
                                        <p:cTn id="16" dur="500"/>
                                        <p:tgtEl>
                                          <p:spTgt spid="147"/>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9"/>
                                        </p:tgtEl>
                                        <p:attrNameLst>
                                          <p:attrName>style.visibility</p:attrName>
                                        </p:attrNameLst>
                                      </p:cBhvr>
                                      <p:to>
                                        <p:strVal val="visible"/>
                                      </p:to>
                                    </p:set>
                                  </p:childTnLst>
                                </p:cTn>
                              </p:par>
                            </p:childTnLst>
                          </p:cTn>
                        </p:par>
                        <p:par>
                          <p:cTn id="23" fill="hold">
                            <p:stCondLst>
                              <p:cond delay="0"/>
                            </p:stCondLst>
                            <p:childTnLst>
                              <p:par>
                                <p:cTn id="24" presetID="22" presetClass="entr" presetSubtype="2" fill="hold" nodeType="afterEffect">
                                  <p:stCondLst>
                                    <p:cond delay="0"/>
                                  </p:stCondLst>
                                  <p:childTnLst>
                                    <p:set>
                                      <p:cBhvr>
                                        <p:cTn id="25" dur="1" fill="hold">
                                          <p:stCondLst>
                                            <p:cond delay="0"/>
                                          </p:stCondLst>
                                        </p:cTn>
                                        <p:tgtEl>
                                          <p:spTgt spid="150"/>
                                        </p:tgtEl>
                                        <p:attrNameLst>
                                          <p:attrName>style.visibility</p:attrName>
                                        </p:attrNameLst>
                                      </p:cBhvr>
                                      <p:to>
                                        <p:strVal val="visible"/>
                                      </p:to>
                                    </p:set>
                                    <p:animEffect transition="in" filter="wipe(right)">
                                      <p:cBhvr>
                                        <p:cTn id="26" dur="500"/>
                                        <p:tgtEl>
                                          <p:spTgt spid="150"/>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146"/>
                                        </p:tgtEl>
                                        <p:attrNameLst>
                                          <p:attrName>style.visibility</p:attrName>
                                        </p:attrNameLst>
                                      </p:cBhvr>
                                      <p:to>
                                        <p:strVal val="visible"/>
                                      </p:to>
                                    </p:set>
                                    <p:animEffect transition="in" filter="wipe(right)">
                                      <p:cBhvr>
                                        <p:cTn id="30" dur="500"/>
                                        <p:tgtEl>
                                          <p:spTgt spid="146"/>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8"/>
                                        </p:tgtEl>
                                        <p:attrNameLst>
                                          <p:attrName>style.visibility</p:attrName>
                                        </p:attrNameLst>
                                      </p:cBhvr>
                                      <p:to>
                                        <p:strVal val="visible"/>
                                      </p:to>
                                    </p:set>
                                    <p:animEffect transition="in" filter="wipe(left)">
                                      <p:cBhvr>
                                        <p:cTn id="37"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51" grpId="0" animBg="1"/>
      <p:bldP spid="1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79770" y="26401"/>
            <a:ext cx="8370643" cy="800099"/>
          </a:xfrm>
        </p:spPr>
        <p:txBody>
          <a:bodyPr/>
          <a:lstStyle/>
          <a:p>
            <a:r>
              <a:rPr lang="en-US" sz="4000" dirty="0" smtClean="0"/>
              <a:t>Department Leadership</a:t>
            </a:r>
            <a:endParaRPr lang="en-US" sz="4000" dirty="0"/>
          </a:p>
        </p:txBody>
      </p:sp>
      <p:grpSp>
        <p:nvGrpSpPr>
          <p:cNvPr id="2" name="Group 1"/>
          <p:cNvGrpSpPr/>
          <p:nvPr/>
        </p:nvGrpSpPr>
        <p:grpSpPr>
          <a:xfrm>
            <a:off x="189900" y="2804098"/>
            <a:ext cx="6483928" cy="2203450"/>
            <a:chOff x="216259" y="2751199"/>
            <a:chExt cx="6483928" cy="2203450"/>
          </a:xfrm>
        </p:grpSpPr>
        <p:pic>
          <p:nvPicPr>
            <p:cNvPr id="6" name="Picture 5"/>
            <p:cNvPicPr>
              <a:picLocks noChangeAspect="1"/>
            </p:cNvPicPr>
            <p:nvPr/>
          </p:nvPicPr>
          <p:blipFill rotWithShape="1">
            <a:blip r:embed="rId3"/>
            <a:srcRect t="3279"/>
            <a:stretch/>
          </p:blipFill>
          <p:spPr>
            <a:xfrm>
              <a:off x="216259" y="2751199"/>
              <a:ext cx="6483928" cy="2203450"/>
            </a:xfrm>
            <a:prstGeom prst="rect">
              <a:avLst/>
            </a:prstGeom>
          </p:spPr>
        </p:pic>
        <p:sp>
          <p:nvSpPr>
            <p:cNvPr id="21" name="Rectangle 20"/>
            <p:cNvSpPr/>
            <p:nvPr/>
          </p:nvSpPr>
          <p:spPr>
            <a:xfrm>
              <a:off x="4242329" y="4550034"/>
              <a:ext cx="2431499" cy="338554"/>
            </a:xfrm>
            <a:prstGeom prst="rect">
              <a:avLst/>
            </a:prstGeom>
            <a:solidFill>
              <a:srgbClr val="FFFFFF"/>
            </a:solidFill>
          </p:spPr>
          <p:txBody>
            <a:bodyPr wrap="none">
              <a:spAutoFit/>
            </a:bodyPr>
            <a:lstStyle/>
            <a:p>
              <a:r>
                <a:rPr lang="en-US" sz="1600" dirty="0">
                  <a:solidFill>
                    <a:srgbClr val="000000"/>
                  </a:solidFill>
                </a:rPr>
                <a:t>Fairness in evaluating work</a:t>
              </a:r>
            </a:p>
          </p:txBody>
        </p:sp>
        <p:sp>
          <p:nvSpPr>
            <p:cNvPr id="22" name="Rectangle 21"/>
            <p:cNvSpPr/>
            <p:nvPr/>
          </p:nvSpPr>
          <p:spPr>
            <a:xfrm>
              <a:off x="490202" y="4467236"/>
              <a:ext cx="1279517" cy="369332"/>
            </a:xfrm>
            <a:prstGeom prst="rect">
              <a:avLst/>
            </a:prstGeom>
            <a:solidFill>
              <a:srgbClr val="FFFFFF"/>
            </a:solidFill>
          </p:spPr>
          <p:txBody>
            <a:bodyPr wrap="none">
              <a:spAutoFit/>
            </a:bodyPr>
            <a:lstStyle/>
            <a:p>
              <a:r>
                <a:rPr lang="en-US" b="1" dirty="0" smtClean="0">
                  <a:solidFill>
                    <a:srgbClr val="000000"/>
                  </a:solidFill>
                </a:rPr>
                <a:t>Chair/Head</a:t>
              </a:r>
              <a:endParaRPr lang="en-US" b="1" dirty="0">
                <a:solidFill>
                  <a:srgbClr val="000000"/>
                </a:solidFill>
              </a:endParaRPr>
            </a:p>
          </p:txBody>
        </p:sp>
        <p:sp>
          <p:nvSpPr>
            <p:cNvPr id="11" name="Rectangle 10"/>
            <p:cNvSpPr/>
            <p:nvPr/>
          </p:nvSpPr>
          <p:spPr>
            <a:xfrm>
              <a:off x="1832131" y="4527216"/>
              <a:ext cx="2383839" cy="338554"/>
            </a:xfrm>
            <a:prstGeom prst="rect">
              <a:avLst/>
            </a:prstGeom>
            <a:solidFill>
              <a:srgbClr val="FFFFFF"/>
            </a:solidFill>
          </p:spPr>
          <p:txBody>
            <a:bodyPr wrap="square">
              <a:spAutoFit/>
            </a:bodyPr>
            <a:lstStyle/>
            <a:p>
              <a:r>
                <a:rPr lang="en-US" sz="1600" dirty="0">
                  <a:solidFill>
                    <a:srgbClr val="000000"/>
                  </a:solidFill>
                </a:rPr>
                <a:t>Ensuring faculty </a:t>
              </a:r>
              <a:r>
                <a:rPr lang="en-US" sz="1600" dirty="0" smtClean="0">
                  <a:solidFill>
                    <a:srgbClr val="000000"/>
                  </a:solidFill>
                </a:rPr>
                <a:t>input                 </a:t>
              </a:r>
              <a:endParaRPr lang="en-US" sz="1600" dirty="0">
                <a:solidFill>
                  <a:srgbClr val="000000"/>
                </a:solidFill>
              </a:endParaRPr>
            </a:p>
          </p:txBody>
        </p:sp>
      </p:grpSp>
      <p:grpSp>
        <p:nvGrpSpPr>
          <p:cNvPr id="3" name="Group 2"/>
          <p:cNvGrpSpPr/>
          <p:nvPr/>
        </p:nvGrpSpPr>
        <p:grpSpPr>
          <a:xfrm>
            <a:off x="302281" y="675572"/>
            <a:ext cx="8562110" cy="2174370"/>
            <a:chOff x="302281" y="675572"/>
            <a:chExt cx="8562110" cy="2174370"/>
          </a:xfrm>
        </p:grpSpPr>
        <p:pic>
          <p:nvPicPr>
            <p:cNvPr id="5" name="Picture 4"/>
            <p:cNvPicPr>
              <a:picLocks noChangeAspect="1"/>
            </p:cNvPicPr>
            <p:nvPr/>
          </p:nvPicPr>
          <p:blipFill>
            <a:blip r:embed="rId4"/>
            <a:stretch>
              <a:fillRect/>
            </a:stretch>
          </p:blipFill>
          <p:spPr>
            <a:xfrm>
              <a:off x="302281" y="675572"/>
              <a:ext cx="8562110" cy="2174370"/>
            </a:xfrm>
            <a:prstGeom prst="rect">
              <a:avLst/>
            </a:prstGeom>
          </p:spPr>
        </p:pic>
        <p:sp>
          <p:nvSpPr>
            <p:cNvPr id="20" name="Rectangle 19"/>
            <p:cNvSpPr/>
            <p:nvPr/>
          </p:nvSpPr>
          <p:spPr>
            <a:xfrm>
              <a:off x="1860918" y="2412645"/>
              <a:ext cx="2263283" cy="338554"/>
            </a:xfrm>
            <a:prstGeom prst="rect">
              <a:avLst/>
            </a:prstGeom>
            <a:solidFill>
              <a:srgbClr val="FFFFFF"/>
            </a:solidFill>
          </p:spPr>
          <p:txBody>
            <a:bodyPr wrap="square">
              <a:spAutoFit/>
            </a:bodyPr>
            <a:lstStyle/>
            <a:p>
              <a:r>
                <a:rPr lang="en-US" sz="1600" dirty="0">
                  <a:solidFill>
                    <a:srgbClr val="000000"/>
                  </a:solidFill>
                </a:rPr>
                <a:t> Pace of decision making</a:t>
              </a:r>
            </a:p>
          </p:txBody>
        </p:sp>
        <p:sp>
          <p:nvSpPr>
            <p:cNvPr id="10" name="Rectangle 9"/>
            <p:cNvSpPr/>
            <p:nvPr/>
          </p:nvSpPr>
          <p:spPr>
            <a:xfrm>
              <a:off x="429745" y="2229128"/>
              <a:ext cx="1279517" cy="369332"/>
            </a:xfrm>
            <a:prstGeom prst="rect">
              <a:avLst/>
            </a:prstGeom>
            <a:solidFill>
              <a:srgbClr val="FFFFFF"/>
            </a:solidFill>
          </p:spPr>
          <p:txBody>
            <a:bodyPr wrap="none">
              <a:spAutoFit/>
            </a:bodyPr>
            <a:lstStyle/>
            <a:p>
              <a:r>
                <a:rPr lang="en-US" b="1" dirty="0" smtClean="0">
                  <a:solidFill>
                    <a:srgbClr val="000000"/>
                  </a:solidFill>
                </a:rPr>
                <a:t>Chair/Head</a:t>
              </a:r>
              <a:endParaRPr lang="en-US" b="1" dirty="0">
                <a:solidFill>
                  <a:srgbClr val="000000"/>
                </a:solidFill>
              </a:endParaRPr>
            </a:p>
          </p:txBody>
        </p:sp>
        <p:sp>
          <p:nvSpPr>
            <p:cNvPr id="13" name="Rectangle 12"/>
            <p:cNvSpPr/>
            <p:nvPr/>
          </p:nvSpPr>
          <p:spPr>
            <a:xfrm>
              <a:off x="4215970" y="2412645"/>
              <a:ext cx="2263283" cy="338554"/>
            </a:xfrm>
            <a:prstGeom prst="rect">
              <a:avLst/>
            </a:prstGeom>
            <a:solidFill>
              <a:srgbClr val="FFFFFF"/>
            </a:solidFill>
          </p:spPr>
          <p:txBody>
            <a:bodyPr wrap="square">
              <a:spAutoFit/>
            </a:bodyPr>
            <a:lstStyle/>
            <a:p>
              <a:r>
                <a:rPr lang="en-US" sz="1600" dirty="0">
                  <a:solidFill>
                    <a:srgbClr val="000000"/>
                  </a:solidFill>
                </a:rPr>
                <a:t>Stated priorities</a:t>
              </a:r>
            </a:p>
          </p:txBody>
        </p:sp>
        <p:sp>
          <p:nvSpPr>
            <p:cNvPr id="14" name="Rectangle 13"/>
            <p:cNvSpPr/>
            <p:nvPr/>
          </p:nvSpPr>
          <p:spPr>
            <a:xfrm>
              <a:off x="6553360" y="2412645"/>
              <a:ext cx="2263283" cy="338554"/>
            </a:xfrm>
            <a:prstGeom prst="rect">
              <a:avLst/>
            </a:prstGeom>
            <a:solidFill>
              <a:srgbClr val="FFFFFF"/>
            </a:solidFill>
          </p:spPr>
          <p:txBody>
            <a:bodyPr wrap="square">
              <a:spAutoFit/>
            </a:bodyPr>
            <a:lstStyle/>
            <a:p>
              <a:r>
                <a:rPr lang="en-US" sz="1600" spc="-70" dirty="0">
                  <a:solidFill>
                    <a:srgbClr val="000000"/>
                  </a:solidFill>
                </a:rPr>
                <a:t>Communication of priorities</a:t>
              </a:r>
            </a:p>
          </p:txBody>
        </p:sp>
      </p:grpSp>
      <p:sp>
        <p:nvSpPr>
          <p:cNvPr id="15" name="Rectangle 14"/>
          <p:cNvSpPr/>
          <p:nvPr/>
        </p:nvSpPr>
        <p:spPr>
          <a:xfrm>
            <a:off x="2054335" y="1218091"/>
            <a:ext cx="2069866" cy="278361"/>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647469" y="1788422"/>
            <a:ext cx="2069866" cy="278361"/>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483494" y="3919664"/>
            <a:ext cx="2069866" cy="278361"/>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93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dirty="0"/>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0"/>
          </p:nvPr>
        </p:nvSpPr>
        <p:spPr>
          <a:xfrm>
            <a:off x="8207" y="-12699"/>
            <a:ext cx="9196753" cy="602018"/>
          </a:xfrm>
        </p:spPr>
        <p:txBody>
          <a:bodyPr/>
          <a:lstStyle/>
          <a:p>
            <a:r>
              <a:rPr lang="en-US" sz="2600" b="1" dirty="0" smtClean="0"/>
              <a:t>Faculty of Color (FOC) </a:t>
            </a:r>
            <a:r>
              <a:rPr lang="en-US" sz="2600" dirty="0" smtClean="0"/>
              <a:t>Group on Department Leadership</a:t>
            </a:r>
            <a:endParaRPr lang="en-US" sz="2600" dirty="0"/>
          </a:p>
        </p:txBody>
      </p:sp>
      <p:pic>
        <p:nvPicPr>
          <p:cNvPr id="5" name="Picture 4"/>
          <p:cNvPicPr>
            <a:picLocks noChangeAspect="1"/>
          </p:cNvPicPr>
          <p:nvPr/>
        </p:nvPicPr>
        <p:blipFill rotWithShape="1">
          <a:blip r:embed="rId3"/>
          <a:srcRect l="9048" b="37290"/>
          <a:stretch/>
        </p:blipFill>
        <p:spPr>
          <a:xfrm>
            <a:off x="-84221" y="634496"/>
            <a:ext cx="4444681" cy="4519263"/>
          </a:xfrm>
          <a:prstGeom prst="rect">
            <a:avLst/>
          </a:prstGeom>
        </p:spPr>
      </p:pic>
      <p:pic>
        <p:nvPicPr>
          <p:cNvPr id="7" name="Picture 6"/>
          <p:cNvPicPr>
            <a:picLocks noChangeAspect="1"/>
          </p:cNvPicPr>
          <p:nvPr/>
        </p:nvPicPr>
        <p:blipFill>
          <a:blip r:embed="rId4"/>
          <a:stretch>
            <a:fillRect/>
          </a:stretch>
        </p:blipFill>
        <p:spPr>
          <a:xfrm>
            <a:off x="4117204" y="658702"/>
            <a:ext cx="5295900" cy="2924175"/>
          </a:xfrm>
          <a:prstGeom prst="rect">
            <a:avLst/>
          </a:prstGeom>
        </p:spPr>
      </p:pic>
      <p:sp>
        <p:nvSpPr>
          <p:cNvPr id="8" name="Rectangle 7"/>
          <p:cNvSpPr/>
          <p:nvPr/>
        </p:nvSpPr>
        <p:spPr>
          <a:xfrm>
            <a:off x="-84221" y="4603898"/>
            <a:ext cx="4021600" cy="298346"/>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834677" y="4226804"/>
            <a:ext cx="3927090" cy="707886"/>
          </a:xfrm>
          <a:prstGeom prst="rect">
            <a:avLst/>
          </a:prstGeom>
          <a:solidFill>
            <a:srgbClr val="FFC000"/>
          </a:solidFill>
        </p:spPr>
        <p:txBody>
          <a:bodyPr wrap="square" rtlCol="0">
            <a:spAutoFit/>
          </a:bodyPr>
          <a:lstStyle/>
          <a:p>
            <a:r>
              <a:rPr lang="en-US" sz="2000" dirty="0" smtClean="0">
                <a:solidFill>
                  <a:srgbClr val="000000"/>
                </a:solidFill>
              </a:rPr>
              <a:t>The lowest in our 5 peers and in all 110 similar universities</a:t>
            </a:r>
            <a:endParaRPr lang="en-US" sz="2000" dirty="0">
              <a:solidFill>
                <a:srgbClr val="000000"/>
              </a:solidFill>
            </a:endParaRPr>
          </a:p>
        </p:txBody>
      </p:sp>
      <p:sp>
        <p:nvSpPr>
          <p:cNvPr id="19" name="Rectangle 18"/>
          <p:cNvSpPr/>
          <p:nvPr/>
        </p:nvSpPr>
        <p:spPr>
          <a:xfrm>
            <a:off x="4540285" y="2363972"/>
            <a:ext cx="4210310" cy="900224"/>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95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a:stretch>
            <a:fillRect/>
          </a:stretch>
        </p:blipFill>
        <p:spPr>
          <a:xfrm>
            <a:off x="67520" y="-98425"/>
            <a:ext cx="9144000" cy="7236817"/>
          </a:xfrm>
          <a:prstGeom prst="rect">
            <a:avLst/>
          </a:prstGeom>
          <a:ln>
            <a:solidFill>
              <a:schemeClr val="tx1">
                <a:lumMod val="75000"/>
              </a:schemeClr>
            </a:solidFill>
          </a:ln>
        </p:spPr>
      </p:pic>
      <p:sp>
        <p:nvSpPr>
          <p:cNvPr id="35" name="Rectangle 34"/>
          <p:cNvSpPr/>
          <p:nvPr/>
        </p:nvSpPr>
        <p:spPr>
          <a:xfrm>
            <a:off x="67520" y="4290392"/>
            <a:ext cx="9233714" cy="1831631"/>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860000">
            <a:off x="409578" y="4249064"/>
            <a:ext cx="633315"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Service</a:t>
            </a:r>
            <a:endParaRPr lang="en-US" sz="1200" dirty="0">
              <a:solidFill>
                <a:srgbClr val="000000"/>
              </a:solidFill>
              <a:latin typeface="Calibri" panose="020F0502020204030204" pitchFamily="34" charset="0"/>
            </a:endParaRPr>
          </a:p>
        </p:txBody>
      </p:sp>
      <p:sp>
        <p:nvSpPr>
          <p:cNvPr id="7" name="Rectangle 6"/>
          <p:cNvSpPr/>
          <p:nvPr/>
        </p:nvSpPr>
        <p:spPr>
          <a:xfrm rot="-1860000">
            <a:off x="704938" y="4248114"/>
            <a:ext cx="73045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Teaching</a:t>
            </a:r>
            <a:endParaRPr lang="en-US" sz="1200" dirty="0">
              <a:solidFill>
                <a:srgbClr val="000000"/>
              </a:solidFill>
              <a:latin typeface="Calibri" panose="020F0502020204030204" pitchFamily="34" charset="0"/>
            </a:endParaRPr>
          </a:p>
        </p:txBody>
      </p:sp>
      <p:sp>
        <p:nvSpPr>
          <p:cNvPr id="8" name="Rectangle 7"/>
          <p:cNvSpPr/>
          <p:nvPr/>
        </p:nvSpPr>
        <p:spPr>
          <a:xfrm rot="-1860000">
            <a:off x="246462" y="4489141"/>
            <a:ext cx="158876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Facilities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Work Resources</a:t>
            </a:r>
          </a:p>
        </p:txBody>
      </p:sp>
      <p:sp>
        <p:nvSpPr>
          <p:cNvPr id="9" name="Rectangle 8"/>
          <p:cNvSpPr/>
          <p:nvPr/>
        </p:nvSpPr>
        <p:spPr>
          <a:xfrm rot="-1860000">
            <a:off x="423570" y="4527206"/>
            <a:ext cx="1802032"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Personal </a:t>
            </a:r>
            <a:r>
              <a:rPr lang="en-US" sz="1200" dirty="0" smtClean="0">
                <a:solidFill>
                  <a:srgbClr val="000000"/>
                </a:solidFill>
                <a:latin typeface="Calibri" panose="020F0502020204030204" pitchFamily="34" charset="0"/>
              </a:rPr>
              <a:t>&amp; </a:t>
            </a:r>
            <a:r>
              <a:rPr lang="en-US" sz="1200" dirty="0">
                <a:solidFill>
                  <a:srgbClr val="000000"/>
                </a:solidFill>
                <a:latin typeface="Calibri" panose="020F0502020204030204" pitchFamily="34" charset="0"/>
              </a:rPr>
              <a:t>Family Policies</a:t>
            </a:r>
          </a:p>
        </p:txBody>
      </p:sp>
      <p:sp>
        <p:nvSpPr>
          <p:cNvPr id="10" name="Rectangle 9"/>
          <p:cNvSpPr/>
          <p:nvPr/>
        </p:nvSpPr>
        <p:spPr>
          <a:xfrm rot="-1860000">
            <a:off x="732112" y="4571620"/>
            <a:ext cx="1696618"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Health </a:t>
            </a:r>
            <a:r>
              <a:rPr lang="en-US" sz="1200" spc="-90" dirty="0" smtClean="0">
                <a:solidFill>
                  <a:srgbClr val="000000"/>
                </a:solidFill>
                <a:latin typeface="Calibri" panose="020F0502020204030204" pitchFamily="34" charset="0"/>
              </a:rPr>
              <a:t>&amp; </a:t>
            </a:r>
            <a:r>
              <a:rPr lang="en-US" sz="1200" spc="-90" dirty="0">
                <a:solidFill>
                  <a:srgbClr val="000000"/>
                </a:solidFill>
                <a:latin typeface="Calibri" panose="020F0502020204030204" pitchFamily="34" charset="0"/>
              </a:rPr>
              <a:t>Retirement Benefits</a:t>
            </a:r>
          </a:p>
        </p:txBody>
      </p:sp>
      <p:sp>
        <p:nvSpPr>
          <p:cNvPr id="11" name="Rectangle 10"/>
          <p:cNvSpPr/>
          <p:nvPr/>
        </p:nvSpPr>
        <p:spPr>
          <a:xfrm rot="-1860000">
            <a:off x="-64140" y="4263034"/>
            <a:ext cx="750398"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Research</a:t>
            </a:r>
            <a:endParaRPr lang="en-US" sz="1200" dirty="0">
              <a:solidFill>
                <a:srgbClr val="000000"/>
              </a:solidFill>
              <a:latin typeface="Calibri" panose="020F0502020204030204" pitchFamily="34" charset="0"/>
            </a:endParaRPr>
          </a:p>
        </p:txBody>
      </p:sp>
      <p:sp>
        <p:nvSpPr>
          <p:cNvPr id="12" name="Rectangle 11"/>
          <p:cNvSpPr/>
          <p:nvPr/>
        </p:nvSpPr>
        <p:spPr>
          <a:xfrm rot="-1860000">
            <a:off x="1280115" y="4516488"/>
            <a:ext cx="158921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 Interdisciplinary Work</a:t>
            </a:r>
          </a:p>
        </p:txBody>
      </p:sp>
      <p:sp>
        <p:nvSpPr>
          <p:cNvPr id="13" name="Rectangle 12"/>
          <p:cNvSpPr/>
          <p:nvPr/>
        </p:nvSpPr>
        <p:spPr>
          <a:xfrm rot="-1860000">
            <a:off x="2184755" y="4339656"/>
            <a:ext cx="1024896"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Collaboration</a:t>
            </a:r>
          </a:p>
        </p:txBody>
      </p:sp>
      <p:sp>
        <p:nvSpPr>
          <p:cNvPr id="14" name="Rectangle 13"/>
          <p:cNvSpPr/>
          <p:nvPr/>
        </p:nvSpPr>
        <p:spPr>
          <a:xfrm rot="-1860000">
            <a:off x="2683490" y="4289028"/>
            <a:ext cx="843821"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Mentoring</a:t>
            </a:r>
          </a:p>
        </p:txBody>
      </p:sp>
      <p:sp>
        <p:nvSpPr>
          <p:cNvPr id="15" name="Rectangle 14"/>
          <p:cNvSpPr/>
          <p:nvPr/>
        </p:nvSpPr>
        <p:spPr>
          <a:xfrm rot="-1860000">
            <a:off x="2824665" y="4364808"/>
            <a:ext cx="1114857"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Tenure Policies</a:t>
            </a:r>
          </a:p>
        </p:txBody>
      </p:sp>
      <p:sp>
        <p:nvSpPr>
          <p:cNvPr id="16" name="Rectangle 15"/>
          <p:cNvSpPr/>
          <p:nvPr/>
        </p:nvSpPr>
        <p:spPr>
          <a:xfrm rot="-1860000">
            <a:off x="2717691" y="4496055"/>
            <a:ext cx="1596206"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Tenure Expectations: Clarity</a:t>
            </a:r>
          </a:p>
        </p:txBody>
      </p:sp>
      <p:sp>
        <p:nvSpPr>
          <p:cNvPr id="17" name="Rectangle 16"/>
          <p:cNvSpPr/>
          <p:nvPr/>
        </p:nvSpPr>
        <p:spPr>
          <a:xfrm rot="-1860000">
            <a:off x="3350038" y="4428337"/>
            <a:ext cx="1273938" cy="276999"/>
          </a:xfrm>
          <a:prstGeom prst="rect">
            <a:avLst/>
          </a:prstGeom>
        </p:spPr>
        <p:txBody>
          <a:bodyPr wrap="none">
            <a:spAutoFit/>
          </a:bodyPr>
          <a:lstStyle/>
          <a:p>
            <a:pPr fontAlgn="b"/>
            <a:r>
              <a:rPr lang="en-US" sz="1200" dirty="0">
                <a:solidFill>
                  <a:srgbClr val="000000"/>
                </a:solidFill>
                <a:latin typeface="Calibri" panose="020F0502020204030204" pitchFamily="34" charset="0"/>
              </a:rPr>
              <a:t>Promotion to Full</a:t>
            </a:r>
          </a:p>
        </p:txBody>
      </p:sp>
      <p:sp>
        <p:nvSpPr>
          <p:cNvPr id="18" name="Rectangle 17"/>
          <p:cNvSpPr/>
          <p:nvPr/>
        </p:nvSpPr>
        <p:spPr>
          <a:xfrm rot="-1860000">
            <a:off x="4342734" y="4234932"/>
            <a:ext cx="58221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Senior</a:t>
            </a:r>
            <a:endParaRPr lang="en-US" sz="1200" dirty="0">
              <a:solidFill>
                <a:srgbClr val="000000"/>
              </a:solidFill>
              <a:latin typeface="Calibri" panose="020F0502020204030204" pitchFamily="34" charset="0"/>
            </a:endParaRPr>
          </a:p>
        </p:txBody>
      </p:sp>
      <p:sp>
        <p:nvSpPr>
          <p:cNvPr id="19" name="Rectangle 18"/>
          <p:cNvSpPr/>
          <p:nvPr/>
        </p:nvSpPr>
        <p:spPr>
          <a:xfrm rot="-1860000">
            <a:off x="4502923" y="4310903"/>
            <a:ext cx="78579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Divisional</a:t>
            </a:r>
            <a:endParaRPr lang="en-US" sz="1200" dirty="0">
              <a:solidFill>
                <a:srgbClr val="000000"/>
              </a:solidFill>
              <a:latin typeface="Calibri" panose="020F0502020204030204" pitchFamily="34" charset="0"/>
            </a:endParaRPr>
          </a:p>
        </p:txBody>
      </p:sp>
      <p:sp>
        <p:nvSpPr>
          <p:cNvPr id="20" name="Rectangle 19"/>
          <p:cNvSpPr/>
          <p:nvPr/>
        </p:nvSpPr>
        <p:spPr>
          <a:xfrm rot="-1860000">
            <a:off x="4624915" y="4337660"/>
            <a:ext cx="105182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Departmental</a:t>
            </a:r>
            <a:endParaRPr lang="en-US" sz="1200" dirty="0">
              <a:solidFill>
                <a:srgbClr val="000000"/>
              </a:solidFill>
              <a:latin typeface="Calibri" panose="020F0502020204030204" pitchFamily="34" charset="0"/>
            </a:endParaRPr>
          </a:p>
        </p:txBody>
      </p:sp>
      <p:sp>
        <p:nvSpPr>
          <p:cNvPr id="21" name="Rectangle 20"/>
          <p:cNvSpPr/>
          <p:nvPr/>
        </p:nvSpPr>
        <p:spPr>
          <a:xfrm rot="-1860000">
            <a:off x="5346303" y="4247231"/>
            <a:ext cx="626197"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Faculty</a:t>
            </a:r>
            <a:endParaRPr lang="en-US" sz="1200" dirty="0">
              <a:solidFill>
                <a:srgbClr val="000000"/>
              </a:solidFill>
              <a:latin typeface="Calibri" panose="020F0502020204030204" pitchFamily="34" charset="0"/>
            </a:endParaRPr>
          </a:p>
        </p:txBody>
      </p:sp>
      <p:sp>
        <p:nvSpPr>
          <p:cNvPr id="22" name="Rectangle 21"/>
          <p:cNvSpPr/>
          <p:nvPr/>
        </p:nvSpPr>
        <p:spPr>
          <a:xfrm rot="-1860000">
            <a:off x="5803770" y="4229314"/>
            <a:ext cx="493981"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Trust</a:t>
            </a:r>
            <a:endParaRPr lang="en-US" sz="1200" dirty="0">
              <a:solidFill>
                <a:srgbClr val="000000"/>
              </a:solidFill>
              <a:latin typeface="Calibri" panose="020F0502020204030204" pitchFamily="34" charset="0"/>
            </a:endParaRPr>
          </a:p>
        </p:txBody>
      </p:sp>
      <p:sp>
        <p:nvSpPr>
          <p:cNvPr id="23" name="Rectangle 22"/>
          <p:cNvSpPr/>
          <p:nvPr/>
        </p:nvSpPr>
        <p:spPr>
          <a:xfrm rot="-1860000">
            <a:off x="5049415" y="4555714"/>
            <a:ext cx="1729512"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Shared </a:t>
            </a:r>
            <a:r>
              <a:rPr lang="en-US" sz="1200" dirty="0">
                <a:solidFill>
                  <a:srgbClr val="000000"/>
                </a:solidFill>
                <a:latin typeface="Calibri" panose="020F0502020204030204" pitchFamily="34" charset="0"/>
              </a:rPr>
              <a:t>Sense of Purpose</a:t>
            </a:r>
          </a:p>
        </p:txBody>
      </p:sp>
      <p:sp>
        <p:nvSpPr>
          <p:cNvPr id="24" name="Rectangle 23"/>
          <p:cNvSpPr/>
          <p:nvPr/>
        </p:nvSpPr>
        <p:spPr>
          <a:xfrm rot="-1860000">
            <a:off x="5260685" y="4560192"/>
            <a:ext cx="1864678" cy="276999"/>
          </a:xfrm>
          <a:prstGeom prst="rect">
            <a:avLst/>
          </a:prstGeom>
        </p:spPr>
        <p:txBody>
          <a:bodyPr wrap="none">
            <a:spAutoFit/>
          </a:bodyPr>
          <a:lstStyle/>
          <a:p>
            <a:pPr fontAlgn="b"/>
            <a:r>
              <a:rPr lang="en-US" sz="1200" spc="-90" dirty="0" smtClean="0">
                <a:solidFill>
                  <a:srgbClr val="000000"/>
                </a:solidFill>
                <a:latin typeface="Calibri" panose="020F0502020204030204" pitchFamily="34" charset="0"/>
              </a:rPr>
              <a:t>Understanding </a:t>
            </a:r>
            <a:r>
              <a:rPr lang="en-US" sz="1200" spc="-90" dirty="0">
                <a:solidFill>
                  <a:srgbClr val="000000"/>
                </a:solidFill>
                <a:latin typeface="Calibri" panose="020F0502020204030204" pitchFamily="34" charset="0"/>
              </a:rPr>
              <a:t>the Issue at Hand</a:t>
            </a:r>
          </a:p>
        </p:txBody>
      </p:sp>
      <p:sp>
        <p:nvSpPr>
          <p:cNvPr id="25" name="Rectangle 24"/>
          <p:cNvSpPr/>
          <p:nvPr/>
        </p:nvSpPr>
        <p:spPr>
          <a:xfrm rot="-1860000">
            <a:off x="6505074" y="4315113"/>
            <a:ext cx="93711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Adaptability</a:t>
            </a:r>
            <a:endParaRPr lang="en-US" sz="1200" dirty="0">
              <a:solidFill>
                <a:srgbClr val="000000"/>
              </a:solidFill>
              <a:latin typeface="Calibri" panose="020F0502020204030204" pitchFamily="34" charset="0"/>
            </a:endParaRPr>
          </a:p>
        </p:txBody>
      </p:sp>
      <p:sp>
        <p:nvSpPr>
          <p:cNvPr id="26" name="Rectangle 25"/>
          <p:cNvSpPr/>
          <p:nvPr/>
        </p:nvSpPr>
        <p:spPr>
          <a:xfrm rot="-1860000">
            <a:off x="6828109" y="4333284"/>
            <a:ext cx="93397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Productivity</a:t>
            </a:r>
            <a:endParaRPr lang="en-US" sz="1200" dirty="0">
              <a:solidFill>
                <a:srgbClr val="000000"/>
              </a:solidFill>
              <a:latin typeface="Calibri" panose="020F0502020204030204" pitchFamily="34" charset="0"/>
            </a:endParaRPr>
          </a:p>
        </p:txBody>
      </p:sp>
      <p:sp>
        <p:nvSpPr>
          <p:cNvPr id="30" name="Rectangle 29"/>
          <p:cNvSpPr/>
          <p:nvPr/>
        </p:nvSpPr>
        <p:spPr>
          <a:xfrm rot="-1860000">
            <a:off x="7609987" y="4515540"/>
            <a:ext cx="1575047" cy="276999"/>
          </a:xfrm>
          <a:prstGeom prst="rect">
            <a:avLst/>
          </a:prstGeom>
        </p:spPr>
        <p:txBody>
          <a:bodyPr wrap="none">
            <a:spAutoFit/>
          </a:bodyPr>
          <a:lstStyle/>
          <a:p>
            <a:pPr fontAlgn="b"/>
            <a:r>
              <a:rPr lang="en-US" sz="1200" spc="-90" dirty="0">
                <a:solidFill>
                  <a:srgbClr val="000000"/>
                </a:solidFill>
                <a:latin typeface="Calibri" panose="020F0502020204030204" pitchFamily="34" charset="0"/>
              </a:rPr>
              <a:t>Appreciation </a:t>
            </a:r>
            <a:r>
              <a:rPr lang="en-US" sz="1200" spc="-90" dirty="0" smtClean="0">
                <a:solidFill>
                  <a:srgbClr val="000000"/>
                </a:solidFill>
                <a:latin typeface="Calibri" panose="020F0502020204030204" pitchFamily="34" charset="0"/>
              </a:rPr>
              <a:t>&amp;Recognition</a:t>
            </a:r>
            <a:endParaRPr lang="en-US" sz="1200" spc="-90" dirty="0">
              <a:solidFill>
                <a:srgbClr val="000000"/>
              </a:solidFill>
              <a:latin typeface="Calibri" panose="020F0502020204030204" pitchFamily="34" charset="0"/>
            </a:endParaRPr>
          </a:p>
        </p:txBody>
      </p:sp>
      <p:cxnSp>
        <p:nvCxnSpPr>
          <p:cNvPr id="37" name="Straight Connector 36"/>
          <p:cNvCxnSpPr/>
          <p:nvPr/>
        </p:nvCxnSpPr>
        <p:spPr>
          <a:xfrm>
            <a:off x="805107"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16247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500432"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85779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195757"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553120"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891082"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248445" y="190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605457"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96282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300782"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65814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96107"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353470"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691432"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048795" y="47625"/>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386757"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74412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082082"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43944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777407"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134770"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472732"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830095" y="57150"/>
            <a:ext cx="0" cy="420624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3480000">
            <a:off x="281998"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3480000">
            <a:off x="63936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3480000">
            <a:off x="977323"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3480000">
            <a:off x="133468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3480000">
            <a:off x="1672648"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3480000">
            <a:off x="2030011"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3480000">
            <a:off x="2367973"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3480000">
            <a:off x="2725336" y="3967532"/>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3480000">
            <a:off x="3092292"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3480000">
            <a:off x="344965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3480000">
            <a:off x="3787617"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3480000">
            <a:off x="414498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3480000">
            <a:off x="4482942"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3480000">
            <a:off x="4840305"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3480000">
            <a:off x="5178267"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3480000">
            <a:off x="5535630" y="3988207"/>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3480000">
            <a:off x="5928195"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3480000">
            <a:off x="628555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3480000">
            <a:off x="6623520"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3480000">
            <a:off x="6971358" y="3958008"/>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3480000">
            <a:off x="7318845"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3480000">
            <a:off x="7676208"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3480000">
            <a:off x="8014170"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3480000">
            <a:off x="8371533" y="3967533"/>
            <a:ext cx="0" cy="118872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8" name="Freeform 107"/>
          <p:cNvSpPr/>
          <p:nvPr/>
        </p:nvSpPr>
        <p:spPr>
          <a:xfrm>
            <a:off x="3105150" y="28575"/>
            <a:ext cx="2952750" cy="5200650"/>
          </a:xfrm>
          <a:custGeom>
            <a:avLst/>
            <a:gdLst>
              <a:gd name="connsiteX0" fmla="*/ 1552575 w 2952750"/>
              <a:gd name="connsiteY0" fmla="*/ 28575 h 5200650"/>
              <a:gd name="connsiteX1" fmla="*/ 1562100 w 2952750"/>
              <a:gd name="connsiteY1" fmla="*/ 4219575 h 5200650"/>
              <a:gd name="connsiteX2" fmla="*/ 0 w 2952750"/>
              <a:gd name="connsiteY2" fmla="*/ 5200650 h 5200650"/>
              <a:gd name="connsiteX3" fmla="*/ 1400175 w 2952750"/>
              <a:gd name="connsiteY3" fmla="*/ 5181600 h 5200650"/>
              <a:gd name="connsiteX4" fmla="*/ 2952750 w 2952750"/>
              <a:gd name="connsiteY4" fmla="*/ 4200525 h 5200650"/>
              <a:gd name="connsiteX5" fmla="*/ 2952750 w 2952750"/>
              <a:gd name="connsiteY5" fmla="*/ 0 h 5200650"/>
              <a:gd name="connsiteX6" fmla="*/ 1552575 w 2952750"/>
              <a:gd name="connsiteY6" fmla="*/ 28575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0" h="5200650">
                <a:moveTo>
                  <a:pt x="1552575" y="28575"/>
                </a:moveTo>
                <a:lnTo>
                  <a:pt x="1562100" y="4219575"/>
                </a:lnTo>
                <a:lnTo>
                  <a:pt x="0" y="5200650"/>
                </a:lnTo>
                <a:lnTo>
                  <a:pt x="1400175" y="5181600"/>
                </a:lnTo>
                <a:lnTo>
                  <a:pt x="2952750" y="4200525"/>
                </a:lnTo>
                <a:lnTo>
                  <a:pt x="2952750" y="0"/>
                </a:lnTo>
                <a:lnTo>
                  <a:pt x="1552575" y="28575"/>
                </a:lnTo>
                <a:close/>
              </a:path>
            </a:pathLst>
          </a:cu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533400" y="38100"/>
            <a:ext cx="2038350" cy="4781550"/>
          </a:xfrm>
          <a:custGeom>
            <a:avLst/>
            <a:gdLst>
              <a:gd name="connsiteX0" fmla="*/ 895350 w 2038350"/>
              <a:gd name="connsiteY0" fmla="*/ 9525 h 4781550"/>
              <a:gd name="connsiteX1" fmla="*/ 895350 w 2038350"/>
              <a:gd name="connsiteY1" fmla="*/ 4200525 h 4781550"/>
              <a:gd name="connsiteX2" fmla="*/ 0 w 2038350"/>
              <a:gd name="connsiteY2" fmla="*/ 4743450 h 4781550"/>
              <a:gd name="connsiteX3" fmla="*/ 1095375 w 2038350"/>
              <a:gd name="connsiteY3" fmla="*/ 4781550 h 4781550"/>
              <a:gd name="connsiteX4" fmla="*/ 2038350 w 2038350"/>
              <a:gd name="connsiteY4" fmla="*/ 4191000 h 4781550"/>
              <a:gd name="connsiteX5" fmla="*/ 2038350 w 2038350"/>
              <a:gd name="connsiteY5" fmla="*/ 0 h 4781550"/>
              <a:gd name="connsiteX6" fmla="*/ 895350 w 2038350"/>
              <a:gd name="connsiteY6" fmla="*/ 9525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50" h="4781550">
                <a:moveTo>
                  <a:pt x="895350" y="9525"/>
                </a:moveTo>
                <a:lnTo>
                  <a:pt x="895350" y="4200525"/>
                </a:lnTo>
                <a:lnTo>
                  <a:pt x="0" y="4743450"/>
                </a:lnTo>
                <a:lnTo>
                  <a:pt x="1095375" y="4781550"/>
                </a:lnTo>
                <a:lnTo>
                  <a:pt x="2038350" y="4191000"/>
                </a:lnTo>
                <a:lnTo>
                  <a:pt x="2038350" y="0"/>
                </a:lnTo>
                <a:lnTo>
                  <a:pt x="895350" y="9525"/>
                </a:lnTo>
                <a:close/>
              </a:path>
            </a:pathLst>
          </a:cu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4740243" y="3909817"/>
            <a:ext cx="1223797"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b="1" dirty="0" smtClean="0">
                <a:ln w="0"/>
                <a:solidFill>
                  <a:srgbClr val="0070C0"/>
                </a:solidFill>
                <a:effectLst>
                  <a:outerShdw blurRad="38100" dist="19050" dir="2700000" algn="tl" rotWithShape="0">
                    <a:schemeClr val="dk1">
                      <a:alpha val="40000"/>
                    </a:schemeClr>
                  </a:outerShdw>
                </a:effectLst>
              </a:rPr>
              <a:t>Leadership</a:t>
            </a:r>
            <a:endParaRPr lang="en-US" b="1" dirty="0">
              <a:ln w="0"/>
              <a:solidFill>
                <a:srgbClr val="0070C0"/>
              </a:solidFill>
              <a:effectLst>
                <a:outerShdw blurRad="38100" dist="19050" dir="2700000" algn="tl" rotWithShape="0">
                  <a:schemeClr val="dk1">
                    <a:alpha val="40000"/>
                  </a:schemeClr>
                </a:outerShdw>
              </a:effectLst>
            </a:endParaRPr>
          </a:p>
        </p:txBody>
      </p:sp>
      <p:sp>
        <p:nvSpPr>
          <p:cNvPr id="32" name="TextBox 31"/>
          <p:cNvSpPr txBox="1"/>
          <p:nvPr/>
        </p:nvSpPr>
        <p:spPr>
          <a:xfrm>
            <a:off x="3794245" y="3909817"/>
            <a:ext cx="583814"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b="1" dirty="0">
                <a:ln w="0"/>
                <a:solidFill>
                  <a:schemeClr val="tx1"/>
                </a:solidFill>
                <a:effectLst>
                  <a:outerShdw blurRad="38100" dist="19050" dir="2700000" algn="tl" rotWithShape="0">
                    <a:schemeClr val="dk1">
                      <a:alpha val="40000"/>
                    </a:schemeClr>
                  </a:outerShdw>
                </a:effectLst>
              </a:rPr>
              <a:t>P&amp;T</a:t>
            </a:r>
          </a:p>
        </p:txBody>
      </p:sp>
      <p:sp>
        <p:nvSpPr>
          <p:cNvPr id="115" name="TextBox 114"/>
          <p:cNvSpPr txBox="1"/>
          <p:nvPr/>
        </p:nvSpPr>
        <p:spPr>
          <a:xfrm>
            <a:off x="289196" y="3632818"/>
            <a:ext cx="1204265" cy="646331"/>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pPr algn="ctr"/>
            <a:r>
              <a:rPr lang="en-US" b="1" dirty="0" smtClean="0">
                <a:solidFill>
                  <a:srgbClr val="7030A0"/>
                </a:solidFill>
              </a:rPr>
              <a:t>Nature of Work</a:t>
            </a:r>
            <a:endParaRPr lang="en-US" b="1" dirty="0">
              <a:ln w="0"/>
              <a:solidFill>
                <a:srgbClr val="7030A0"/>
              </a:solidFill>
              <a:effectLst>
                <a:outerShdw blurRad="38100" dist="19050" dir="2700000" algn="tl" rotWithShape="0">
                  <a:schemeClr val="dk1">
                    <a:alpha val="40000"/>
                  </a:schemeClr>
                </a:outerShdw>
              </a:effectLst>
            </a:endParaRPr>
          </a:p>
        </p:txBody>
      </p:sp>
      <p:sp>
        <p:nvSpPr>
          <p:cNvPr id="124" name="Freeform 123"/>
          <p:cNvSpPr/>
          <p:nvPr/>
        </p:nvSpPr>
        <p:spPr>
          <a:xfrm>
            <a:off x="4495800" y="19050"/>
            <a:ext cx="3295650" cy="5229225"/>
          </a:xfrm>
          <a:custGeom>
            <a:avLst/>
            <a:gdLst>
              <a:gd name="connsiteX0" fmla="*/ 1552575 w 3295650"/>
              <a:gd name="connsiteY0" fmla="*/ 0 h 5229225"/>
              <a:gd name="connsiteX1" fmla="*/ 1562100 w 3295650"/>
              <a:gd name="connsiteY1" fmla="*/ 4219575 h 5229225"/>
              <a:gd name="connsiteX2" fmla="*/ 0 w 3295650"/>
              <a:gd name="connsiteY2" fmla="*/ 5210175 h 5229225"/>
              <a:gd name="connsiteX3" fmla="*/ 1733550 w 3295650"/>
              <a:gd name="connsiteY3" fmla="*/ 5229225 h 5229225"/>
              <a:gd name="connsiteX4" fmla="*/ 3286125 w 3295650"/>
              <a:gd name="connsiteY4" fmla="*/ 4210050 h 5229225"/>
              <a:gd name="connsiteX5" fmla="*/ 3295650 w 3295650"/>
              <a:gd name="connsiteY5" fmla="*/ 19050 h 5229225"/>
              <a:gd name="connsiteX6" fmla="*/ 1552575 w 3295650"/>
              <a:gd name="connsiteY6" fmla="*/ 0 h 522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0" h="5229225">
                <a:moveTo>
                  <a:pt x="1552575" y="0"/>
                </a:moveTo>
                <a:lnTo>
                  <a:pt x="1562100" y="4219575"/>
                </a:lnTo>
                <a:lnTo>
                  <a:pt x="0" y="5210175"/>
                </a:lnTo>
                <a:lnTo>
                  <a:pt x="1733550" y="5229225"/>
                </a:lnTo>
                <a:lnTo>
                  <a:pt x="3286125" y="4210050"/>
                </a:lnTo>
                <a:lnTo>
                  <a:pt x="3295650" y="19050"/>
                </a:lnTo>
                <a:lnTo>
                  <a:pt x="1552575" y="0"/>
                </a:lnTo>
                <a:close/>
              </a:path>
            </a:pathLst>
          </a:custGeom>
          <a:noFill/>
          <a:ln>
            <a:solidFill>
              <a:srgbClr val="FFA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Freeform 124"/>
          <p:cNvSpPr/>
          <p:nvPr/>
        </p:nvSpPr>
        <p:spPr>
          <a:xfrm>
            <a:off x="6219825" y="28575"/>
            <a:ext cx="2619375" cy="5200650"/>
          </a:xfrm>
          <a:custGeom>
            <a:avLst/>
            <a:gdLst>
              <a:gd name="connsiteX0" fmla="*/ 1571625 w 2619375"/>
              <a:gd name="connsiteY0" fmla="*/ 19050 h 5200650"/>
              <a:gd name="connsiteX1" fmla="*/ 1571625 w 2619375"/>
              <a:gd name="connsiteY1" fmla="*/ 4210050 h 5200650"/>
              <a:gd name="connsiteX2" fmla="*/ 0 w 2619375"/>
              <a:gd name="connsiteY2" fmla="*/ 5200650 h 5200650"/>
              <a:gd name="connsiteX3" fmla="*/ 1143000 w 2619375"/>
              <a:gd name="connsiteY3" fmla="*/ 5200650 h 5200650"/>
              <a:gd name="connsiteX4" fmla="*/ 2619375 w 2619375"/>
              <a:gd name="connsiteY4" fmla="*/ 4210050 h 5200650"/>
              <a:gd name="connsiteX5" fmla="*/ 2619375 w 2619375"/>
              <a:gd name="connsiteY5" fmla="*/ 0 h 5200650"/>
              <a:gd name="connsiteX6" fmla="*/ 1571625 w 2619375"/>
              <a:gd name="connsiteY6" fmla="*/ 1905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75" h="5200650">
                <a:moveTo>
                  <a:pt x="1571625" y="19050"/>
                </a:moveTo>
                <a:lnTo>
                  <a:pt x="1571625" y="4210050"/>
                </a:lnTo>
                <a:lnTo>
                  <a:pt x="0" y="5200650"/>
                </a:lnTo>
                <a:lnTo>
                  <a:pt x="1143000" y="5200650"/>
                </a:lnTo>
                <a:lnTo>
                  <a:pt x="2619375" y="4210050"/>
                </a:lnTo>
                <a:lnTo>
                  <a:pt x="2619375" y="0"/>
                </a:lnTo>
                <a:lnTo>
                  <a:pt x="1571625" y="19050"/>
                </a:lnTo>
                <a:close/>
              </a:path>
            </a:pathLst>
          </a:custGeom>
          <a:noFill/>
          <a:ln>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TextBox 113"/>
          <p:cNvSpPr txBox="1"/>
          <p:nvPr/>
        </p:nvSpPr>
        <p:spPr>
          <a:xfrm>
            <a:off x="6280185" y="3909817"/>
            <a:ext cx="1331198" cy="369332"/>
          </a:xfrm>
          <a:prstGeom prst="rect">
            <a:avLst/>
          </a:prstGeom>
        </p:spPr>
        <p:txBody>
          <a:bodyPr wrap="none">
            <a:spAutoFit/>
          </a:bodyPr>
          <a:lstStyle>
            <a:defPPr>
              <a:defRPr lang="en-US"/>
            </a:defPPr>
            <a:lvl1pPr fontAlgn="b">
              <a:defRPr>
                <a:solidFill>
                  <a:srgbClr val="000000"/>
                </a:solidFill>
                <a:latin typeface="Calibri" panose="020F0502020204030204" pitchFamily="34" charset="0"/>
              </a:defRPr>
            </a:lvl1pPr>
          </a:lstStyle>
          <a:p>
            <a:r>
              <a:rPr lang="en-US" b="1" dirty="0">
                <a:solidFill>
                  <a:schemeClr val="accent4">
                    <a:lumMod val="75000"/>
                  </a:schemeClr>
                </a:solidFill>
              </a:rPr>
              <a:t>Governance</a:t>
            </a:r>
            <a:endParaRPr lang="en-US" b="1" dirty="0">
              <a:ln w="0"/>
              <a:solidFill>
                <a:schemeClr val="accent4">
                  <a:lumMod val="75000"/>
                </a:schemeClr>
              </a:solidFill>
              <a:effectLst>
                <a:outerShdw blurRad="38100" dist="19050" dir="2700000" algn="tl" rotWithShape="0">
                  <a:schemeClr val="dk1">
                    <a:alpha val="40000"/>
                  </a:schemeClr>
                </a:outerShdw>
              </a:effectLst>
            </a:endParaRPr>
          </a:p>
        </p:txBody>
      </p:sp>
      <p:sp>
        <p:nvSpPr>
          <p:cNvPr id="126" name="TextBox 125"/>
          <p:cNvSpPr txBox="1"/>
          <p:nvPr/>
        </p:nvSpPr>
        <p:spPr>
          <a:xfrm>
            <a:off x="7703079" y="3909817"/>
            <a:ext cx="1335257" cy="369332"/>
          </a:xfrm>
          <a:prstGeom prst="rect">
            <a:avLst/>
          </a:prstGeom>
        </p:spPr>
        <p:txBody>
          <a:bodyPr wrap="square">
            <a:spAutoFit/>
          </a:bodyPr>
          <a:lstStyle>
            <a:defPPr>
              <a:defRPr lang="en-US"/>
            </a:defPPr>
            <a:lvl1pPr fontAlgn="b">
              <a:defRPr>
                <a:solidFill>
                  <a:srgbClr val="000000"/>
                </a:solidFill>
                <a:latin typeface="Calibri" panose="020F0502020204030204" pitchFamily="34" charset="0"/>
              </a:defRPr>
            </a:lvl1pPr>
          </a:lstStyle>
          <a:p>
            <a:r>
              <a:rPr lang="en-US" b="1" spc="-90" dirty="0" smtClean="0">
                <a:solidFill>
                  <a:srgbClr val="FF00FF"/>
                </a:solidFill>
              </a:rPr>
              <a:t>Department</a:t>
            </a:r>
            <a:endParaRPr lang="en-US" b="1" spc="-90" dirty="0">
              <a:ln w="0"/>
              <a:solidFill>
                <a:srgbClr val="FF00FF"/>
              </a:solidFill>
              <a:effectLst>
                <a:outerShdw blurRad="38100" dist="19050" dir="2700000" algn="tl" rotWithShape="0">
                  <a:schemeClr val="dk1">
                    <a:alpha val="40000"/>
                  </a:schemeClr>
                </a:outerShdw>
              </a:effectLst>
            </a:endParaRPr>
          </a:p>
        </p:txBody>
      </p:sp>
      <p:sp>
        <p:nvSpPr>
          <p:cNvPr id="31" name="Freeform 30"/>
          <p:cNvSpPr/>
          <p:nvPr/>
        </p:nvSpPr>
        <p:spPr>
          <a:xfrm>
            <a:off x="2076450" y="28575"/>
            <a:ext cx="2600325" cy="5200650"/>
          </a:xfrm>
          <a:custGeom>
            <a:avLst/>
            <a:gdLst>
              <a:gd name="connsiteX0" fmla="*/ 1543050 w 2600325"/>
              <a:gd name="connsiteY0" fmla="*/ 0 h 5200650"/>
              <a:gd name="connsiteX1" fmla="*/ 1543050 w 2600325"/>
              <a:gd name="connsiteY1" fmla="*/ 4229100 h 5200650"/>
              <a:gd name="connsiteX2" fmla="*/ 0 w 2600325"/>
              <a:gd name="connsiteY2" fmla="*/ 5172075 h 5200650"/>
              <a:gd name="connsiteX3" fmla="*/ 1047750 w 2600325"/>
              <a:gd name="connsiteY3" fmla="*/ 5200650 h 5200650"/>
              <a:gd name="connsiteX4" fmla="*/ 2600325 w 2600325"/>
              <a:gd name="connsiteY4" fmla="*/ 4200525 h 5200650"/>
              <a:gd name="connsiteX5" fmla="*/ 2590800 w 2600325"/>
              <a:gd name="connsiteY5" fmla="*/ 0 h 5200650"/>
              <a:gd name="connsiteX6" fmla="*/ 1543050 w 2600325"/>
              <a:gd name="connsiteY6" fmla="*/ 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25" h="5200650">
                <a:moveTo>
                  <a:pt x="1543050" y="0"/>
                </a:moveTo>
                <a:lnTo>
                  <a:pt x="1543050" y="4229100"/>
                </a:lnTo>
                <a:lnTo>
                  <a:pt x="0" y="5172075"/>
                </a:lnTo>
                <a:lnTo>
                  <a:pt x="1047750" y="5200650"/>
                </a:lnTo>
                <a:lnTo>
                  <a:pt x="2600325" y="4200525"/>
                </a:lnTo>
                <a:lnTo>
                  <a:pt x="2590800" y="0"/>
                </a:lnTo>
                <a:lnTo>
                  <a:pt x="154305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flipH="1" flipV="1">
            <a:off x="1347717" y="1417345"/>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H="1" flipV="1">
            <a:off x="994875" y="203890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flipV="1">
            <a:off x="3108745" y="1548925"/>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269459" y="2140229"/>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1886392" y="2292629"/>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233746" y="1857500"/>
            <a:ext cx="290302"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H="1" flipV="1">
            <a:off x="658599" y="2082909"/>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H="1" flipV="1">
            <a:off x="4510891" y="1578492"/>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H="1" flipV="1">
            <a:off x="5185174" y="2423014"/>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H="1" flipV="1">
            <a:off x="4861807" y="2490724"/>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H="1" flipV="1">
            <a:off x="5534981" y="173613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H="1" flipV="1">
            <a:off x="6565131" y="2550661"/>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flipH="1" flipV="1">
            <a:off x="6946460" y="2622045"/>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H="1" flipV="1">
            <a:off x="8707325" y="165287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flipV="1">
            <a:off x="6190913" y="2339126"/>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H="1" flipV="1">
            <a:off x="7310345" y="2713772"/>
            <a:ext cx="174494" cy="192746"/>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flipV="1">
            <a:off x="7644065" y="243951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9045161" y="2038908"/>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a:off x="8877076" y="8021732"/>
            <a:ext cx="250860" cy="172343"/>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a:off x="8906012" y="7734679"/>
            <a:ext cx="250860" cy="172343"/>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rot="-1860000">
            <a:off x="6885002" y="4408288"/>
            <a:ext cx="1243546"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Collegiality</a:t>
            </a:r>
            <a:endParaRPr lang="en-US" sz="1200" dirty="0">
              <a:solidFill>
                <a:srgbClr val="000000"/>
              </a:solidFill>
              <a:latin typeface="Calibri" panose="020F0502020204030204" pitchFamily="34" charset="0"/>
            </a:endParaRPr>
          </a:p>
        </p:txBody>
      </p:sp>
      <p:sp>
        <p:nvSpPr>
          <p:cNvPr id="153" name="Rectangle 152"/>
          <p:cNvSpPr/>
          <p:nvPr/>
        </p:nvSpPr>
        <p:spPr>
          <a:xfrm rot="-1860000">
            <a:off x="7089470" y="4453875"/>
            <a:ext cx="1337354"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Engagement</a:t>
            </a:r>
            <a:endParaRPr lang="en-US" sz="1200" dirty="0">
              <a:solidFill>
                <a:srgbClr val="000000"/>
              </a:solidFill>
              <a:latin typeface="Calibri" panose="020F0502020204030204" pitchFamily="34" charset="0"/>
            </a:endParaRPr>
          </a:p>
        </p:txBody>
      </p:sp>
      <p:sp>
        <p:nvSpPr>
          <p:cNvPr id="154" name="Rectangle 153"/>
          <p:cNvSpPr/>
          <p:nvPr/>
        </p:nvSpPr>
        <p:spPr>
          <a:xfrm rot="-1860000">
            <a:off x="7728848" y="4376282"/>
            <a:ext cx="1044773" cy="276999"/>
          </a:xfrm>
          <a:prstGeom prst="rect">
            <a:avLst/>
          </a:prstGeom>
        </p:spPr>
        <p:txBody>
          <a:bodyPr wrap="none">
            <a:spAutoFit/>
          </a:bodyPr>
          <a:lstStyle/>
          <a:p>
            <a:pPr fontAlgn="b"/>
            <a:r>
              <a:rPr lang="en-US" sz="1200" dirty="0" smtClean="0">
                <a:solidFill>
                  <a:srgbClr val="000000"/>
                </a:solidFill>
                <a:latin typeface="Calibri" panose="020F0502020204030204" pitchFamily="34" charset="0"/>
              </a:rPr>
              <a:t>Dept. </a:t>
            </a:r>
            <a:r>
              <a:rPr lang="en-US" sz="1200" dirty="0">
                <a:solidFill>
                  <a:srgbClr val="000000"/>
                </a:solidFill>
                <a:latin typeface="Calibri" panose="020F0502020204030204" pitchFamily="34" charset="0"/>
              </a:rPr>
              <a:t>Quality</a:t>
            </a:r>
          </a:p>
        </p:txBody>
      </p:sp>
      <p:cxnSp>
        <p:nvCxnSpPr>
          <p:cNvPr id="155" name="Straight Arrow Connector 154"/>
          <p:cNvCxnSpPr/>
          <p:nvPr/>
        </p:nvCxnSpPr>
        <p:spPr>
          <a:xfrm flipH="1" flipV="1">
            <a:off x="2758719" y="2497098"/>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flipV="1">
            <a:off x="3804402" y="1640731"/>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166958" y="1897461"/>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H="1" flipV="1">
            <a:off x="7987039" y="1347817"/>
            <a:ext cx="174494" cy="192746"/>
          </a:xfrm>
          <a:prstGeom prst="straightConnector1">
            <a:avLst/>
          </a:prstGeom>
          <a:ln w="28575">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896983" y="-17417"/>
            <a:ext cx="5582194" cy="5277394"/>
          </a:xfrm>
          <a:custGeom>
            <a:avLst/>
            <a:gdLst>
              <a:gd name="connsiteX0" fmla="*/ 1236617 w 5582194"/>
              <a:gd name="connsiteY0" fmla="*/ 34834 h 5277394"/>
              <a:gd name="connsiteX1" fmla="*/ 1262743 w 5582194"/>
              <a:gd name="connsiteY1" fmla="*/ 4223657 h 5277394"/>
              <a:gd name="connsiteX2" fmla="*/ 0 w 5582194"/>
              <a:gd name="connsiteY2" fmla="*/ 5094514 h 5277394"/>
              <a:gd name="connsiteX3" fmla="*/ 4032069 w 5582194"/>
              <a:gd name="connsiteY3" fmla="*/ 5277394 h 5277394"/>
              <a:gd name="connsiteX4" fmla="*/ 5556069 w 5582194"/>
              <a:gd name="connsiteY4" fmla="*/ 4249783 h 5277394"/>
              <a:gd name="connsiteX5" fmla="*/ 5582194 w 5582194"/>
              <a:gd name="connsiteY5" fmla="*/ 0 h 5277394"/>
              <a:gd name="connsiteX6" fmla="*/ 1236617 w 5582194"/>
              <a:gd name="connsiteY6" fmla="*/ 34834 h 527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194" h="5277394">
                <a:moveTo>
                  <a:pt x="1236617" y="34834"/>
                </a:moveTo>
                <a:lnTo>
                  <a:pt x="1262743" y="4223657"/>
                </a:lnTo>
                <a:lnTo>
                  <a:pt x="0" y="5094514"/>
                </a:lnTo>
                <a:lnTo>
                  <a:pt x="4032069" y="5277394"/>
                </a:lnTo>
                <a:lnTo>
                  <a:pt x="5556069" y="4249783"/>
                </a:lnTo>
                <a:lnTo>
                  <a:pt x="5582194" y="0"/>
                </a:lnTo>
                <a:lnTo>
                  <a:pt x="1236617" y="34834"/>
                </a:lnTo>
                <a:close/>
              </a:path>
            </a:pathLst>
          </a:custGeom>
          <a:gradFill>
            <a:gsLst>
              <a:gs pos="100000">
                <a:srgbClr val="FFFFFF">
                  <a:alpha val="30000"/>
                </a:srgb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4484914" y="-8709"/>
            <a:ext cx="1567543" cy="5233852"/>
          </a:xfrm>
          <a:custGeom>
            <a:avLst/>
            <a:gdLst>
              <a:gd name="connsiteX0" fmla="*/ 1567543 w 1567543"/>
              <a:gd name="connsiteY0" fmla="*/ 0 h 5233852"/>
              <a:gd name="connsiteX1" fmla="*/ 1558835 w 1567543"/>
              <a:gd name="connsiteY1" fmla="*/ 4267200 h 5233852"/>
              <a:gd name="connsiteX2" fmla="*/ 0 w 1567543"/>
              <a:gd name="connsiteY2" fmla="*/ 5233852 h 5233852"/>
            </a:gdLst>
            <a:ahLst/>
            <a:cxnLst>
              <a:cxn ang="0">
                <a:pos x="connsiteX0" y="connsiteY0"/>
              </a:cxn>
              <a:cxn ang="0">
                <a:pos x="connsiteX1" y="connsiteY1"/>
              </a:cxn>
              <a:cxn ang="0">
                <a:pos x="connsiteX2" y="connsiteY2"/>
              </a:cxn>
            </a:cxnLst>
            <a:rect l="l" t="t" r="r" b="b"/>
            <a:pathLst>
              <a:path w="1567543" h="5233852">
                <a:moveTo>
                  <a:pt x="1567543" y="0"/>
                </a:moveTo>
                <a:cubicBezTo>
                  <a:pt x="1564640" y="1422400"/>
                  <a:pt x="1561738" y="2844800"/>
                  <a:pt x="1558835" y="4267200"/>
                </a:cubicBezTo>
                <a:lnTo>
                  <a:pt x="0" y="5233852"/>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4493623" y="0"/>
            <a:ext cx="4737463" cy="5242560"/>
          </a:xfrm>
          <a:custGeom>
            <a:avLst/>
            <a:gdLst>
              <a:gd name="connsiteX0" fmla="*/ 1558834 w 4737463"/>
              <a:gd name="connsiteY0" fmla="*/ 0 h 5242560"/>
              <a:gd name="connsiteX1" fmla="*/ 1524000 w 4737463"/>
              <a:gd name="connsiteY1" fmla="*/ 4258491 h 5242560"/>
              <a:gd name="connsiteX2" fmla="*/ 0 w 4737463"/>
              <a:gd name="connsiteY2" fmla="*/ 5242560 h 5242560"/>
              <a:gd name="connsiteX3" fmla="*/ 4737463 w 4737463"/>
              <a:gd name="connsiteY3" fmla="*/ 5207726 h 5242560"/>
              <a:gd name="connsiteX4" fmla="*/ 4720046 w 4737463"/>
              <a:gd name="connsiteY4" fmla="*/ 34834 h 5242560"/>
              <a:gd name="connsiteX5" fmla="*/ 1558834 w 4737463"/>
              <a:gd name="connsiteY5" fmla="*/ 0 h 52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7463" h="5242560">
                <a:moveTo>
                  <a:pt x="1558834" y="0"/>
                </a:moveTo>
                <a:lnTo>
                  <a:pt x="1524000" y="4258491"/>
                </a:lnTo>
                <a:lnTo>
                  <a:pt x="0" y="5242560"/>
                </a:lnTo>
                <a:lnTo>
                  <a:pt x="4737463" y="5207726"/>
                </a:lnTo>
                <a:cubicBezTo>
                  <a:pt x="4731657" y="3483429"/>
                  <a:pt x="4725852" y="1759131"/>
                  <a:pt x="4720046" y="34834"/>
                </a:cubicBezTo>
                <a:lnTo>
                  <a:pt x="1558834" y="0"/>
                </a:lnTo>
                <a:close/>
              </a:path>
            </a:pathLst>
          </a:custGeom>
          <a:gradFill>
            <a:gsLst>
              <a:gs pos="100000">
                <a:schemeClr val="bg2">
                  <a:alpha val="30000"/>
                </a:scheme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9" name="Straight Arrow Connector 128"/>
          <p:cNvCxnSpPr/>
          <p:nvPr/>
        </p:nvCxnSpPr>
        <p:spPr>
          <a:xfrm flipH="1" flipV="1">
            <a:off x="5887401" y="2018867"/>
            <a:ext cx="223422" cy="242723"/>
          </a:xfrm>
          <a:prstGeom prst="straightConnector1">
            <a:avLst/>
          </a:prstGeom>
          <a:ln w="38100">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456528" y="-12454"/>
            <a:ext cx="7093169" cy="461665"/>
          </a:xfrm>
          <a:prstGeom prst="rect">
            <a:avLst/>
          </a:prstGeom>
          <a:solidFill>
            <a:srgbClr val="0B2F3A"/>
          </a:solidFill>
        </p:spPr>
        <p:txBody>
          <a:bodyPr wrap="square" rtlCol="0">
            <a:spAutoFit/>
          </a:bodyPr>
          <a:lstStyle/>
          <a:p>
            <a:r>
              <a:rPr lang="en-US" sz="2400" dirty="0" smtClean="0">
                <a:solidFill>
                  <a:schemeClr val="bg2"/>
                </a:solidFill>
              </a:rPr>
              <a:t>Areas S&amp;T performed </a:t>
            </a:r>
            <a:r>
              <a:rPr lang="en-US" sz="2400" b="1" dirty="0" smtClean="0">
                <a:solidFill>
                  <a:schemeClr val="accent4">
                    <a:lumMod val="60000"/>
                    <a:lumOff val="40000"/>
                  </a:schemeClr>
                </a:solidFill>
              </a:rPr>
              <a:t>below</a:t>
            </a:r>
            <a:r>
              <a:rPr lang="en-US" sz="2400" dirty="0" smtClean="0">
                <a:solidFill>
                  <a:schemeClr val="bg2"/>
                </a:solidFill>
              </a:rPr>
              <a:t> the selected peer group</a:t>
            </a:r>
          </a:p>
        </p:txBody>
      </p:sp>
    </p:spTree>
    <p:extLst>
      <p:ext uri="{BB962C8B-B14F-4D97-AF65-F5344CB8AC3E}">
        <p14:creationId xmlns:p14="http://schemas.microsoft.com/office/powerpoint/2010/main" val="156088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nodePh="1">
                                  <p:stCondLst>
                                    <p:cond delay="0"/>
                                  </p:stCondLst>
                                  <p:endCondLst>
                                    <p:cond evt="begin" delay="0">
                                      <p:tn val="5"/>
                                    </p:cond>
                                  </p:endCondLst>
                                  <p:childTnLst>
                                    <p:set>
                                      <p:cBhvr rctx="PPT">
                                        <p:cTn id="6" dur="indefinite"/>
                                        <p:tgtEl>
                                          <p:spTgt spid="2">
                                            <p:txEl>
                                              <p:pRg st="0" end="0"/>
                                            </p:txEl>
                                          </p:spTgt>
                                        </p:tgtEl>
                                        <p:attrNameLst>
                                          <p:attrName>style.opacity</p:attrName>
                                        </p:attrNameLst>
                                      </p:cBhvr>
                                      <p:to>
                                        <p:strVal val="0.25"/>
                                      </p:to>
                                    </p:set>
                                    <p:animEffect filter="image" prLst="opacity: 0.25">
                                      <p:cBhvr rctx="IE">
                                        <p:cTn id="7" dur="indefinite"/>
                                        <p:tgtEl>
                                          <p:spTgt spid="2">
                                            <p:txEl>
                                              <p:pRg st="0" end="0"/>
                                            </p:txEl>
                                          </p:spTgt>
                                        </p:tgtEl>
                                      </p:cBhvr>
                                    </p:animEffect>
                                  </p:childTnLst>
                                </p:cTn>
                              </p:par>
                              <p:par>
                                <p:cTn id="8" presetID="9" presetClass="emph" presetSubtype="0" grpId="0" nodeType="withEffect" nodePh="1">
                                  <p:stCondLst>
                                    <p:cond delay="0"/>
                                  </p:stCondLst>
                                  <p:endCondLst>
                                    <p:cond evt="begin" delay="0">
                                      <p:tn val="8"/>
                                    </p:cond>
                                  </p:endCondLst>
                                  <p:childTnLst>
                                    <p:set>
                                      <p:cBhvr rctx="PPT">
                                        <p:cTn id="9" dur="indefinite"/>
                                        <p:tgtEl>
                                          <p:spTgt spid="3">
                                            <p:txEl>
                                              <p:pRg st="0" end="0"/>
                                            </p:txEl>
                                          </p:spTgt>
                                        </p:tgtEl>
                                        <p:attrNameLst>
                                          <p:attrName>style.opacity</p:attrName>
                                        </p:attrNameLst>
                                      </p:cBhvr>
                                      <p:to>
                                        <p:strVal val="0.25"/>
                                      </p:to>
                                    </p:set>
                                    <p:animEffect filter="image" prLst="opacity: 0.25">
                                      <p:cBhvr rctx="IE">
                                        <p:cTn id="10" dur="indefinite"/>
                                        <p:tgtEl>
                                          <p:spTgt spid="3">
                                            <p:txEl>
                                              <p:pRg st="0" end="0"/>
                                            </p:txEl>
                                          </p:spTgt>
                                        </p:tgtEl>
                                      </p:cBhvr>
                                    </p:animEffect>
                                  </p:childTnLst>
                                </p:cTn>
                              </p:par>
                              <p:par>
                                <p:cTn id="11" presetID="9" presetClass="emph" presetSubtype="0" grpId="0" nodeType="withEffect" nodePh="1">
                                  <p:stCondLst>
                                    <p:cond delay="0"/>
                                  </p:stCondLst>
                                  <p:endCondLst>
                                    <p:cond evt="begin" delay="0">
                                      <p:tn val="11"/>
                                    </p:cond>
                                  </p:endCondLst>
                                  <p:childTnLst>
                                    <p:set>
                                      <p:cBhvr rctx="PPT">
                                        <p:cTn id="12" dur="indefinite"/>
                                        <p:tgtEl>
                                          <p:spTgt spid="4">
                                            <p:txEl>
                                              <p:pRg st="0" end="0"/>
                                            </p:txEl>
                                          </p:spTgt>
                                        </p:tgtEl>
                                        <p:attrNameLst>
                                          <p:attrName>style.opacity</p:attrName>
                                        </p:attrNameLst>
                                      </p:cBhvr>
                                      <p:to>
                                        <p:strVal val="0.25"/>
                                      </p:to>
                                    </p:set>
                                    <p:animEffect filter="image" prLst="opacity: 0.25">
                                      <p:cBhvr rctx="IE">
                                        <p:cTn id="13" dur="indefinite"/>
                                        <p:tgtEl>
                                          <p:spTgt spid="4">
                                            <p:txEl>
                                              <p:pRg st="0" end="0"/>
                                            </p:txEl>
                                          </p:spTgt>
                                        </p:tgtEl>
                                      </p:cBhvr>
                                    </p:animEffect>
                                  </p:childTnLst>
                                </p:cTn>
                              </p:par>
                              <p:par>
                                <p:cTn id="14" presetID="9" presetClass="emph" presetSubtype="0" grpId="0" nodeType="withEffect">
                                  <p:stCondLst>
                                    <p:cond delay="0"/>
                                  </p:stCondLst>
                                  <p:childTnLst>
                                    <p:set>
                                      <p:cBhvr rctx="PPT">
                                        <p:cTn id="15" dur="indefinite"/>
                                        <p:tgtEl>
                                          <p:spTgt spid="6"/>
                                        </p:tgtEl>
                                        <p:attrNameLst>
                                          <p:attrName>style.opacity</p:attrName>
                                        </p:attrNameLst>
                                      </p:cBhvr>
                                      <p:to>
                                        <p:strVal val="0.25"/>
                                      </p:to>
                                    </p:set>
                                    <p:animEffect filter="image" prLst="opacity: 0.25">
                                      <p:cBhvr rctx="IE">
                                        <p:cTn id="16" dur="indefinite"/>
                                        <p:tgtEl>
                                          <p:spTgt spid="6"/>
                                        </p:tgtEl>
                                      </p:cBhvr>
                                    </p:animEffect>
                                  </p:childTnLst>
                                </p:cTn>
                              </p:par>
                              <p:par>
                                <p:cTn id="17" presetID="9" presetClass="emph" presetSubtype="0" grpId="0" nodeType="withEffect">
                                  <p:stCondLst>
                                    <p:cond delay="0"/>
                                  </p:stCondLst>
                                  <p:childTnLst>
                                    <p:set>
                                      <p:cBhvr rctx="PPT">
                                        <p:cTn id="18" dur="indefinite"/>
                                        <p:tgtEl>
                                          <p:spTgt spid="7"/>
                                        </p:tgtEl>
                                        <p:attrNameLst>
                                          <p:attrName>style.opacity</p:attrName>
                                        </p:attrNameLst>
                                      </p:cBhvr>
                                      <p:to>
                                        <p:strVal val="0.25"/>
                                      </p:to>
                                    </p:set>
                                    <p:animEffect filter="image" prLst="opacity: 0.25">
                                      <p:cBhvr rctx="IE">
                                        <p:cTn id="19" dur="indefinite"/>
                                        <p:tgtEl>
                                          <p:spTgt spid="7"/>
                                        </p:tgtEl>
                                      </p:cBhvr>
                                    </p:animEffect>
                                  </p:childTnLst>
                                </p:cTn>
                              </p:par>
                              <p:par>
                                <p:cTn id="20" presetID="9" presetClass="emph" presetSubtype="0" grpId="0" nodeType="withEffect">
                                  <p:stCondLst>
                                    <p:cond delay="0"/>
                                  </p:stCondLst>
                                  <p:childTnLst>
                                    <p:set>
                                      <p:cBhvr rctx="PPT">
                                        <p:cTn id="21" dur="indefinite"/>
                                        <p:tgtEl>
                                          <p:spTgt spid="8"/>
                                        </p:tgtEl>
                                        <p:attrNameLst>
                                          <p:attrName>style.opacity</p:attrName>
                                        </p:attrNameLst>
                                      </p:cBhvr>
                                      <p:to>
                                        <p:strVal val="0.25"/>
                                      </p:to>
                                    </p:set>
                                    <p:animEffect filter="image" prLst="opacity: 0.25">
                                      <p:cBhvr rctx="IE">
                                        <p:cTn id="22" dur="indefinite"/>
                                        <p:tgtEl>
                                          <p:spTgt spid="8"/>
                                        </p:tgtEl>
                                      </p:cBhvr>
                                    </p:animEffect>
                                  </p:childTnLst>
                                </p:cTn>
                              </p:par>
                              <p:par>
                                <p:cTn id="23" presetID="9" presetClass="emph" presetSubtype="0" grpId="0" nodeType="withEffect">
                                  <p:stCondLst>
                                    <p:cond delay="0"/>
                                  </p:stCondLst>
                                  <p:childTnLst>
                                    <p:set>
                                      <p:cBhvr rctx="PPT">
                                        <p:cTn id="24" dur="indefinite"/>
                                        <p:tgtEl>
                                          <p:spTgt spid="9"/>
                                        </p:tgtEl>
                                        <p:attrNameLst>
                                          <p:attrName>style.opacity</p:attrName>
                                        </p:attrNameLst>
                                      </p:cBhvr>
                                      <p:to>
                                        <p:strVal val="0.25"/>
                                      </p:to>
                                    </p:set>
                                    <p:animEffect filter="image" prLst="opacity: 0.25">
                                      <p:cBhvr rctx="IE">
                                        <p:cTn id="25" dur="indefinite"/>
                                        <p:tgtEl>
                                          <p:spTgt spid="9"/>
                                        </p:tgtEl>
                                      </p:cBhvr>
                                    </p:animEffect>
                                  </p:childTnLst>
                                </p:cTn>
                              </p:par>
                              <p:par>
                                <p:cTn id="26" presetID="9" presetClass="emph" presetSubtype="0" grpId="0" nodeType="withEffect">
                                  <p:stCondLst>
                                    <p:cond delay="0"/>
                                  </p:stCondLst>
                                  <p:childTnLst>
                                    <p:set>
                                      <p:cBhvr rctx="PPT">
                                        <p:cTn id="27" dur="indefinite"/>
                                        <p:tgtEl>
                                          <p:spTgt spid="10"/>
                                        </p:tgtEl>
                                        <p:attrNameLst>
                                          <p:attrName>style.opacity</p:attrName>
                                        </p:attrNameLst>
                                      </p:cBhvr>
                                      <p:to>
                                        <p:strVal val="0.25"/>
                                      </p:to>
                                    </p:set>
                                    <p:animEffect filter="image" prLst="opacity: 0.25">
                                      <p:cBhvr rctx="IE">
                                        <p:cTn id="28" dur="indefinite"/>
                                        <p:tgtEl>
                                          <p:spTgt spid="10"/>
                                        </p:tgtEl>
                                      </p:cBhvr>
                                    </p:animEffect>
                                  </p:childTnLst>
                                </p:cTn>
                              </p:par>
                              <p:par>
                                <p:cTn id="29" presetID="9" presetClass="emph" presetSubtype="0" grpId="0" nodeType="withEffect">
                                  <p:stCondLst>
                                    <p:cond delay="0"/>
                                  </p:stCondLst>
                                  <p:childTnLst>
                                    <p:set>
                                      <p:cBhvr rctx="PPT">
                                        <p:cTn id="30" dur="indefinite"/>
                                        <p:tgtEl>
                                          <p:spTgt spid="11"/>
                                        </p:tgtEl>
                                        <p:attrNameLst>
                                          <p:attrName>style.opacity</p:attrName>
                                        </p:attrNameLst>
                                      </p:cBhvr>
                                      <p:to>
                                        <p:strVal val="0.25"/>
                                      </p:to>
                                    </p:set>
                                    <p:animEffect filter="image" prLst="opacity: 0.25">
                                      <p:cBhvr rctx="IE">
                                        <p:cTn id="31" dur="indefinite"/>
                                        <p:tgtEl>
                                          <p:spTgt spid="11"/>
                                        </p:tgtEl>
                                      </p:cBhvr>
                                    </p:animEffect>
                                  </p:childTnLst>
                                </p:cTn>
                              </p:par>
                              <p:par>
                                <p:cTn id="32" presetID="9" presetClass="emph" presetSubtype="0" grpId="0" nodeType="withEffect">
                                  <p:stCondLst>
                                    <p:cond delay="0"/>
                                  </p:stCondLst>
                                  <p:childTnLst>
                                    <p:set>
                                      <p:cBhvr rctx="PPT">
                                        <p:cTn id="33" dur="indefinite"/>
                                        <p:tgtEl>
                                          <p:spTgt spid="12"/>
                                        </p:tgtEl>
                                        <p:attrNameLst>
                                          <p:attrName>style.opacity</p:attrName>
                                        </p:attrNameLst>
                                      </p:cBhvr>
                                      <p:to>
                                        <p:strVal val="0.25"/>
                                      </p:to>
                                    </p:set>
                                    <p:animEffect filter="image" prLst="opacity: 0.25">
                                      <p:cBhvr rctx="IE">
                                        <p:cTn id="34" dur="indefinite"/>
                                        <p:tgtEl>
                                          <p:spTgt spid="12"/>
                                        </p:tgtEl>
                                      </p:cBhvr>
                                    </p:animEffect>
                                  </p:childTnLst>
                                </p:cTn>
                              </p:par>
                              <p:par>
                                <p:cTn id="35" presetID="9" presetClass="emph" presetSubtype="0" grpId="0" nodeType="withEffect">
                                  <p:stCondLst>
                                    <p:cond delay="0"/>
                                  </p:stCondLst>
                                  <p:childTnLst>
                                    <p:set>
                                      <p:cBhvr rctx="PPT">
                                        <p:cTn id="36" dur="indefinite"/>
                                        <p:tgtEl>
                                          <p:spTgt spid="13"/>
                                        </p:tgtEl>
                                        <p:attrNameLst>
                                          <p:attrName>style.opacity</p:attrName>
                                        </p:attrNameLst>
                                      </p:cBhvr>
                                      <p:to>
                                        <p:strVal val="0.25"/>
                                      </p:to>
                                    </p:set>
                                    <p:animEffect filter="image" prLst="opacity: 0.25">
                                      <p:cBhvr rctx="IE">
                                        <p:cTn id="37" dur="indefinite"/>
                                        <p:tgtEl>
                                          <p:spTgt spid="13"/>
                                        </p:tgtEl>
                                      </p:cBhvr>
                                    </p:animEffect>
                                  </p:childTnLst>
                                </p:cTn>
                              </p:par>
                              <p:par>
                                <p:cTn id="38" presetID="9" presetClass="emph" presetSubtype="0" grpId="0" nodeType="withEffect">
                                  <p:stCondLst>
                                    <p:cond delay="0"/>
                                  </p:stCondLst>
                                  <p:childTnLst>
                                    <p:set>
                                      <p:cBhvr rctx="PPT">
                                        <p:cTn id="39" dur="indefinite"/>
                                        <p:tgtEl>
                                          <p:spTgt spid="14"/>
                                        </p:tgtEl>
                                        <p:attrNameLst>
                                          <p:attrName>style.opacity</p:attrName>
                                        </p:attrNameLst>
                                      </p:cBhvr>
                                      <p:to>
                                        <p:strVal val="0.25"/>
                                      </p:to>
                                    </p:set>
                                    <p:animEffect filter="image" prLst="opacity: 0.25">
                                      <p:cBhvr rctx="IE">
                                        <p:cTn id="40" dur="indefinite"/>
                                        <p:tgtEl>
                                          <p:spTgt spid="14"/>
                                        </p:tgtEl>
                                      </p:cBhvr>
                                    </p:animEffect>
                                  </p:childTnLst>
                                </p:cTn>
                              </p:par>
                              <p:par>
                                <p:cTn id="41" presetID="9" presetClass="emph" presetSubtype="0" grpId="0" nodeType="withEffect">
                                  <p:stCondLst>
                                    <p:cond delay="0"/>
                                  </p:stCondLst>
                                  <p:childTnLst>
                                    <p:set>
                                      <p:cBhvr rctx="PPT">
                                        <p:cTn id="42" dur="indefinite"/>
                                        <p:tgtEl>
                                          <p:spTgt spid="15"/>
                                        </p:tgtEl>
                                        <p:attrNameLst>
                                          <p:attrName>style.opacity</p:attrName>
                                        </p:attrNameLst>
                                      </p:cBhvr>
                                      <p:to>
                                        <p:strVal val="0.25"/>
                                      </p:to>
                                    </p:set>
                                    <p:animEffect filter="image" prLst="opacity: 0.25">
                                      <p:cBhvr rctx="IE">
                                        <p:cTn id="43" dur="indefinite"/>
                                        <p:tgtEl>
                                          <p:spTgt spid="15"/>
                                        </p:tgtEl>
                                      </p:cBhvr>
                                    </p:animEffect>
                                  </p:childTnLst>
                                </p:cTn>
                              </p:par>
                              <p:par>
                                <p:cTn id="44" presetID="9" presetClass="emph" presetSubtype="0" grpId="0" nodeType="withEffect">
                                  <p:stCondLst>
                                    <p:cond delay="0"/>
                                  </p:stCondLst>
                                  <p:childTnLst>
                                    <p:set>
                                      <p:cBhvr rctx="PPT">
                                        <p:cTn id="45" dur="indefinite"/>
                                        <p:tgtEl>
                                          <p:spTgt spid="16"/>
                                        </p:tgtEl>
                                        <p:attrNameLst>
                                          <p:attrName>style.opacity</p:attrName>
                                        </p:attrNameLst>
                                      </p:cBhvr>
                                      <p:to>
                                        <p:strVal val="0.25"/>
                                      </p:to>
                                    </p:set>
                                    <p:animEffect filter="image" prLst="opacity: 0.25">
                                      <p:cBhvr rctx="IE">
                                        <p:cTn id="46" dur="indefinite"/>
                                        <p:tgtEl>
                                          <p:spTgt spid="16"/>
                                        </p:tgtEl>
                                      </p:cBhvr>
                                    </p:animEffect>
                                  </p:childTnLst>
                                </p:cTn>
                              </p:par>
                              <p:par>
                                <p:cTn id="47" presetID="9" presetClass="emph" presetSubtype="0" grpId="0" nodeType="withEffect">
                                  <p:stCondLst>
                                    <p:cond delay="0"/>
                                  </p:stCondLst>
                                  <p:childTnLst>
                                    <p:set>
                                      <p:cBhvr rctx="PPT">
                                        <p:cTn id="48" dur="indefinite"/>
                                        <p:tgtEl>
                                          <p:spTgt spid="17"/>
                                        </p:tgtEl>
                                        <p:attrNameLst>
                                          <p:attrName>style.opacity</p:attrName>
                                        </p:attrNameLst>
                                      </p:cBhvr>
                                      <p:to>
                                        <p:strVal val="0.25"/>
                                      </p:to>
                                    </p:set>
                                    <p:animEffect filter="image" prLst="opacity: 0.25">
                                      <p:cBhvr rctx="IE">
                                        <p:cTn id="49" dur="indefinite"/>
                                        <p:tgtEl>
                                          <p:spTgt spid="17"/>
                                        </p:tgtEl>
                                      </p:cBhvr>
                                    </p:animEffect>
                                  </p:childTnLst>
                                </p:cTn>
                              </p:par>
                              <p:par>
                                <p:cTn id="50" presetID="9" presetClass="emph" presetSubtype="0" grpId="0" nodeType="withEffect">
                                  <p:stCondLst>
                                    <p:cond delay="0"/>
                                  </p:stCondLst>
                                  <p:childTnLst>
                                    <p:set>
                                      <p:cBhvr rctx="PPT">
                                        <p:cTn id="51" dur="indefinite"/>
                                        <p:tgtEl>
                                          <p:spTgt spid="22"/>
                                        </p:tgtEl>
                                        <p:attrNameLst>
                                          <p:attrName>style.opacity</p:attrName>
                                        </p:attrNameLst>
                                      </p:cBhvr>
                                      <p:to>
                                        <p:strVal val="0.25"/>
                                      </p:to>
                                    </p:set>
                                    <p:animEffect filter="image" prLst="opacity: 0.25">
                                      <p:cBhvr rctx="IE">
                                        <p:cTn id="52" dur="indefinite"/>
                                        <p:tgtEl>
                                          <p:spTgt spid="22"/>
                                        </p:tgtEl>
                                      </p:cBhvr>
                                    </p:animEffect>
                                  </p:childTnLst>
                                </p:cTn>
                              </p:par>
                              <p:par>
                                <p:cTn id="53" presetID="9" presetClass="emph" presetSubtype="0" grpId="0" nodeType="withEffect">
                                  <p:stCondLst>
                                    <p:cond delay="0"/>
                                  </p:stCondLst>
                                  <p:childTnLst>
                                    <p:set>
                                      <p:cBhvr rctx="PPT">
                                        <p:cTn id="54" dur="indefinite"/>
                                        <p:tgtEl>
                                          <p:spTgt spid="23"/>
                                        </p:tgtEl>
                                        <p:attrNameLst>
                                          <p:attrName>style.opacity</p:attrName>
                                        </p:attrNameLst>
                                      </p:cBhvr>
                                      <p:to>
                                        <p:strVal val="0.25"/>
                                      </p:to>
                                    </p:set>
                                    <p:animEffect filter="image" prLst="opacity: 0.25">
                                      <p:cBhvr rctx="IE">
                                        <p:cTn id="55" dur="indefinite"/>
                                        <p:tgtEl>
                                          <p:spTgt spid="23"/>
                                        </p:tgtEl>
                                      </p:cBhvr>
                                    </p:animEffect>
                                  </p:childTnLst>
                                </p:cTn>
                              </p:par>
                              <p:par>
                                <p:cTn id="56" presetID="9" presetClass="emph" presetSubtype="0" grpId="0" nodeType="withEffect">
                                  <p:stCondLst>
                                    <p:cond delay="0"/>
                                  </p:stCondLst>
                                  <p:childTnLst>
                                    <p:set>
                                      <p:cBhvr rctx="PPT">
                                        <p:cTn id="57" dur="indefinite"/>
                                        <p:tgtEl>
                                          <p:spTgt spid="24"/>
                                        </p:tgtEl>
                                        <p:attrNameLst>
                                          <p:attrName>style.opacity</p:attrName>
                                        </p:attrNameLst>
                                      </p:cBhvr>
                                      <p:to>
                                        <p:strVal val="0.25"/>
                                      </p:to>
                                    </p:set>
                                    <p:animEffect filter="image" prLst="opacity: 0.25">
                                      <p:cBhvr rctx="IE">
                                        <p:cTn id="58" dur="indefinite"/>
                                        <p:tgtEl>
                                          <p:spTgt spid="24"/>
                                        </p:tgtEl>
                                      </p:cBhvr>
                                    </p:animEffect>
                                  </p:childTnLst>
                                </p:cTn>
                              </p:par>
                              <p:par>
                                <p:cTn id="59" presetID="9" presetClass="emph" presetSubtype="0" grpId="0" nodeType="withEffect">
                                  <p:stCondLst>
                                    <p:cond delay="0"/>
                                  </p:stCondLst>
                                  <p:childTnLst>
                                    <p:set>
                                      <p:cBhvr rctx="PPT">
                                        <p:cTn id="60" dur="indefinite"/>
                                        <p:tgtEl>
                                          <p:spTgt spid="25"/>
                                        </p:tgtEl>
                                        <p:attrNameLst>
                                          <p:attrName>style.opacity</p:attrName>
                                        </p:attrNameLst>
                                      </p:cBhvr>
                                      <p:to>
                                        <p:strVal val="0.25"/>
                                      </p:to>
                                    </p:set>
                                    <p:animEffect filter="image" prLst="opacity: 0.25">
                                      <p:cBhvr rctx="IE">
                                        <p:cTn id="61" dur="indefinite"/>
                                        <p:tgtEl>
                                          <p:spTgt spid="25"/>
                                        </p:tgtEl>
                                      </p:cBhvr>
                                    </p:animEffect>
                                  </p:childTnLst>
                                </p:cTn>
                              </p:par>
                              <p:par>
                                <p:cTn id="62" presetID="9" presetClass="emph" presetSubtype="0" grpId="0" nodeType="withEffect">
                                  <p:stCondLst>
                                    <p:cond delay="0"/>
                                  </p:stCondLst>
                                  <p:childTnLst>
                                    <p:set>
                                      <p:cBhvr rctx="PPT">
                                        <p:cTn id="63" dur="indefinite"/>
                                        <p:tgtEl>
                                          <p:spTgt spid="26"/>
                                        </p:tgtEl>
                                        <p:attrNameLst>
                                          <p:attrName>style.opacity</p:attrName>
                                        </p:attrNameLst>
                                      </p:cBhvr>
                                      <p:to>
                                        <p:strVal val="0.25"/>
                                      </p:to>
                                    </p:set>
                                    <p:animEffect filter="image" prLst="opacity: 0.25">
                                      <p:cBhvr rctx="IE">
                                        <p:cTn id="64" dur="indefinite"/>
                                        <p:tgtEl>
                                          <p:spTgt spid="26"/>
                                        </p:tgtEl>
                                      </p:cBhvr>
                                    </p:animEffect>
                                  </p:childTnLst>
                                </p:cTn>
                              </p:par>
                              <p:par>
                                <p:cTn id="65" presetID="9" presetClass="emph" presetSubtype="0" grpId="0" nodeType="withEffect">
                                  <p:stCondLst>
                                    <p:cond delay="0"/>
                                  </p:stCondLst>
                                  <p:childTnLst>
                                    <p:set>
                                      <p:cBhvr rctx="PPT">
                                        <p:cTn id="66" dur="indefinite"/>
                                        <p:tgtEl>
                                          <p:spTgt spid="30"/>
                                        </p:tgtEl>
                                        <p:attrNameLst>
                                          <p:attrName>style.opacity</p:attrName>
                                        </p:attrNameLst>
                                      </p:cBhvr>
                                      <p:to>
                                        <p:strVal val="0.25"/>
                                      </p:to>
                                    </p:set>
                                    <p:animEffect filter="image" prLst="opacity: 0.25">
                                      <p:cBhvr rctx="IE">
                                        <p:cTn id="67" dur="indefinite"/>
                                        <p:tgtEl>
                                          <p:spTgt spid="30"/>
                                        </p:tgtEl>
                                      </p:cBhvr>
                                    </p:animEffect>
                                  </p:childTnLst>
                                </p:cTn>
                              </p:par>
                              <p:par>
                                <p:cTn id="68" presetID="9" presetClass="emph" presetSubtype="0" nodeType="withEffect">
                                  <p:stCondLst>
                                    <p:cond delay="0"/>
                                  </p:stCondLst>
                                  <p:childTnLst>
                                    <p:set>
                                      <p:cBhvr rctx="PPT">
                                        <p:cTn id="69" dur="indefinite"/>
                                        <p:tgtEl>
                                          <p:spTgt spid="37"/>
                                        </p:tgtEl>
                                        <p:attrNameLst>
                                          <p:attrName>style.opacity</p:attrName>
                                        </p:attrNameLst>
                                      </p:cBhvr>
                                      <p:to>
                                        <p:strVal val="0.25"/>
                                      </p:to>
                                    </p:set>
                                    <p:animEffect filter="image" prLst="opacity: 0.25">
                                      <p:cBhvr rctx="IE">
                                        <p:cTn id="70" dur="indefinite"/>
                                        <p:tgtEl>
                                          <p:spTgt spid="37"/>
                                        </p:tgtEl>
                                      </p:cBhvr>
                                    </p:animEffect>
                                  </p:childTnLst>
                                </p:cTn>
                              </p:par>
                              <p:par>
                                <p:cTn id="71" presetID="9" presetClass="emph" presetSubtype="0" nodeType="withEffect">
                                  <p:stCondLst>
                                    <p:cond delay="0"/>
                                  </p:stCondLst>
                                  <p:childTnLst>
                                    <p:set>
                                      <p:cBhvr rctx="PPT">
                                        <p:cTn id="72" dur="indefinite"/>
                                        <p:tgtEl>
                                          <p:spTgt spid="39"/>
                                        </p:tgtEl>
                                        <p:attrNameLst>
                                          <p:attrName>style.opacity</p:attrName>
                                        </p:attrNameLst>
                                      </p:cBhvr>
                                      <p:to>
                                        <p:strVal val="0.25"/>
                                      </p:to>
                                    </p:set>
                                    <p:animEffect filter="image" prLst="opacity: 0.25">
                                      <p:cBhvr rctx="IE">
                                        <p:cTn id="73" dur="indefinite"/>
                                        <p:tgtEl>
                                          <p:spTgt spid="39"/>
                                        </p:tgtEl>
                                      </p:cBhvr>
                                    </p:animEffect>
                                  </p:childTnLst>
                                </p:cTn>
                              </p:par>
                              <p:par>
                                <p:cTn id="74" presetID="9" presetClass="emph" presetSubtype="0" nodeType="withEffect">
                                  <p:stCondLst>
                                    <p:cond delay="0"/>
                                  </p:stCondLst>
                                  <p:childTnLst>
                                    <p:set>
                                      <p:cBhvr rctx="PPT">
                                        <p:cTn id="75" dur="indefinite"/>
                                        <p:tgtEl>
                                          <p:spTgt spid="40"/>
                                        </p:tgtEl>
                                        <p:attrNameLst>
                                          <p:attrName>style.opacity</p:attrName>
                                        </p:attrNameLst>
                                      </p:cBhvr>
                                      <p:to>
                                        <p:strVal val="0.25"/>
                                      </p:to>
                                    </p:set>
                                    <p:animEffect filter="image" prLst="opacity: 0.25">
                                      <p:cBhvr rctx="IE">
                                        <p:cTn id="76" dur="indefinite"/>
                                        <p:tgtEl>
                                          <p:spTgt spid="40"/>
                                        </p:tgtEl>
                                      </p:cBhvr>
                                    </p:animEffect>
                                  </p:childTnLst>
                                </p:cTn>
                              </p:par>
                              <p:par>
                                <p:cTn id="77" presetID="9" presetClass="emph" presetSubtype="0" nodeType="withEffect">
                                  <p:stCondLst>
                                    <p:cond delay="0"/>
                                  </p:stCondLst>
                                  <p:childTnLst>
                                    <p:set>
                                      <p:cBhvr rctx="PPT">
                                        <p:cTn id="78" dur="indefinite"/>
                                        <p:tgtEl>
                                          <p:spTgt spid="41"/>
                                        </p:tgtEl>
                                        <p:attrNameLst>
                                          <p:attrName>style.opacity</p:attrName>
                                        </p:attrNameLst>
                                      </p:cBhvr>
                                      <p:to>
                                        <p:strVal val="0.25"/>
                                      </p:to>
                                    </p:set>
                                    <p:animEffect filter="image" prLst="opacity: 0.25">
                                      <p:cBhvr rctx="IE">
                                        <p:cTn id="79" dur="indefinite"/>
                                        <p:tgtEl>
                                          <p:spTgt spid="41"/>
                                        </p:tgtEl>
                                      </p:cBhvr>
                                    </p:animEffect>
                                  </p:childTnLst>
                                </p:cTn>
                              </p:par>
                              <p:par>
                                <p:cTn id="80" presetID="9" presetClass="emph" presetSubtype="0" nodeType="withEffect">
                                  <p:stCondLst>
                                    <p:cond delay="0"/>
                                  </p:stCondLst>
                                  <p:childTnLst>
                                    <p:set>
                                      <p:cBhvr rctx="PPT">
                                        <p:cTn id="81" dur="indefinite"/>
                                        <p:tgtEl>
                                          <p:spTgt spid="46"/>
                                        </p:tgtEl>
                                        <p:attrNameLst>
                                          <p:attrName>style.opacity</p:attrName>
                                        </p:attrNameLst>
                                      </p:cBhvr>
                                      <p:to>
                                        <p:strVal val="0.25"/>
                                      </p:to>
                                    </p:set>
                                    <p:animEffect filter="image" prLst="opacity: 0.25">
                                      <p:cBhvr rctx="IE">
                                        <p:cTn id="82" dur="indefinite"/>
                                        <p:tgtEl>
                                          <p:spTgt spid="46"/>
                                        </p:tgtEl>
                                      </p:cBhvr>
                                    </p:animEffect>
                                  </p:childTnLst>
                                </p:cTn>
                              </p:par>
                              <p:par>
                                <p:cTn id="83" presetID="9" presetClass="emph" presetSubtype="0" nodeType="withEffect">
                                  <p:stCondLst>
                                    <p:cond delay="0"/>
                                  </p:stCondLst>
                                  <p:childTnLst>
                                    <p:set>
                                      <p:cBhvr rctx="PPT">
                                        <p:cTn id="84" dur="indefinite"/>
                                        <p:tgtEl>
                                          <p:spTgt spid="47"/>
                                        </p:tgtEl>
                                        <p:attrNameLst>
                                          <p:attrName>style.opacity</p:attrName>
                                        </p:attrNameLst>
                                      </p:cBhvr>
                                      <p:to>
                                        <p:strVal val="0.25"/>
                                      </p:to>
                                    </p:set>
                                    <p:animEffect filter="image" prLst="opacity: 0.25">
                                      <p:cBhvr rctx="IE">
                                        <p:cTn id="85" dur="indefinite"/>
                                        <p:tgtEl>
                                          <p:spTgt spid="47"/>
                                        </p:tgtEl>
                                      </p:cBhvr>
                                    </p:animEffect>
                                  </p:childTnLst>
                                </p:cTn>
                              </p:par>
                              <p:par>
                                <p:cTn id="86" presetID="9" presetClass="emph" presetSubtype="0" nodeType="withEffect">
                                  <p:stCondLst>
                                    <p:cond delay="0"/>
                                  </p:stCondLst>
                                  <p:childTnLst>
                                    <p:set>
                                      <p:cBhvr rctx="PPT">
                                        <p:cTn id="87" dur="indefinite"/>
                                        <p:tgtEl>
                                          <p:spTgt spid="48"/>
                                        </p:tgtEl>
                                        <p:attrNameLst>
                                          <p:attrName>style.opacity</p:attrName>
                                        </p:attrNameLst>
                                      </p:cBhvr>
                                      <p:to>
                                        <p:strVal val="0.25"/>
                                      </p:to>
                                    </p:set>
                                    <p:animEffect filter="image" prLst="opacity: 0.25">
                                      <p:cBhvr rctx="IE">
                                        <p:cTn id="88" dur="indefinite"/>
                                        <p:tgtEl>
                                          <p:spTgt spid="48"/>
                                        </p:tgtEl>
                                      </p:cBhvr>
                                    </p:animEffect>
                                  </p:childTnLst>
                                </p:cTn>
                              </p:par>
                              <p:par>
                                <p:cTn id="89" presetID="9" presetClass="emph" presetSubtype="0" nodeType="withEffect">
                                  <p:stCondLst>
                                    <p:cond delay="0"/>
                                  </p:stCondLst>
                                  <p:childTnLst>
                                    <p:set>
                                      <p:cBhvr rctx="PPT">
                                        <p:cTn id="90" dur="indefinite"/>
                                        <p:tgtEl>
                                          <p:spTgt spid="49"/>
                                        </p:tgtEl>
                                        <p:attrNameLst>
                                          <p:attrName>style.opacity</p:attrName>
                                        </p:attrNameLst>
                                      </p:cBhvr>
                                      <p:to>
                                        <p:strVal val="0.25"/>
                                      </p:to>
                                    </p:set>
                                    <p:animEffect filter="image" prLst="opacity: 0.25">
                                      <p:cBhvr rctx="IE">
                                        <p:cTn id="91" dur="indefinite"/>
                                        <p:tgtEl>
                                          <p:spTgt spid="49"/>
                                        </p:tgtEl>
                                      </p:cBhvr>
                                    </p:animEffect>
                                  </p:childTnLst>
                                </p:cTn>
                              </p:par>
                              <p:par>
                                <p:cTn id="92" presetID="9" presetClass="emph" presetSubtype="0" nodeType="withEffect">
                                  <p:stCondLst>
                                    <p:cond delay="0"/>
                                  </p:stCondLst>
                                  <p:childTnLst>
                                    <p:set>
                                      <p:cBhvr rctx="PPT">
                                        <p:cTn id="93" dur="indefinite"/>
                                        <p:tgtEl>
                                          <p:spTgt spid="58"/>
                                        </p:tgtEl>
                                        <p:attrNameLst>
                                          <p:attrName>style.opacity</p:attrName>
                                        </p:attrNameLst>
                                      </p:cBhvr>
                                      <p:to>
                                        <p:strVal val="0.25"/>
                                      </p:to>
                                    </p:set>
                                    <p:animEffect filter="image" prLst="opacity: 0.25">
                                      <p:cBhvr rctx="IE">
                                        <p:cTn id="94" dur="indefinite"/>
                                        <p:tgtEl>
                                          <p:spTgt spid="58"/>
                                        </p:tgtEl>
                                      </p:cBhvr>
                                    </p:animEffect>
                                  </p:childTnLst>
                                </p:cTn>
                              </p:par>
                              <p:par>
                                <p:cTn id="95" presetID="9" presetClass="emph" presetSubtype="0" nodeType="withEffect">
                                  <p:stCondLst>
                                    <p:cond delay="0"/>
                                  </p:stCondLst>
                                  <p:childTnLst>
                                    <p:set>
                                      <p:cBhvr rctx="PPT">
                                        <p:cTn id="96" dur="indefinite"/>
                                        <p:tgtEl>
                                          <p:spTgt spid="59"/>
                                        </p:tgtEl>
                                        <p:attrNameLst>
                                          <p:attrName>style.opacity</p:attrName>
                                        </p:attrNameLst>
                                      </p:cBhvr>
                                      <p:to>
                                        <p:strVal val="0.25"/>
                                      </p:to>
                                    </p:set>
                                    <p:animEffect filter="image" prLst="opacity: 0.25">
                                      <p:cBhvr rctx="IE">
                                        <p:cTn id="97" dur="indefinite"/>
                                        <p:tgtEl>
                                          <p:spTgt spid="59"/>
                                        </p:tgtEl>
                                      </p:cBhvr>
                                    </p:animEffect>
                                  </p:childTnLst>
                                </p:cTn>
                              </p:par>
                              <p:par>
                                <p:cTn id="98" presetID="9" presetClass="emph" presetSubtype="0" nodeType="withEffect">
                                  <p:stCondLst>
                                    <p:cond delay="0"/>
                                  </p:stCondLst>
                                  <p:childTnLst>
                                    <p:set>
                                      <p:cBhvr rctx="PPT">
                                        <p:cTn id="99" dur="indefinite"/>
                                        <p:tgtEl>
                                          <p:spTgt spid="60"/>
                                        </p:tgtEl>
                                        <p:attrNameLst>
                                          <p:attrName>style.opacity</p:attrName>
                                        </p:attrNameLst>
                                      </p:cBhvr>
                                      <p:to>
                                        <p:strVal val="0.25"/>
                                      </p:to>
                                    </p:set>
                                    <p:animEffect filter="image" prLst="opacity: 0.25">
                                      <p:cBhvr rctx="IE">
                                        <p:cTn id="100" dur="indefinite"/>
                                        <p:tgtEl>
                                          <p:spTgt spid="60"/>
                                        </p:tgtEl>
                                      </p:cBhvr>
                                    </p:animEffect>
                                  </p:childTnLst>
                                </p:cTn>
                              </p:par>
                              <p:par>
                                <p:cTn id="101" presetID="9" presetClass="emph" presetSubtype="0" nodeType="withEffect">
                                  <p:stCondLst>
                                    <p:cond delay="0"/>
                                  </p:stCondLst>
                                  <p:childTnLst>
                                    <p:set>
                                      <p:cBhvr rctx="PPT">
                                        <p:cTn id="102" dur="indefinite"/>
                                        <p:tgtEl>
                                          <p:spTgt spid="61"/>
                                        </p:tgtEl>
                                        <p:attrNameLst>
                                          <p:attrName>style.opacity</p:attrName>
                                        </p:attrNameLst>
                                      </p:cBhvr>
                                      <p:to>
                                        <p:strVal val="0.25"/>
                                      </p:to>
                                    </p:set>
                                    <p:animEffect filter="image" prLst="opacity: 0.25">
                                      <p:cBhvr rctx="IE">
                                        <p:cTn id="103" dur="indefinite"/>
                                        <p:tgtEl>
                                          <p:spTgt spid="61"/>
                                        </p:tgtEl>
                                      </p:cBhvr>
                                    </p:animEffect>
                                  </p:childTnLst>
                                </p:cTn>
                              </p:par>
                              <p:par>
                                <p:cTn id="104" presetID="9" presetClass="emph" presetSubtype="0" nodeType="withEffect">
                                  <p:stCondLst>
                                    <p:cond delay="0"/>
                                  </p:stCondLst>
                                  <p:childTnLst>
                                    <p:set>
                                      <p:cBhvr rctx="PPT">
                                        <p:cTn id="105" dur="indefinite"/>
                                        <p:tgtEl>
                                          <p:spTgt spid="62"/>
                                        </p:tgtEl>
                                        <p:attrNameLst>
                                          <p:attrName>style.opacity</p:attrName>
                                        </p:attrNameLst>
                                      </p:cBhvr>
                                      <p:to>
                                        <p:strVal val="0.25"/>
                                      </p:to>
                                    </p:set>
                                    <p:animEffect filter="image" prLst="opacity: 0.25">
                                      <p:cBhvr rctx="IE">
                                        <p:cTn id="106" dur="indefinite"/>
                                        <p:tgtEl>
                                          <p:spTgt spid="62"/>
                                        </p:tgtEl>
                                      </p:cBhvr>
                                    </p:animEffect>
                                  </p:childTnLst>
                                </p:cTn>
                              </p:par>
                              <p:par>
                                <p:cTn id="107" presetID="9" presetClass="emph" presetSubtype="0" nodeType="withEffect">
                                  <p:stCondLst>
                                    <p:cond delay="0"/>
                                  </p:stCondLst>
                                  <p:childTnLst>
                                    <p:set>
                                      <p:cBhvr rctx="PPT">
                                        <p:cTn id="108" dur="indefinite"/>
                                        <p:tgtEl>
                                          <p:spTgt spid="63"/>
                                        </p:tgtEl>
                                        <p:attrNameLst>
                                          <p:attrName>style.opacity</p:attrName>
                                        </p:attrNameLst>
                                      </p:cBhvr>
                                      <p:to>
                                        <p:strVal val="0.25"/>
                                      </p:to>
                                    </p:set>
                                    <p:animEffect filter="image" prLst="opacity: 0.25">
                                      <p:cBhvr rctx="IE">
                                        <p:cTn id="109" dur="indefinite"/>
                                        <p:tgtEl>
                                          <p:spTgt spid="63"/>
                                        </p:tgtEl>
                                      </p:cBhvr>
                                    </p:animEffect>
                                  </p:childTnLst>
                                </p:cTn>
                              </p:par>
                              <p:par>
                                <p:cTn id="110" presetID="9" presetClass="emph" presetSubtype="0" nodeType="withEffect">
                                  <p:stCondLst>
                                    <p:cond delay="0"/>
                                  </p:stCondLst>
                                  <p:childTnLst>
                                    <p:set>
                                      <p:cBhvr rctx="PPT">
                                        <p:cTn id="111" dur="indefinite"/>
                                        <p:tgtEl>
                                          <p:spTgt spid="64"/>
                                        </p:tgtEl>
                                        <p:attrNameLst>
                                          <p:attrName>style.opacity</p:attrName>
                                        </p:attrNameLst>
                                      </p:cBhvr>
                                      <p:to>
                                        <p:strVal val="0.25"/>
                                      </p:to>
                                    </p:set>
                                    <p:animEffect filter="image" prLst="opacity: 0.25">
                                      <p:cBhvr rctx="IE">
                                        <p:cTn id="112" dur="indefinite"/>
                                        <p:tgtEl>
                                          <p:spTgt spid="64"/>
                                        </p:tgtEl>
                                      </p:cBhvr>
                                    </p:animEffect>
                                  </p:childTnLst>
                                </p:cTn>
                              </p:par>
                              <p:par>
                                <p:cTn id="113" presetID="9" presetClass="emph" presetSubtype="0" nodeType="withEffect">
                                  <p:stCondLst>
                                    <p:cond delay="0"/>
                                  </p:stCondLst>
                                  <p:childTnLst>
                                    <p:set>
                                      <p:cBhvr rctx="PPT">
                                        <p:cTn id="114" dur="indefinite"/>
                                        <p:tgtEl>
                                          <p:spTgt spid="65"/>
                                        </p:tgtEl>
                                        <p:attrNameLst>
                                          <p:attrName>style.opacity</p:attrName>
                                        </p:attrNameLst>
                                      </p:cBhvr>
                                      <p:to>
                                        <p:strVal val="0.25"/>
                                      </p:to>
                                    </p:set>
                                    <p:animEffect filter="image" prLst="opacity: 0.25">
                                      <p:cBhvr rctx="IE">
                                        <p:cTn id="115" dur="indefinite"/>
                                        <p:tgtEl>
                                          <p:spTgt spid="65"/>
                                        </p:tgtEl>
                                      </p:cBhvr>
                                    </p:animEffect>
                                  </p:childTnLst>
                                </p:cTn>
                              </p:par>
                              <p:par>
                                <p:cTn id="116" presetID="9" presetClass="emph" presetSubtype="0" nodeType="withEffect">
                                  <p:stCondLst>
                                    <p:cond delay="0"/>
                                  </p:stCondLst>
                                  <p:childTnLst>
                                    <p:set>
                                      <p:cBhvr rctx="PPT">
                                        <p:cTn id="117" dur="indefinite"/>
                                        <p:tgtEl>
                                          <p:spTgt spid="66"/>
                                        </p:tgtEl>
                                        <p:attrNameLst>
                                          <p:attrName>style.opacity</p:attrName>
                                        </p:attrNameLst>
                                      </p:cBhvr>
                                      <p:to>
                                        <p:strVal val="0.25"/>
                                      </p:to>
                                    </p:set>
                                    <p:animEffect filter="image" prLst="opacity: 0.25">
                                      <p:cBhvr rctx="IE">
                                        <p:cTn id="118" dur="indefinite"/>
                                        <p:tgtEl>
                                          <p:spTgt spid="66"/>
                                        </p:tgtEl>
                                      </p:cBhvr>
                                    </p:animEffect>
                                  </p:childTnLst>
                                </p:cTn>
                              </p:par>
                              <p:par>
                                <p:cTn id="119" presetID="9" presetClass="emph" presetSubtype="0" nodeType="withEffect">
                                  <p:stCondLst>
                                    <p:cond delay="0"/>
                                  </p:stCondLst>
                                  <p:childTnLst>
                                    <p:set>
                                      <p:cBhvr rctx="PPT">
                                        <p:cTn id="120" dur="indefinite"/>
                                        <p:tgtEl>
                                          <p:spTgt spid="67"/>
                                        </p:tgtEl>
                                        <p:attrNameLst>
                                          <p:attrName>style.opacity</p:attrName>
                                        </p:attrNameLst>
                                      </p:cBhvr>
                                      <p:to>
                                        <p:strVal val="0.25"/>
                                      </p:to>
                                    </p:set>
                                    <p:animEffect filter="image" prLst="opacity: 0.25">
                                      <p:cBhvr rctx="IE">
                                        <p:cTn id="121" dur="indefinite"/>
                                        <p:tgtEl>
                                          <p:spTgt spid="67"/>
                                        </p:tgtEl>
                                      </p:cBhvr>
                                    </p:animEffect>
                                  </p:childTnLst>
                                </p:cTn>
                              </p:par>
                              <p:par>
                                <p:cTn id="122" presetID="9" presetClass="emph" presetSubtype="0" nodeType="withEffect">
                                  <p:stCondLst>
                                    <p:cond delay="0"/>
                                  </p:stCondLst>
                                  <p:childTnLst>
                                    <p:set>
                                      <p:cBhvr rctx="PPT">
                                        <p:cTn id="123" dur="indefinite"/>
                                        <p:tgtEl>
                                          <p:spTgt spid="68"/>
                                        </p:tgtEl>
                                        <p:attrNameLst>
                                          <p:attrName>style.opacity</p:attrName>
                                        </p:attrNameLst>
                                      </p:cBhvr>
                                      <p:to>
                                        <p:strVal val="0.25"/>
                                      </p:to>
                                    </p:set>
                                    <p:animEffect filter="image" prLst="opacity: 0.25">
                                      <p:cBhvr rctx="IE">
                                        <p:cTn id="124" dur="indefinite"/>
                                        <p:tgtEl>
                                          <p:spTgt spid="68"/>
                                        </p:tgtEl>
                                      </p:cBhvr>
                                    </p:animEffect>
                                  </p:childTnLst>
                                </p:cTn>
                              </p:par>
                              <p:par>
                                <p:cTn id="125" presetID="9" presetClass="emph" presetSubtype="0" nodeType="withEffect">
                                  <p:stCondLst>
                                    <p:cond delay="0"/>
                                  </p:stCondLst>
                                  <p:childTnLst>
                                    <p:set>
                                      <p:cBhvr rctx="PPT">
                                        <p:cTn id="126" dur="indefinite"/>
                                        <p:tgtEl>
                                          <p:spTgt spid="69"/>
                                        </p:tgtEl>
                                        <p:attrNameLst>
                                          <p:attrName>style.opacity</p:attrName>
                                        </p:attrNameLst>
                                      </p:cBhvr>
                                      <p:to>
                                        <p:strVal val="0.25"/>
                                      </p:to>
                                    </p:set>
                                    <p:animEffect filter="image" prLst="opacity: 0.25">
                                      <p:cBhvr rctx="IE">
                                        <p:cTn id="127" dur="indefinite"/>
                                        <p:tgtEl>
                                          <p:spTgt spid="69"/>
                                        </p:tgtEl>
                                      </p:cBhvr>
                                    </p:animEffect>
                                  </p:childTnLst>
                                </p:cTn>
                              </p:par>
                              <p:par>
                                <p:cTn id="128" presetID="9" presetClass="emph" presetSubtype="0" nodeType="withEffect">
                                  <p:stCondLst>
                                    <p:cond delay="0"/>
                                  </p:stCondLst>
                                  <p:childTnLst>
                                    <p:set>
                                      <p:cBhvr rctx="PPT">
                                        <p:cTn id="129" dur="indefinite"/>
                                        <p:tgtEl>
                                          <p:spTgt spid="70"/>
                                        </p:tgtEl>
                                        <p:attrNameLst>
                                          <p:attrName>style.opacity</p:attrName>
                                        </p:attrNameLst>
                                      </p:cBhvr>
                                      <p:to>
                                        <p:strVal val="0.25"/>
                                      </p:to>
                                    </p:set>
                                    <p:animEffect filter="image" prLst="opacity: 0.25">
                                      <p:cBhvr rctx="IE">
                                        <p:cTn id="130" dur="indefinite"/>
                                        <p:tgtEl>
                                          <p:spTgt spid="70"/>
                                        </p:tgtEl>
                                      </p:cBhvr>
                                    </p:animEffect>
                                  </p:childTnLst>
                                </p:cTn>
                              </p:par>
                              <p:par>
                                <p:cTn id="131" presetID="9" presetClass="emph" presetSubtype="0" nodeType="withEffect">
                                  <p:stCondLst>
                                    <p:cond delay="0"/>
                                  </p:stCondLst>
                                  <p:childTnLst>
                                    <p:set>
                                      <p:cBhvr rctx="PPT">
                                        <p:cTn id="132" dur="indefinite"/>
                                        <p:tgtEl>
                                          <p:spTgt spid="71"/>
                                        </p:tgtEl>
                                        <p:attrNameLst>
                                          <p:attrName>style.opacity</p:attrName>
                                        </p:attrNameLst>
                                      </p:cBhvr>
                                      <p:to>
                                        <p:strVal val="0.25"/>
                                      </p:to>
                                    </p:set>
                                    <p:animEffect filter="image" prLst="opacity: 0.25">
                                      <p:cBhvr rctx="IE">
                                        <p:cTn id="133" dur="indefinite"/>
                                        <p:tgtEl>
                                          <p:spTgt spid="71"/>
                                        </p:tgtEl>
                                      </p:cBhvr>
                                    </p:animEffect>
                                  </p:childTnLst>
                                </p:cTn>
                              </p:par>
                              <p:par>
                                <p:cTn id="134" presetID="9" presetClass="emph" presetSubtype="0" nodeType="withEffect">
                                  <p:stCondLst>
                                    <p:cond delay="0"/>
                                  </p:stCondLst>
                                  <p:childTnLst>
                                    <p:set>
                                      <p:cBhvr rctx="PPT">
                                        <p:cTn id="135" dur="indefinite"/>
                                        <p:tgtEl>
                                          <p:spTgt spid="72"/>
                                        </p:tgtEl>
                                        <p:attrNameLst>
                                          <p:attrName>style.opacity</p:attrName>
                                        </p:attrNameLst>
                                      </p:cBhvr>
                                      <p:to>
                                        <p:strVal val="0.25"/>
                                      </p:to>
                                    </p:set>
                                    <p:animEffect filter="image" prLst="opacity: 0.25">
                                      <p:cBhvr rctx="IE">
                                        <p:cTn id="136" dur="indefinite"/>
                                        <p:tgtEl>
                                          <p:spTgt spid="72"/>
                                        </p:tgtEl>
                                      </p:cBhvr>
                                    </p:animEffect>
                                  </p:childTnLst>
                                </p:cTn>
                              </p:par>
                              <p:par>
                                <p:cTn id="137" presetID="9" presetClass="emph" presetSubtype="0" nodeType="withEffect">
                                  <p:stCondLst>
                                    <p:cond delay="0"/>
                                  </p:stCondLst>
                                  <p:childTnLst>
                                    <p:set>
                                      <p:cBhvr rctx="PPT">
                                        <p:cTn id="138" dur="indefinite"/>
                                        <p:tgtEl>
                                          <p:spTgt spid="73"/>
                                        </p:tgtEl>
                                        <p:attrNameLst>
                                          <p:attrName>style.opacity</p:attrName>
                                        </p:attrNameLst>
                                      </p:cBhvr>
                                      <p:to>
                                        <p:strVal val="0.25"/>
                                      </p:to>
                                    </p:set>
                                    <p:animEffect filter="image" prLst="opacity: 0.25">
                                      <p:cBhvr rctx="IE">
                                        <p:cTn id="139" dur="indefinite"/>
                                        <p:tgtEl>
                                          <p:spTgt spid="73"/>
                                        </p:tgtEl>
                                      </p:cBhvr>
                                    </p:animEffect>
                                  </p:childTnLst>
                                </p:cTn>
                              </p:par>
                              <p:par>
                                <p:cTn id="140" presetID="9" presetClass="emph" presetSubtype="0" nodeType="withEffect">
                                  <p:stCondLst>
                                    <p:cond delay="0"/>
                                  </p:stCondLst>
                                  <p:childTnLst>
                                    <p:set>
                                      <p:cBhvr rctx="PPT">
                                        <p:cTn id="141" dur="indefinite"/>
                                        <p:tgtEl>
                                          <p:spTgt spid="74"/>
                                        </p:tgtEl>
                                        <p:attrNameLst>
                                          <p:attrName>style.opacity</p:attrName>
                                        </p:attrNameLst>
                                      </p:cBhvr>
                                      <p:to>
                                        <p:strVal val="0.25"/>
                                      </p:to>
                                    </p:set>
                                    <p:animEffect filter="image" prLst="opacity: 0.25">
                                      <p:cBhvr rctx="IE">
                                        <p:cTn id="142" dur="indefinite"/>
                                        <p:tgtEl>
                                          <p:spTgt spid="74"/>
                                        </p:tgtEl>
                                      </p:cBhvr>
                                    </p:animEffect>
                                  </p:childTnLst>
                                </p:cTn>
                              </p:par>
                              <p:par>
                                <p:cTn id="143" presetID="9" presetClass="emph" presetSubtype="0" nodeType="withEffect">
                                  <p:stCondLst>
                                    <p:cond delay="0"/>
                                  </p:stCondLst>
                                  <p:childTnLst>
                                    <p:set>
                                      <p:cBhvr rctx="PPT">
                                        <p:cTn id="144" dur="indefinite"/>
                                        <p:tgtEl>
                                          <p:spTgt spid="75"/>
                                        </p:tgtEl>
                                        <p:attrNameLst>
                                          <p:attrName>style.opacity</p:attrName>
                                        </p:attrNameLst>
                                      </p:cBhvr>
                                      <p:to>
                                        <p:strVal val="0.25"/>
                                      </p:to>
                                    </p:set>
                                    <p:animEffect filter="image" prLst="opacity: 0.25">
                                      <p:cBhvr rctx="IE">
                                        <p:cTn id="145" dur="indefinite"/>
                                        <p:tgtEl>
                                          <p:spTgt spid="75"/>
                                        </p:tgtEl>
                                      </p:cBhvr>
                                    </p:animEffect>
                                  </p:childTnLst>
                                </p:cTn>
                              </p:par>
                              <p:par>
                                <p:cTn id="146" presetID="9" presetClass="emph" presetSubtype="0" nodeType="withEffect">
                                  <p:stCondLst>
                                    <p:cond delay="0"/>
                                  </p:stCondLst>
                                  <p:childTnLst>
                                    <p:set>
                                      <p:cBhvr rctx="PPT">
                                        <p:cTn id="147" dur="indefinite"/>
                                        <p:tgtEl>
                                          <p:spTgt spid="76"/>
                                        </p:tgtEl>
                                        <p:attrNameLst>
                                          <p:attrName>style.opacity</p:attrName>
                                        </p:attrNameLst>
                                      </p:cBhvr>
                                      <p:to>
                                        <p:strVal val="0.25"/>
                                      </p:to>
                                    </p:set>
                                    <p:animEffect filter="image" prLst="opacity: 0.25">
                                      <p:cBhvr rctx="IE">
                                        <p:cTn id="148" dur="indefinite"/>
                                        <p:tgtEl>
                                          <p:spTgt spid="76"/>
                                        </p:tgtEl>
                                      </p:cBhvr>
                                    </p:animEffect>
                                  </p:childTnLst>
                                </p:cTn>
                              </p:par>
                              <p:par>
                                <p:cTn id="149" presetID="9" presetClass="emph" presetSubtype="0" nodeType="withEffect">
                                  <p:stCondLst>
                                    <p:cond delay="0"/>
                                  </p:stCondLst>
                                  <p:childTnLst>
                                    <p:set>
                                      <p:cBhvr rctx="PPT">
                                        <p:cTn id="150" dur="indefinite"/>
                                        <p:tgtEl>
                                          <p:spTgt spid="77"/>
                                        </p:tgtEl>
                                        <p:attrNameLst>
                                          <p:attrName>style.opacity</p:attrName>
                                        </p:attrNameLst>
                                      </p:cBhvr>
                                      <p:to>
                                        <p:strVal val="0.25"/>
                                      </p:to>
                                    </p:set>
                                    <p:animEffect filter="image" prLst="opacity: 0.25">
                                      <p:cBhvr rctx="IE">
                                        <p:cTn id="151" dur="indefinite"/>
                                        <p:tgtEl>
                                          <p:spTgt spid="77"/>
                                        </p:tgtEl>
                                      </p:cBhvr>
                                    </p:animEffect>
                                  </p:childTnLst>
                                </p:cTn>
                              </p:par>
                              <p:par>
                                <p:cTn id="152" presetID="9" presetClass="emph" presetSubtype="0" nodeType="withEffect">
                                  <p:stCondLst>
                                    <p:cond delay="0"/>
                                  </p:stCondLst>
                                  <p:childTnLst>
                                    <p:set>
                                      <p:cBhvr rctx="PPT">
                                        <p:cTn id="153" dur="indefinite"/>
                                        <p:tgtEl>
                                          <p:spTgt spid="78"/>
                                        </p:tgtEl>
                                        <p:attrNameLst>
                                          <p:attrName>style.opacity</p:attrName>
                                        </p:attrNameLst>
                                      </p:cBhvr>
                                      <p:to>
                                        <p:strVal val="0.25"/>
                                      </p:to>
                                    </p:set>
                                    <p:animEffect filter="image" prLst="opacity: 0.25">
                                      <p:cBhvr rctx="IE">
                                        <p:cTn id="154" dur="indefinite"/>
                                        <p:tgtEl>
                                          <p:spTgt spid="78"/>
                                        </p:tgtEl>
                                      </p:cBhvr>
                                    </p:animEffect>
                                  </p:childTnLst>
                                </p:cTn>
                              </p:par>
                              <p:par>
                                <p:cTn id="155" presetID="9" presetClass="emph" presetSubtype="0" nodeType="withEffect">
                                  <p:stCondLst>
                                    <p:cond delay="0"/>
                                  </p:stCondLst>
                                  <p:childTnLst>
                                    <p:set>
                                      <p:cBhvr rctx="PPT">
                                        <p:cTn id="156" dur="indefinite"/>
                                        <p:tgtEl>
                                          <p:spTgt spid="79"/>
                                        </p:tgtEl>
                                        <p:attrNameLst>
                                          <p:attrName>style.opacity</p:attrName>
                                        </p:attrNameLst>
                                      </p:cBhvr>
                                      <p:to>
                                        <p:strVal val="0.25"/>
                                      </p:to>
                                    </p:set>
                                    <p:animEffect filter="image" prLst="opacity: 0.25">
                                      <p:cBhvr rctx="IE">
                                        <p:cTn id="157" dur="indefinite"/>
                                        <p:tgtEl>
                                          <p:spTgt spid="79"/>
                                        </p:tgtEl>
                                      </p:cBhvr>
                                    </p:animEffect>
                                  </p:childTnLst>
                                </p:cTn>
                              </p:par>
                              <p:par>
                                <p:cTn id="158" presetID="9" presetClass="emph" presetSubtype="0" nodeType="withEffect">
                                  <p:stCondLst>
                                    <p:cond delay="0"/>
                                  </p:stCondLst>
                                  <p:childTnLst>
                                    <p:set>
                                      <p:cBhvr rctx="PPT">
                                        <p:cTn id="159" dur="indefinite"/>
                                        <p:tgtEl>
                                          <p:spTgt spid="80"/>
                                        </p:tgtEl>
                                        <p:attrNameLst>
                                          <p:attrName>style.opacity</p:attrName>
                                        </p:attrNameLst>
                                      </p:cBhvr>
                                      <p:to>
                                        <p:strVal val="0.25"/>
                                      </p:to>
                                    </p:set>
                                    <p:animEffect filter="image" prLst="opacity: 0.25">
                                      <p:cBhvr rctx="IE">
                                        <p:cTn id="160" dur="indefinite"/>
                                        <p:tgtEl>
                                          <p:spTgt spid="80"/>
                                        </p:tgtEl>
                                      </p:cBhvr>
                                    </p:animEffect>
                                  </p:childTnLst>
                                </p:cTn>
                              </p:par>
                              <p:par>
                                <p:cTn id="161" presetID="9" presetClass="emph" presetSubtype="0" nodeType="withEffect">
                                  <p:stCondLst>
                                    <p:cond delay="0"/>
                                  </p:stCondLst>
                                  <p:childTnLst>
                                    <p:set>
                                      <p:cBhvr rctx="PPT">
                                        <p:cTn id="162" dur="indefinite"/>
                                        <p:tgtEl>
                                          <p:spTgt spid="81"/>
                                        </p:tgtEl>
                                        <p:attrNameLst>
                                          <p:attrName>style.opacity</p:attrName>
                                        </p:attrNameLst>
                                      </p:cBhvr>
                                      <p:to>
                                        <p:strVal val="0.25"/>
                                      </p:to>
                                    </p:set>
                                    <p:animEffect filter="image" prLst="opacity: 0.25">
                                      <p:cBhvr rctx="IE">
                                        <p:cTn id="163" dur="indefinite"/>
                                        <p:tgtEl>
                                          <p:spTgt spid="81"/>
                                        </p:tgtEl>
                                      </p:cBhvr>
                                    </p:animEffect>
                                  </p:childTnLst>
                                </p:cTn>
                              </p:par>
                              <p:par>
                                <p:cTn id="164" presetID="9" presetClass="emph" presetSubtype="0" nodeType="withEffect">
                                  <p:stCondLst>
                                    <p:cond delay="0"/>
                                  </p:stCondLst>
                                  <p:childTnLst>
                                    <p:set>
                                      <p:cBhvr rctx="PPT">
                                        <p:cTn id="165" dur="indefinite"/>
                                        <p:tgtEl>
                                          <p:spTgt spid="82"/>
                                        </p:tgtEl>
                                        <p:attrNameLst>
                                          <p:attrName>style.opacity</p:attrName>
                                        </p:attrNameLst>
                                      </p:cBhvr>
                                      <p:to>
                                        <p:strVal val="0.25"/>
                                      </p:to>
                                    </p:set>
                                    <p:animEffect filter="image" prLst="opacity: 0.25">
                                      <p:cBhvr rctx="IE">
                                        <p:cTn id="166" dur="indefinite"/>
                                        <p:tgtEl>
                                          <p:spTgt spid="82"/>
                                        </p:tgtEl>
                                      </p:cBhvr>
                                    </p:animEffect>
                                  </p:childTnLst>
                                </p:cTn>
                              </p:par>
                              <p:par>
                                <p:cTn id="167" presetID="9" presetClass="emph" presetSubtype="0" nodeType="withEffect">
                                  <p:stCondLst>
                                    <p:cond delay="0"/>
                                  </p:stCondLst>
                                  <p:childTnLst>
                                    <p:set>
                                      <p:cBhvr rctx="PPT">
                                        <p:cTn id="168" dur="indefinite"/>
                                        <p:tgtEl>
                                          <p:spTgt spid="83"/>
                                        </p:tgtEl>
                                        <p:attrNameLst>
                                          <p:attrName>style.opacity</p:attrName>
                                        </p:attrNameLst>
                                      </p:cBhvr>
                                      <p:to>
                                        <p:strVal val="0.25"/>
                                      </p:to>
                                    </p:set>
                                    <p:animEffect filter="image" prLst="opacity: 0.25">
                                      <p:cBhvr rctx="IE">
                                        <p:cTn id="169" dur="indefinite"/>
                                        <p:tgtEl>
                                          <p:spTgt spid="83"/>
                                        </p:tgtEl>
                                      </p:cBhvr>
                                    </p:animEffect>
                                  </p:childTnLst>
                                </p:cTn>
                              </p:par>
                              <p:par>
                                <p:cTn id="170" presetID="9" presetClass="emph" presetSubtype="0" nodeType="withEffect">
                                  <p:stCondLst>
                                    <p:cond delay="0"/>
                                  </p:stCondLst>
                                  <p:childTnLst>
                                    <p:set>
                                      <p:cBhvr rctx="PPT">
                                        <p:cTn id="171" dur="indefinite"/>
                                        <p:tgtEl>
                                          <p:spTgt spid="84"/>
                                        </p:tgtEl>
                                        <p:attrNameLst>
                                          <p:attrName>style.opacity</p:attrName>
                                        </p:attrNameLst>
                                      </p:cBhvr>
                                      <p:to>
                                        <p:strVal val="0.25"/>
                                      </p:to>
                                    </p:set>
                                    <p:animEffect filter="image" prLst="opacity: 0.25">
                                      <p:cBhvr rctx="IE">
                                        <p:cTn id="172" dur="indefinite"/>
                                        <p:tgtEl>
                                          <p:spTgt spid="84"/>
                                        </p:tgtEl>
                                      </p:cBhvr>
                                    </p:animEffect>
                                  </p:childTnLst>
                                </p:cTn>
                              </p:par>
                              <p:par>
                                <p:cTn id="173" presetID="9" presetClass="emph" presetSubtype="0" nodeType="withEffect">
                                  <p:stCondLst>
                                    <p:cond delay="0"/>
                                  </p:stCondLst>
                                  <p:childTnLst>
                                    <p:set>
                                      <p:cBhvr rctx="PPT">
                                        <p:cTn id="174" dur="indefinite"/>
                                        <p:tgtEl>
                                          <p:spTgt spid="85"/>
                                        </p:tgtEl>
                                        <p:attrNameLst>
                                          <p:attrName>style.opacity</p:attrName>
                                        </p:attrNameLst>
                                      </p:cBhvr>
                                      <p:to>
                                        <p:strVal val="0.25"/>
                                      </p:to>
                                    </p:set>
                                    <p:animEffect filter="image" prLst="opacity: 0.25">
                                      <p:cBhvr rctx="IE">
                                        <p:cTn id="175" dur="indefinite"/>
                                        <p:tgtEl>
                                          <p:spTgt spid="85"/>
                                        </p:tgtEl>
                                      </p:cBhvr>
                                    </p:animEffect>
                                  </p:childTnLst>
                                </p:cTn>
                              </p:par>
                              <p:par>
                                <p:cTn id="176" presetID="9" presetClass="emph" presetSubtype="0" nodeType="withEffect">
                                  <p:stCondLst>
                                    <p:cond delay="0"/>
                                  </p:stCondLst>
                                  <p:childTnLst>
                                    <p:set>
                                      <p:cBhvr rctx="PPT">
                                        <p:cTn id="177" dur="indefinite"/>
                                        <p:tgtEl>
                                          <p:spTgt spid="86"/>
                                        </p:tgtEl>
                                        <p:attrNameLst>
                                          <p:attrName>style.opacity</p:attrName>
                                        </p:attrNameLst>
                                      </p:cBhvr>
                                      <p:to>
                                        <p:strVal val="0.25"/>
                                      </p:to>
                                    </p:set>
                                    <p:animEffect filter="image" prLst="opacity: 0.25">
                                      <p:cBhvr rctx="IE">
                                        <p:cTn id="178" dur="indefinite"/>
                                        <p:tgtEl>
                                          <p:spTgt spid="86"/>
                                        </p:tgtEl>
                                      </p:cBhvr>
                                    </p:animEffect>
                                  </p:childTnLst>
                                </p:cTn>
                              </p:par>
                              <p:par>
                                <p:cTn id="179" presetID="9" presetClass="emph" presetSubtype="0" nodeType="withEffect">
                                  <p:stCondLst>
                                    <p:cond delay="0"/>
                                  </p:stCondLst>
                                  <p:childTnLst>
                                    <p:set>
                                      <p:cBhvr rctx="PPT">
                                        <p:cTn id="180" dur="indefinite"/>
                                        <p:tgtEl>
                                          <p:spTgt spid="87"/>
                                        </p:tgtEl>
                                        <p:attrNameLst>
                                          <p:attrName>style.opacity</p:attrName>
                                        </p:attrNameLst>
                                      </p:cBhvr>
                                      <p:to>
                                        <p:strVal val="0.25"/>
                                      </p:to>
                                    </p:set>
                                    <p:animEffect filter="image" prLst="opacity: 0.25">
                                      <p:cBhvr rctx="IE">
                                        <p:cTn id="181" dur="indefinite"/>
                                        <p:tgtEl>
                                          <p:spTgt spid="87"/>
                                        </p:tgtEl>
                                      </p:cBhvr>
                                    </p:animEffect>
                                  </p:childTnLst>
                                </p:cTn>
                              </p:par>
                              <p:par>
                                <p:cTn id="182" presetID="9" presetClass="emph" presetSubtype="0" nodeType="withEffect">
                                  <p:stCondLst>
                                    <p:cond delay="0"/>
                                  </p:stCondLst>
                                  <p:childTnLst>
                                    <p:set>
                                      <p:cBhvr rctx="PPT">
                                        <p:cTn id="183" dur="indefinite"/>
                                        <p:tgtEl>
                                          <p:spTgt spid="88"/>
                                        </p:tgtEl>
                                        <p:attrNameLst>
                                          <p:attrName>style.opacity</p:attrName>
                                        </p:attrNameLst>
                                      </p:cBhvr>
                                      <p:to>
                                        <p:strVal val="0.25"/>
                                      </p:to>
                                    </p:set>
                                    <p:animEffect filter="image" prLst="opacity: 0.25">
                                      <p:cBhvr rctx="IE">
                                        <p:cTn id="184" dur="indefinite"/>
                                        <p:tgtEl>
                                          <p:spTgt spid="88"/>
                                        </p:tgtEl>
                                      </p:cBhvr>
                                    </p:animEffect>
                                  </p:childTnLst>
                                </p:cTn>
                              </p:par>
                              <p:par>
                                <p:cTn id="185" presetID="9" presetClass="emph" presetSubtype="0" nodeType="withEffect">
                                  <p:stCondLst>
                                    <p:cond delay="0"/>
                                  </p:stCondLst>
                                  <p:childTnLst>
                                    <p:set>
                                      <p:cBhvr rctx="PPT">
                                        <p:cTn id="186" dur="indefinite"/>
                                        <p:tgtEl>
                                          <p:spTgt spid="89"/>
                                        </p:tgtEl>
                                        <p:attrNameLst>
                                          <p:attrName>style.opacity</p:attrName>
                                        </p:attrNameLst>
                                      </p:cBhvr>
                                      <p:to>
                                        <p:strVal val="0.25"/>
                                      </p:to>
                                    </p:set>
                                    <p:animEffect filter="image" prLst="opacity: 0.25">
                                      <p:cBhvr rctx="IE">
                                        <p:cTn id="187" dur="indefinite"/>
                                        <p:tgtEl>
                                          <p:spTgt spid="89"/>
                                        </p:tgtEl>
                                      </p:cBhvr>
                                    </p:animEffect>
                                  </p:childTnLst>
                                </p:cTn>
                              </p:par>
                              <p:par>
                                <p:cTn id="188" presetID="9" presetClass="emph" presetSubtype="0" nodeType="withEffect">
                                  <p:stCondLst>
                                    <p:cond delay="0"/>
                                  </p:stCondLst>
                                  <p:childTnLst>
                                    <p:set>
                                      <p:cBhvr rctx="PPT">
                                        <p:cTn id="189" dur="indefinite"/>
                                        <p:tgtEl>
                                          <p:spTgt spid="90"/>
                                        </p:tgtEl>
                                        <p:attrNameLst>
                                          <p:attrName>style.opacity</p:attrName>
                                        </p:attrNameLst>
                                      </p:cBhvr>
                                      <p:to>
                                        <p:strVal val="0.25"/>
                                      </p:to>
                                    </p:set>
                                    <p:animEffect filter="image" prLst="opacity: 0.25">
                                      <p:cBhvr rctx="IE">
                                        <p:cTn id="190" dur="indefinite"/>
                                        <p:tgtEl>
                                          <p:spTgt spid="90"/>
                                        </p:tgtEl>
                                      </p:cBhvr>
                                    </p:animEffect>
                                  </p:childTnLst>
                                </p:cTn>
                              </p:par>
                              <p:par>
                                <p:cTn id="191" presetID="9" presetClass="emph" presetSubtype="0" nodeType="withEffect">
                                  <p:stCondLst>
                                    <p:cond delay="0"/>
                                  </p:stCondLst>
                                  <p:childTnLst>
                                    <p:set>
                                      <p:cBhvr rctx="PPT">
                                        <p:cTn id="192" dur="indefinite"/>
                                        <p:tgtEl>
                                          <p:spTgt spid="91"/>
                                        </p:tgtEl>
                                        <p:attrNameLst>
                                          <p:attrName>style.opacity</p:attrName>
                                        </p:attrNameLst>
                                      </p:cBhvr>
                                      <p:to>
                                        <p:strVal val="0.25"/>
                                      </p:to>
                                    </p:set>
                                    <p:animEffect filter="image" prLst="opacity: 0.25">
                                      <p:cBhvr rctx="IE">
                                        <p:cTn id="193" dur="indefinite"/>
                                        <p:tgtEl>
                                          <p:spTgt spid="91"/>
                                        </p:tgtEl>
                                      </p:cBhvr>
                                    </p:animEffect>
                                  </p:childTnLst>
                                </p:cTn>
                              </p:par>
                              <p:par>
                                <p:cTn id="194" presetID="9" presetClass="emph" presetSubtype="0" nodeType="withEffect">
                                  <p:stCondLst>
                                    <p:cond delay="0"/>
                                  </p:stCondLst>
                                  <p:childTnLst>
                                    <p:set>
                                      <p:cBhvr rctx="PPT">
                                        <p:cTn id="195" dur="indefinite"/>
                                        <p:tgtEl>
                                          <p:spTgt spid="92"/>
                                        </p:tgtEl>
                                        <p:attrNameLst>
                                          <p:attrName>style.opacity</p:attrName>
                                        </p:attrNameLst>
                                      </p:cBhvr>
                                      <p:to>
                                        <p:strVal val="0.25"/>
                                      </p:to>
                                    </p:set>
                                    <p:animEffect filter="image" prLst="opacity: 0.25">
                                      <p:cBhvr rctx="IE">
                                        <p:cTn id="196" dur="indefinite"/>
                                        <p:tgtEl>
                                          <p:spTgt spid="92"/>
                                        </p:tgtEl>
                                      </p:cBhvr>
                                    </p:animEffect>
                                  </p:childTnLst>
                                </p:cTn>
                              </p:par>
                              <p:par>
                                <p:cTn id="197" presetID="9" presetClass="emph" presetSubtype="0" nodeType="withEffect">
                                  <p:stCondLst>
                                    <p:cond delay="0"/>
                                  </p:stCondLst>
                                  <p:childTnLst>
                                    <p:set>
                                      <p:cBhvr rctx="PPT">
                                        <p:cTn id="198" dur="indefinite"/>
                                        <p:tgtEl>
                                          <p:spTgt spid="93"/>
                                        </p:tgtEl>
                                        <p:attrNameLst>
                                          <p:attrName>style.opacity</p:attrName>
                                        </p:attrNameLst>
                                      </p:cBhvr>
                                      <p:to>
                                        <p:strVal val="0.25"/>
                                      </p:to>
                                    </p:set>
                                    <p:animEffect filter="image" prLst="opacity: 0.25">
                                      <p:cBhvr rctx="IE">
                                        <p:cTn id="199" dur="indefinite"/>
                                        <p:tgtEl>
                                          <p:spTgt spid="93"/>
                                        </p:tgtEl>
                                      </p:cBhvr>
                                    </p:animEffect>
                                  </p:childTnLst>
                                </p:cTn>
                              </p:par>
                              <p:par>
                                <p:cTn id="200" presetID="9" presetClass="emph" presetSubtype="0" nodeType="withEffect">
                                  <p:stCondLst>
                                    <p:cond delay="0"/>
                                  </p:stCondLst>
                                  <p:childTnLst>
                                    <p:set>
                                      <p:cBhvr rctx="PPT">
                                        <p:cTn id="201" dur="indefinite"/>
                                        <p:tgtEl>
                                          <p:spTgt spid="94"/>
                                        </p:tgtEl>
                                        <p:attrNameLst>
                                          <p:attrName>style.opacity</p:attrName>
                                        </p:attrNameLst>
                                      </p:cBhvr>
                                      <p:to>
                                        <p:strVal val="0.25"/>
                                      </p:to>
                                    </p:set>
                                    <p:animEffect filter="image" prLst="opacity: 0.25">
                                      <p:cBhvr rctx="IE">
                                        <p:cTn id="202" dur="indefinite"/>
                                        <p:tgtEl>
                                          <p:spTgt spid="94"/>
                                        </p:tgtEl>
                                      </p:cBhvr>
                                    </p:animEffect>
                                  </p:childTnLst>
                                </p:cTn>
                              </p:par>
                              <p:par>
                                <p:cTn id="203" presetID="9" presetClass="emph" presetSubtype="0" nodeType="withEffect">
                                  <p:stCondLst>
                                    <p:cond delay="0"/>
                                  </p:stCondLst>
                                  <p:childTnLst>
                                    <p:set>
                                      <p:cBhvr rctx="PPT">
                                        <p:cTn id="204" dur="indefinite"/>
                                        <p:tgtEl>
                                          <p:spTgt spid="95"/>
                                        </p:tgtEl>
                                        <p:attrNameLst>
                                          <p:attrName>style.opacity</p:attrName>
                                        </p:attrNameLst>
                                      </p:cBhvr>
                                      <p:to>
                                        <p:strVal val="0.25"/>
                                      </p:to>
                                    </p:set>
                                    <p:animEffect filter="image" prLst="opacity: 0.25">
                                      <p:cBhvr rctx="IE">
                                        <p:cTn id="205" dur="indefinite"/>
                                        <p:tgtEl>
                                          <p:spTgt spid="95"/>
                                        </p:tgtEl>
                                      </p:cBhvr>
                                    </p:animEffect>
                                  </p:childTnLst>
                                </p:cTn>
                              </p:par>
                              <p:par>
                                <p:cTn id="206" presetID="9" presetClass="emph" presetSubtype="0" nodeType="withEffect">
                                  <p:stCondLst>
                                    <p:cond delay="0"/>
                                  </p:stCondLst>
                                  <p:childTnLst>
                                    <p:set>
                                      <p:cBhvr rctx="PPT">
                                        <p:cTn id="207" dur="indefinite"/>
                                        <p:tgtEl>
                                          <p:spTgt spid="96"/>
                                        </p:tgtEl>
                                        <p:attrNameLst>
                                          <p:attrName>style.opacity</p:attrName>
                                        </p:attrNameLst>
                                      </p:cBhvr>
                                      <p:to>
                                        <p:strVal val="0.25"/>
                                      </p:to>
                                    </p:set>
                                    <p:animEffect filter="image" prLst="opacity: 0.25">
                                      <p:cBhvr rctx="IE">
                                        <p:cTn id="208" dur="indefinite"/>
                                        <p:tgtEl>
                                          <p:spTgt spid="96"/>
                                        </p:tgtEl>
                                      </p:cBhvr>
                                    </p:animEffect>
                                  </p:childTnLst>
                                </p:cTn>
                              </p:par>
                              <p:par>
                                <p:cTn id="209" presetID="9" presetClass="emph" presetSubtype="0" nodeType="withEffect">
                                  <p:stCondLst>
                                    <p:cond delay="0"/>
                                  </p:stCondLst>
                                  <p:childTnLst>
                                    <p:set>
                                      <p:cBhvr rctx="PPT">
                                        <p:cTn id="210" dur="indefinite"/>
                                        <p:tgtEl>
                                          <p:spTgt spid="97"/>
                                        </p:tgtEl>
                                        <p:attrNameLst>
                                          <p:attrName>style.opacity</p:attrName>
                                        </p:attrNameLst>
                                      </p:cBhvr>
                                      <p:to>
                                        <p:strVal val="0.25"/>
                                      </p:to>
                                    </p:set>
                                    <p:animEffect filter="image" prLst="opacity: 0.25">
                                      <p:cBhvr rctx="IE">
                                        <p:cTn id="211" dur="indefinite"/>
                                        <p:tgtEl>
                                          <p:spTgt spid="97"/>
                                        </p:tgtEl>
                                      </p:cBhvr>
                                    </p:animEffect>
                                  </p:childTnLst>
                                </p:cTn>
                              </p:par>
                              <p:par>
                                <p:cTn id="212" presetID="9" presetClass="emph" presetSubtype="0" grpId="0" nodeType="withEffect">
                                  <p:stCondLst>
                                    <p:cond delay="0"/>
                                  </p:stCondLst>
                                  <p:childTnLst>
                                    <p:set>
                                      <p:cBhvr rctx="PPT">
                                        <p:cTn id="213" dur="indefinite"/>
                                        <p:tgtEl>
                                          <p:spTgt spid="108"/>
                                        </p:tgtEl>
                                        <p:attrNameLst>
                                          <p:attrName>style.opacity</p:attrName>
                                        </p:attrNameLst>
                                      </p:cBhvr>
                                      <p:to>
                                        <p:strVal val="0.25"/>
                                      </p:to>
                                    </p:set>
                                    <p:animEffect filter="image" prLst="opacity: 0.25">
                                      <p:cBhvr rctx="IE">
                                        <p:cTn id="214" dur="indefinite"/>
                                        <p:tgtEl>
                                          <p:spTgt spid="108"/>
                                        </p:tgtEl>
                                      </p:cBhvr>
                                    </p:animEffect>
                                  </p:childTnLst>
                                </p:cTn>
                              </p:par>
                              <p:par>
                                <p:cTn id="215" presetID="9" presetClass="emph" presetSubtype="0" grpId="0" nodeType="withEffect">
                                  <p:stCondLst>
                                    <p:cond delay="0"/>
                                  </p:stCondLst>
                                  <p:childTnLst>
                                    <p:set>
                                      <p:cBhvr rctx="PPT">
                                        <p:cTn id="216" dur="indefinite"/>
                                        <p:tgtEl>
                                          <p:spTgt spid="112"/>
                                        </p:tgtEl>
                                        <p:attrNameLst>
                                          <p:attrName>style.opacity</p:attrName>
                                        </p:attrNameLst>
                                      </p:cBhvr>
                                      <p:to>
                                        <p:strVal val="0.25"/>
                                      </p:to>
                                    </p:set>
                                    <p:animEffect filter="image" prLst="opacity: 0.25">
                                      <p:cBhvr rctx="IE">
                                        <p:cTn id="217" dur="indefinite"/>
                                        <p:tgtEl>
                                          <p:spTgt spid="112"/>
                                        </p:tgtEl>
                                      </p:cBhvr>
                                    </p:animEffect>
                                  </p:childTnLst>
                                </p:cTn>
                              </p:par>
                              <p:par>
                                <p:cTn id="218" presetID="9" presetClass="emph" presetSubtype="0" grpId="0" nodeType="withEffect">
                                  <p:stCondLst>
                                    <p:cond delay="0"/>
                                  </p:stCondLst>
                                  <p:childTnLst>
                                    <p:set>
                                      <p:cBhvr rctx="PPT">
                                        <p:cTn id="219" dur="indefinite"/>
                                        <p:tgtEl>
                                          <p:spTgt spid="32"/>
                                        </p:tgtEl>
                                        <p:attrNameLst>
                                          <p:attrName>style.opacity</p:attrName>
                                        </p:attrNameLst>
                                      </p:cBhvr>
                                      <p:to>
                                        <p:strVal val="0.25"/>
                                      </p:to>
                                    </p:set>
                                    <p:animEffect filter="image" prLst="opacity: 0.25">
                                      <p:cBhvr rctx="IE">
                                        <p:cTn id="220" dur="indefinite"/>
                                        <p:tgtEl>
                                          <p:spTgt spid="32"/>
                                        </p:tgtEl>
                                      </p:cBhvr>
                                    </p:animEffect>
                                  </p:childTnLst>
                                </p:cTn>
                              </p:par>
                              <p:par>
                                <p:cTn id="221" presetID="9" presetClass="emph" presetSubtype="0" grpId="0" nodeType="withEffect">
                                  <p:stCondLst>
                                    <p:cond delay="0"/>
                                  </p:stCondLst>
                                  <p:childTnLst>
                                    <p:set>
                                      <p:cBhvr rctx="PPT">
                                        <p:cTn id="222" dur="indefinite"/>
                                        <p:tgtEl>
                                          <p:spTgt spid="115"/>
                                        </p:tgtEl>
                                        <p:attrNameLst>
                                          <p:attrName>style.opacity</p:attrName>
                                        </p:attrNameLst>
                                      </p:cBhvr>
                                      <p:to>
                                        <p:strVal val="0.25"/>
                                      </p:to>
                                    </p:set>
                                    <p:animEffect filter="image" prLst="opacity: 0.25">
                                      <p:cBhvr rctx="IE">
                                        <p:cTn id="223" dur="indefinite"/>
                                        <p:tgtEl>
                                          <p:spTgt spid="115"/>
                                        </p:tgtEl>
                                      </p:cBhvr>
                                    </p:animEffect>
                                  </p:childTnLst>
                                </p:cTn>
                              </p:par>
                              <p:par>
                                <p:cTn id="224" presetID="9" presetClass="emph" presetSubtype="0" grpId="0" nodeType="withEffect">
                                  <p:stCondLst>
                                    <p:cond delay="0"/>
                                  </p:stCondLst>
                                  <p:childTnLst>
                                    <p:set>
                                      <p:cBhvr rctx="PPT">
                                        <p:cTn id="225" dur="indefinite"/>
                                        <p:tgtEl>
                                          <p:spTgt spid="124"/>
                                        </p:tgtEl>
                                        <p:attrNameLst>
                                          <p:attrName>style.opacity</p:attrName>
                                        </p:attrNameLst>
                                      </p:cBhvr>
                                      <p:to>
                                        <p:strVal val="0.25"/>
                                      </p:to>
                                    </p:set>
                                    <p:animEffect filter="image" prLst="opacity: 0.25">
                                      <p:cBhvr rctx="IE">
                                        <p:cTn id="226" dur="indefinite"/>
                                        <p:tgtEl>
                                          <p:spTgt spid="124"/>
                                        </p:tgtEl>
                                      </p:cBhvr>
                                    </p:animEffect>
                                  </p:childTnLst>
                                </p:cTn>
                              </p:par>
                              <p:par>
                                <p:cTn id="227" presetID="9" presetClass="emph" presetSubtype="0" grpId="0" nodeType="withEffect">
                                  <p:stCondLst>
                                    <p:cond delay="0"/>
                                  </p:stCondLst>
                                  <p:childTnLst>
                                    <p:set>
                                      <p:cBhvr rctx="PPT">
                                        <p:cTn id="228" dur="indefinite"/>
                                        <p:tgtEl>
                                          <p:spTgt spid="125"/>
                                        </p:tgtEl>
                                        <p:attrNameLst>
                                          <p:attrName>style.opacity</p:attrName>
                                        </p:attrNameLst>
                                      </p:cBhvr>
                                      <p:to>
                                        <p:strVal val="0.25"/>
                                      </p:to>
                                    </p:set>
                                    <p:animEffect filter="image" prLst="opacity: 0.25">
                                      <p:cBhvr rctx="IE">
                                        <p:cTn id="229" dur="indefinite"/>
                                        <p:tgtEl>
                                          <p:spTgt spid="125"/>
                                        </p:tgtEl>
                                      </p:cBhvr>
                                    </p:animEffect>
                                  </p:childTnLst>
                                </p:cTn>
                              </p:par>
                              <p:par>
                                <p:cTn id="230" presetID="9" presetClass="emph" presetSubtype="0" grpId="0" nodeType="withEffect">
                                  <p:stCondLst>
                                    <p:cond delay="0"/>
                                  </p:stCondLst>
                                  <p:childTnLst>
                                    <p:set>
                                      <p:cBhvr rctx="PPT">
                                        <p:cTn id="231" dur="indefinite"/>
                                        <p:tgtEl>
                                          <p:spTgt spid="114"/>
                                        </p:tgtEl>
                                        <p:attrNameLst>
                                          <p:attrName>style.opacity</p:attrName>
                                        </p:attrNameLst>
                                      </p:cBhvr>
                                      <p:to>
                                        <p:strVal val="0.25"/>
                                      </p:to>
                                    </p:set>
                                    <p:animEffect filter="image" prLst="opacity: 0.25">
                                      <p:cBhvr rctx="IE">
                                        <p:cTn id="232" dur="indefinite"/>
                                        <p:tgtEl>
                                          <p:spTgt spid="114"/>
                                        </p:tgtEl>
                                      </p:cBhvr>
                                    </p:animEffect>
                                  </p:childTnLst>
                                </p:cTn>
                              </p:par>
                              <p:par>
                                <p:cTn id="233" presetID="9" presetClass="emph" presetSubtype="0" grpId="0" nodeType="withEffect">
                                  <p:stCondLst>
                                    <p:cond delay="0"/>
                                  </p:stCondLst>
                                  <p:childTnLst>
                                    <p:set>
                                      <p:cBhvr rctx="PPT">
                                        <p:cTn id="234" dur="indefinite"/>
                                        <p:tgtEl>
                                          <p:spTgt spid="126"/>
                                        </p:tgtEl>
                                        <p:attrNameLst>
                                          <p:attrName>style.opacity</p:attrName>
                                        </p:attrNameLst>
                                      </p:cBhvr>
                                      <p:to>
                                        <p:strVal val="0.25"/>
                                      </p:to>
                                    </p:set>
                                    <p:animEffect filter="image" prLst="opacity: 0.25">
                                      <p:cBhvr rctx="IE">
                                        <p:cTn id="235" dur="indefinite"/>
                                        <p:tgtEl>
                                          <p:spTgt spid="126"/>
                                        </p:tgtEl>
                                      </p:cBhvr>
                                    </p:animEffect>
                                  </p:childTnLst>
                                </p:cTn>
                              </p:par>
                              <p:par>
                                <p:cTn id="236" presetID="9" presetClass="emph" presetSubtype="0" grpId="0" nodeType="withEffect">
                                  <p:stCondLst>
                                    <p:cond delay="0"/>
                                  </p:stCondLst>
                                  <p:childTnLst>
                                    <p:set>
                                      <p:cBhvr rctx="PPT">
                                        <p:cTn id="237" dur="indefinite"/>
                                        <p:tgtEl>
                                          <p:spTgt spid="31"/>
                                        </p:tgtEl>
                                        <p:attrNameLst>
                                          <p:attrName>style.opacity</p:attrName>
                                        </p:attrNameLst>
                                      </p:cBhvr>
                                      <p:to>
                                        <p:strVal val="0.25"/>
                                      </p:to>
                                    </p:set>
                                    <p:animEffect filter="image" prLst="opacity: 0.25">
                                      <p:cBhvr rctx="IE">
                                        <p:cTn id="238" dur="indefinite"/>
                                        <p:tgtEl>
                                          <p:spTgt spid="31"/>
                                        </p:tgtEl>
                                      </p:cBhvr>
                                    </p:animEffect>
                                  </p:childTnLst>
                                </p:cTn>
                              </p:par>
                              <p:par>
                                <p:cTn id="239" presetID="9" presetClass="emph" presetSubtype="0" nodeType="withEffect">
                                  <p:stCondLst>
                                    <p:cond delay="0"/>
                                  </p:stCondLst>
                                  <p:childTnLst>
                                    <p:set>
                                      <p:cBhvr rctx="PPT">
                                        <p:cTn id="240" dur="indefinite"/>
                                        <p:tgtEl>
                                          <p:spTgt spid="38"/>
                                        </p:tgtEl>
                                        <p:attrNameLst>
                                          <p:attrName>style.opacity</p:attrName>
                                        </p:attrNameLst>
                                      </p:cBhvr>
                                      <p:to>
                                        <p:strVal val="0.25"/>
                                      </p:to>
                                    </p:set>
                                    <p:animEffect filter="image" prLst="opacity: 0.25">
                                      <p:cBhvr rctx="IE">
                                        <p:cTn id="241" dur="indefinite"/>
                                        <p:tgtEl>
                                          <p:spTgt spid="38"/>
                                        </p:tgtEl>
                                      </p:cBhvr>
                                    </p:animEffect>
                                  </p:childTnLst>
                                </p:cTn>
                              </p:par>
                              <p:par>
                                <p:cTn id="242" presetID="9" presetClass="emph" presetSubtype="0" nodeType="withEffect">
                                  <p:stCondLst>
                                    <p:cond delay="0"/>
                                  </p:stCondLst>
                                  <p:childTnLst>
                                    <p:set>
                                      <p:cBhvr rctx="PPT">
                                        <p:cTn id="243" dur="indefinite"/>
                                        <p:tgtEl>
                                          <p:spTgt spid="109"/>
                                        </p:tgtEl>
                                        <p:attrNameLst>
                                          <p:attrName>style.opacity</p:attrName>
                                        </p:attrNameLst>
                                      </p:cBhvr>
                                      <p:to>
                                        <p:strVal val="0.25"/>
                                      </p:to>
                                    </p:set>
                                    <p:animEffect filter="image" prLst="opacity: 0.25">
                                      <p:cBhvr rctx="IE">
                                        <p:cTn id="244" dur="indefinite"/>
                                        <p:tgtEl>
                                          <p:spTgt spid="109"/>
                                        </p:tgtEl>
                                      </p:cBhvr>
                                    </p:animEffect>
                                  </p:childTnLst>
                                </p:cTn>
                              </p:par>
                              <p:par>
                                <p:cTn id="245" presetID="9" presetClass="emph" presetSubtype="0" nodeType="withEffect">
                                  <p:stCondLst>
                                    <p:cond delay="0"/>
                                  </p:stCondLst>
                                  <p:childTnLst>
                                    <p:set>
                                      <p:cBhvr rctx="PPT">
                                        <p:cTn id="246" dur="indefinite"/>
                                        <p:tgtEl>
                                          <p:spTgt spid="110"/>
                                        </p:tgtEl>
                                        <p:attrNameLst>
                                          <p:attrName>style.opacity</p:attrName>
                                        </p:attrNameLst>
                                      </p:cBhvr>
                                      <p:to>
                                        <p:strVal val="0.25"/>
                                      </p:to>
                                    </p:set>
                                    <p:animEffect filter="image" prLst="opacity: 0.25">
                                      <p:cBhvr rctx="IE">
                                        <p:cTn id="247" dur="indefinite"/>
                                        <p:tgtEl>
                                          <p:spTgt spid="110"/>
                                        </p:tgtEl>
                                      </p:cBhvr>
                                    </p:animEffect>
                                  </p:childTnLst>
                                </p:cTn>
                              </p:par>
                              <p:par>
                                <p:cTn id="248" presetID="9" presetClass="emph" presetSubtype="0" nodeType="withEffect">
                                  <p:stCondLst>
                                    <p:cond delay="0"/>
                                  </p:stCondLst>
                                  <p:childTnLst>
                                    <p:set>
                                      <p:cBhvr rctx="PPT">
                                        <p:cTn id="249" dur="indefinite"/>
                                        <p:tgtEl>
                                          <p:spTgt spid="44"/>
                                        </p:tgtEl>
                                        <p:attrNameLst>
                                          <p:attrName>style.opacity</p:attrName>
                                        </p:attrNameLst>
                                      </p:cBhvr>
                                      <p:to>
                                        <p:strVal val="0.25"/>
                                      </p:to>
                                    </p:set>
                                    <p:animEffect filter="image" prLst="opacity: 0.25">
                                      <p:cBhvr rctx="IE">
                                        <p:cTn id="250" dur="indefinite"/>
                                        <p:tgtEl>
                                          <p:spTgt spid="44"/>
                                        </p:tgtEl>
                                      </p:cBhvr>
                                    </p:animEffect>
                                  </p:childTnLst>
                                </p:cTn>
                              </p:par>
                              <p:par>
                                <p:cTn id="251" presetID="9" presetClass="emph" presetSubtype="0" nodeType="withEffect">
                                  <p:stCondLst>
                                    <p:cond delay="0"/>
                                  </p:stCondLst>
                                  <p:childTnLst>
                                    <p:set>
                                      <p:cBhvr rctx="PPT">
                                        <p:cTn id="252" dur="indefinite"/>
                                        <p:tgtEl>
                                          <p:spTgt spid="111"/>
                                        </p:tgtEl>
                                        <p:attrNameLst>
                                          <p:attrName>style.opacity</p:attrName>
                                        </p:attrNameLst>
                                      </p:cBhvr>
                                      <p:to>
                                        <p:strVal val="0.25"/>
                                      </p:to>
                                    </p:set>
                                    <p:animEffect filter="image" prLst="opacity: 0.25">
                                      <p:cBhvr rctx="IE">
                                        <p:cTn id="253" dur="indefinite"/>
                                        <p:tgtEl>
                                          <p:spTgt spid="111"/>
                                        </p:tgtEl>
                                      </p:cBhvr>
                                    </p:animEffect>
                                  </p:childTnLst>
                                </p:cTn>
                              </p:par>
                              <p:par>
                                <p:cTn id="254" presetID="9" presetClass="emph" presetSubtype="0" nodeType="withEffect">
                                  <p:stCondLst>
                                    <p:cond delay="0"/>
                                  </p:stCondLst>
                                  <p:childTnLst>
                                    <p:set>
                                      <p:cBhvr rctx="PPT">
                                        <p:cTn id="255" dur="indefinite"/>
                                        <p:tgtEl>
                                          <p:spTgt spid="118"/>
                                        </p:tgtEl>
                                        <p:attrNameLst>
                                          <p:attrName>style.opacity</p:attrName>
                                        </p:attrNameLst>
                                      </p:cBhvr>
                                      <p:to>
                                        <p:strVal val="0.25"/>
                                      </p:to>
                                    </p:set>
                                    <p:animEffect filter="image" prLst="opacity: 0.25">
                                      <p:cBhvr rctx="IE">
                                        <p:cTn id="256" dur="indefinite"/>
                                        <p:tgtEl>
                                          <p:spTgt spid="118"/>
                                        </p:tgtEl>
                                      </p:cBhvr>
                                    </p:animEffect>
                                  </p:childTnLst>
                                </p:cTn>
                              </p:par>
                              <p:par>
                                <p:cTn id="257" presetID="9" presetClass="emph" presetSubtype="0" nodeType="withEffect">
                                  <p:stCondLst>
                                    <p:cond delay="0"/>
                                  </p:stCondLst>
                                  <p:childTnLst>
                                    <p:set>
                                      <p:cBhvr rctx="PPT">
                                        <p:cTn id="258" dur="indefinite"/>
                                        <p:tgtEl>
                                          <p:spTgt spid="123"/>
                                        </p:tgtEl>
                                        <p:attrNameLst>
                                          <p:attrName>style.opacity</p:attrName>
                                        </p:attrNameLst>
                                      </p:cBhvr>
                                      <p:to>
                                        <p:strVal val="0.25"/>
                                      </p:to>
                                    </p:set>
                                    <p:animEffect filter="image" prLst="opacity: 0.25">
                                      <p:cBhvr rctx="IE">
                                        <p:cTn id="259" dur="indefinite"/>
                                        <p:tgtEl>
                                          <p:spTgt spid="123"/>
                                        </p:tgtEl>
                                      </p:cBhvr>
                                    </p:animEffect>
                                  </p:childTnLst>
                                </p:cTn>
                              </p:par>
                              <p:par>
                                <p:cTn id="260" presetID="9" presetClass="emph" presetSubtype="0" nodeType="withEffect">
                                  <p:stCondLst>
                                    <p:cond delay="0"/>
                                  </p:stCondLst>
                                  <p:childTnLst>
                                    <p:set>
                                      <p:cBhvr rctx="PPT">
                                        <p:cTn id="261" dur="indefinite"/>
                                        <p:tgtEl>
                                          <p:spTgt spid="122"/>
                                        </p:tgtEl>
                                        <p:attrNameLst>
                                          <p:attrName>style.opacity</p:attrName>
                                        </p:attrNameLst>
                                      </p:cBhvr>
                                      <p:to>
                                        <p:strVal val="0.25"/>
                                      </p:to>
                                    </p:set>
                                    <p:animEffect filter="image" prLst="opacity: 0.25">
                                      <p:cBhvr rctx="IE">
                                        <p:cTn id="262" dur="indefinite"/>
                                        <p:tgtEl>
                                          <p:spTgt spid="122"/>
                                        </p:tgtEl>
                                      </p:cBhvr>
                                    </p:animEffect>
                                  </p:childTnLst>
                                </p:cTn>
                              </p:par>
                              <p:par>
                                <p:cTn id="263" presetID="9" presetClass="emph" presetSubtype="0" nodeType="withEffect">
                                  <p:stCondLst>
                                    <p:cond delay="0"/>
                                  </p:stCondLst>
                                  <p:childTnLst>
                                    <p:set>
                                      <p:cBhvr rctx="PPT">
                                        <p:cTn id="264" dur="indefinite"/>
                                        <p:tgtEl>
                                          <p:spTgt spid="133"/>
                                        </p:tgtEl>
                                        <p:attrNameLst>
                                          <p:attrName>style.opacity</p:attrName>
                                        </p:attrNameLst>
                                      </p:cBhvr>
                                      <p:to>
                                        <p:strVal val="0.25"/>
                                      </p:to>
                                    </p:set>
                                    <p:animEffect filter="image" prLst="opacity: 0.25">
                                      <p:cBhvr rctx="IE">
                                        <p:cTn id="265" dur="indefinite"/>
                                        <p:tgtEl>
                                          <p:spTgt spid="133"/>
                                        </p:tgtEl>
                                      </p:cBhvr>
                                    </p:animEffect>
                                  </p:childTnLst>
                                </p:cTn>
                              </p:par>
                              <p:par>
                                <p:cTn id="266" presetID="9" presetClass="emph" presetSubtype="0" nodeType="withEffect">
                                  <p:stCondLst>
                                    <p:cond delay="0"/>
                                  </p:stCondLst>
                                  <p:childTnLst>
                                    <p:set>
                                      <p:cBhvr rctx="PPT">
                                        <p:cTn id="267" dur="indefinite"/>
                                        <p:tgtEl>
                                          <p:spTgt spid="134"/>
                                        </p:tgtEl>
                                        <p:attrNameLst>
                                          <p:attrName>style.opacity</p:attrName>
                                        </p:attrNameLst>
                                      </p:cBhvr>
                                      <p:to>
                                        <p:strVal val="0.25"/>
                                      </p:to>
                                    </p:set>
                                    <p:animEffect filter="image" prLst="opacity: 0.25">
                                      <p:cBhvr rctx="IE">
                                        <p:cTn id="268" dur="indefinite"/>
                                        <p:tgtEl>
                                          <p:spTgt spid="134"/>
                                        </p:tgtEl>
                                      </p:cBhvr>
                                    </p:animEffect>
                                  </p:childTnLst>
                                </p:cTn>
                              </p:par>
                              <p:par>
                                <p:cTn id="269" presetID="9" presetClass="emph" presetSubtype="0" nodeType="withEffect">
                                  <p:stCondLst>
                                    <p:cond delay="0"/>
                                  </p:stCondLst>
                                  <p:childTnLst>
                                    <p:set>
                                      <p:cBhvr rctx="PPT">
                                        <p:cTn id="270" dur="indefinite"/>
                                        <p:tgtEl>
                                          <p:spTgt spid="135"/>
                                        </p:tgtEl>
                                        <p:attrNameLst>
                                          <p:attrName>style.opacity</p:attrName>
                                        </p:attrNameLst>
                                      </p:cBhvr>
                                      <p:to>
                                        <p:strVal val="0.25"/>
                                      </p:to>
                                    </p:set>
                                    <p:animEffect filter="image" prLst="opacity: 0.25">
                                      <p:cBhvr rctx="IE">
                                        <p:cTn id="271" dur="indefinite"/>
                                        <p:tgtEl>
                                          <p:spTgt spid="135"/>
                                        </p:tgtEl>
                                      </p:cBhvr>
                                    </p:animEffect>
                                  </p:childTnLst>
                                </p:cTn>
                              </p:par>
                              <p:par>
                                <p:cTn id="272" presetID="9" presetClass="emph" presetSubtype="0" nodeType="withEffect">
                                  <p:stCondLst>
                                    <p:cond delay="0"/>
                                  </p:stCondLst>
                                  <p:childTnLst>
                                    <p:set>
                                      <p:cBhvr rctx="PPT">
                                        <p:cTn id="273" dur="indefinite"/>
                                        <p:tgtEl>
                                          <p:spTgt spid="136"/>
                                        </p:tgtEl>
                                        <p:attrNameLst>
                                          <p:attrName>style.opacity</p:attrName>
                                        </p:attrNameLst>
                                      </p:cBhvr>
                                      <p:to>
                                        <p:strVal val="0.25"/>
                                      </p:to>
                                    </p:set>
                                    <p:animEffect filter="image" prLst="opacity: 0.25">
                                      <p:cBhvr rctx="IE">
                                        <p:cTn id="274" dur="indefinite"/>
                                        <p:tgtEl>
                                          <p:spTgt spid="136"/>
                                        </p:tgtEl>
                                      </p:cBhvr>
                                    </p:animEffect>
                                  </p:childTnLst>
                                </p:cTn>
                              </p:par>
                              <p:par>
                                <p:cTn id="275" presetID="9" presetClass="emph" presetSubtype="0" nodeType="withEffect">
                                  <p:stCondLst>
                                    <p:cond delay="0"/>
                                  </p:stCondLst>
                                  <p:childTnLst>
                                    <p:set>
                                      <p:cBhvr rctx="PPT">
                                        <p:cTn id="276" dur="indefinite"/>
                                        <p:tgtEl>
                                          <p:spTgt spid="137"/>
                                        </p:tgtEl>
                                        <p:attrNameLst>
                                          <p:attrName>style.opacity</p:attrName>
                                        </p:attrNameLst>
                                      </p:cBhvr>
                                      <p:to>
                                        <p:strVal val="0.25"/>
                                      </p:to>
                                    </p:set>
                                    <p:animEffect filter="image" prLst="opacity: 0.25">
                                      <p:cBhvr rctx="IE">
                                        <p:cTn id="277" dur="indefinite"/>
                                        <p:tgtEl>
                                          <p:spTgt spid="137"/>
                                        </p:tgtEl>
                                      </p:cBhvr>
                                    </p:animEffect>
                                  </p:childTnLst>
                                </p:cTn>
                              </p:par>
                              <p:par>
                                <p:cTn id="278" presetID="9" presetClass="emph" presetSubtype="0" nodeType="withEffect">
                                  <p:stCondLst>
                                    <p:cond delay="0"/>
                                  </p:stCondLst>
                                  <p:childTnLst>
                                    <p:set>
                                      <p:cBhvr rctx="PPT">
                                        <p:cTn id="279" dur="indefinite"/>
                                        <p:tgtEl>
                                          <p:spTgt spid="138"/>
                                        </p:tgtEl>
                                        <p:attrNameLst>
                                          <p:attrName>style.opacity</p:attrName>
                                        </p:attrNameLst>
                                      </p:cBhvr>
                                      <p:to>
                                        <p:strVal val="0.25"/>
                                      </p:to>
                                    </p:set>
                                    <p:animEffect filter="image" prLst="opacity: 0.25">
                                      <p:cBhvr rctx="IE">
                                        <p:cTn id="280" dur="indefinite"/>
                                        <p:tgtEl>
                                          <p:spTgt spid="138"/>
                                        </p:tgtEl>
                                      </p:cBhvr>
                                    </p:animEffect>
                                  </p:childTnLst>
                                </p:cTn>
                              </p:par>
                              <p:par>
                                <p:cTn id="281" presetID="9" presetClass="emph" presetSubtype="0" nodeType="withEffect">
                                  <p:stCondLst>
                                    <p:cond delay="0"/>
                                  </p:stCondLst>
                                  <p:childTnLst>
                                    <p:set>
                                      <p:cBhvr rctx="PPT">
                                        <p:cTn id="282" dur="indefinite"/>
                                        <p:tgtEl>
                                          <p:spTgt spid="139"/>
                                        </p:tgtEl>
                                        <p:attrNameLst>
                                          <p:attrName>style.opacity</p:attrName>
                                        </p:attrNameLst>
                                      </p:cBhvr>
                                      <p:to>
                                        <p:strVal val="0.25"/>
                                      </p:to>
                                    </p:set>
                                    <p:animEffect filter="image" prLst="opacity: 0.25">
                                      <p:cBhvr rctx="IE">
                                        <p:cTn id="283" dur="indefinite"/>
                                        <p:tgtEl>
                                          <p:spTgt spid="139"/>
                                        </p:tgtEl>
                                      </p:cBhvr>
                                    </p:animEffect>
                                  </p:childTnLst>
                                </p:cTn>
                              </p:par>
                              <p:par>
                                <p:cTn id="284" presetID="9" presetClass="emph" presetSubtype="0" nodeType="withEffect">
                                  <p:stCondLst>
                                    <p:cond delay="0"/>
                                  </p:stCondLst>
                                  <p:childTnLst>
                                    <p:set>
                                      <p:cBhvr rctx="PPT">
                                        <p:cTn id="285" dur="indefinite"/>
                                        <p:tgtEl>
                                          <p:spTgt spid="150"/>
                                        </p:tgtEl>
                                        <p:attrNameLst>
                                          <p:attrName>style.opacity</p:attrName>
                                        </p:attrNameLst>
                                      </p:cBhvr>
                                      <p:to>
                                        <p:strVal val="0.25"/>
                                      </p:to>
                                    </p:set>
                                    <p:animEffect filter="image" prLst="opacity: 0.25">
                                      <p:cBhvr rctx="IE">
                                        <p:cTn id="286" dur="indefinite"/>
                                        <p:tgtEl>
                                          <p:spTgt spid="150"/>
                                        </p:tgtEl>
                                      </p:cBhvr>
                                    </p:animEffect>
                                  </p:childTnLst>
                                </p:cTn>
                              </p:par>
                              <p:par>
                                <p:cTn id="287" presetID="9" presetClass="emph" presetSubtype="0" nodeType="withEffect">
                                  <p:stCondLst>
                                    <p:cond delay="0"/>
                                  </p:stCondLst>
                                  <p:childTnLst>
                                    <p:set>
                                      <p:cBhvr rctx="PPT">
                                        <p:cTn id="288" dur="indefinite"/>
                                        <p:tgtEl>
                                          <p:spTgt spid="151"/>
                                        </p:tgtEl>
                                        <p:attrNameLst>
                                          <p:attrName>style.opacity</p:attrName>
                                        </p:attrNameLst>
                                      </p:cBhvr>
                                      <p:to>
                                        <p:strVal val="0.25"/>
                                      </p:to>
                                    </p:set>
                                    <p:animEffect filter="image" prLst="opacity: 0.25">
                                      <p:cBhvr rctx="IE">
                                        <p:cTn id="289" dur="indefinite"/>
                                        <p:tgtEl>
                                          <p:spTgt spid="151"/>
                                        </p:tgtEl>
                                      </p:cBhvr>
                                    </p:animEffect>
                                  </p:childTnLst>
                                </p:cTn>
                              </p:par>
                              <p:par>
                                <p:cTn id="290" presetID="9" presetClass="emph" presetSubtype="0" grpId="0" nodeType="withEffect">
                                  <p:stCondLst>
                                    <p:cond delay="0"/>
                                  </p:stCondLst>
                                  <p:childTnLst>
                                    <p:set>
                                      <p:cBhvr rctx="PPT">
                                        <p:cTn id="291" dur="indefinite"/>
                                        <p:tgtEl>
                                          <p:spTgt spid="152"/>
                                        </p:tgtEl>
                                        <p:attrNameLst>
                                          <p:attrName>style.opacity</p:attrName>
                                        </p:attrNameLst>
                                      </p:cBhvr>
                                      <p:to>
                                        <p:strVal val="0.25"/>
                                      </p:to>
                                    </p:set>
                                    <p:animEffect filter="image" prLst="opacity: 0.25">
                                      <p:cBhvr rctx="IE">
                                        <p:cTn id="292" dur="indefinite"/>
                                        <p:tgtEl>
                                          <p:spTgt spid="152"/>
                                        </p:tgtEl>
                                      </p:cBhvr>
                                    </p:animEffect>
                                  </p:childTnLst>
                                </p:cTn>
                              </p:par>
                              <p:par>
                                <p:cTn id="293" presetID="9" presetClass="emph" presetSubtype="0" grpId="0" nodeType="withEffect">
                                  <p:stCondLst>
                                    <p:cond delay="0"/>
                                  </p:stCondLst>
                                  <p:childTnLst>
                                    <p:set>
                                      <p:cBhvr rctx="PPT">
                                        <p:cTn id="294" dur="indefinite"/>
                                        <p:tgtEl>
                                          <p:spTgt spid="153"/>
                                        </p:tgtEl>
                                        <p:attrNameLst>
                                          <p:attrName>style.opacity</p:attrName>
                                        </p:attrNameLst>
                                      </p:cBhvr>
                                      <p:to>
                                        <p:strVal val="0.25"/>
                                      </p:to>
                                    </p:set>
                                    <p:animEffect filter="image" prLst="opacity: 0.25">
                                      <p:cBhvr rctx="IE">
                                        <p:cTn id="295" dur="indefinite"/>
                                        <p:tgtEl>
                                          <p:spTgt spid="153"/>
                                        </p:tgtEl>
                                      </p:cBhvr>
                                    </p:animEffect>
                                  </p:childTnLst>
                                </p:cTn>
                              </p:par>
                              <p:par>
                                <p:cTn id="296" presetID="9" presetClass="emph" presetSubtype="0" grpId="0" nodeType="withEffect">
                                  <p:stCondLst>
                                    <p:cond delay="0"/>
                                  </p:stCondLst>
                                  <p:childTnLst>
                                    <p:set>
                                      <p:cBhvr rctx="PPT">
                                        <p:cTn id="297" dur="indefinite"/>
                                        <p:tgtEl>
                                          <p:spTgt spid="154"/>
                                        </p:tgtEl>
                                        <p:attrNameLst>
                                          <p:attrName>style.opacity</p:attrName>
                                        </p:attrNameLst>
                                      </p:cBhvr>
                                      <p:to>
                                        <p:strVal val="0.25"/>
                                      </p:to>
                                    </p:set>
                                    <p:animEffect filter="image" prLst="opacity: 0.25">
                                      <p:cBhvr rctx="IE">
                                        <p:cTn id="298" dur="indefinite"/>
                                        <p:tgtEl>
                                          <p:spTgt spid="154"/>
                                        </p:tgtEl>
                                      </p:cBhvr>
                                    </p:animEffect>
                                  </p:childTnLst>
                                </p:cTn>
                              </p:par>
                              <p:par>
                                <p:cTn id="299" presetID="9" presetClass="emph" presetSubtype="0" nodeType="withEffect">
                                  <p:stCondLst>
                                    <p:cond delay="0"/>
                                  </p:stCondLst>
                                  <p:childTnLst>
                                    <p:set>
                                      <p:cBhvr rctx="PPT">
                                        <p:cTn id="300" dur="indefinite"/>
                                        <p:tgtEl>
                                          <p:spTgt spid="155"/>
                                        </p:tgtEl>
                                        <p:attrNameLst>
                                          <p:attrName>style.opacity</p:attrName>
                                        </p:attrNameLst>
                                      </p:cBhvr>
                                      <p:to>
                                        <p:strVal val="0.25"/>
                                      </p:to>
                                    </p:set>
                                    <p:animEffect filter="image" prLst="opacity: 0.25">
                                      <p:cBhvr rctx="IE">
                                        <p:cTn id="301" dur="indefinite"/>
                                        <p:tgtEl>
                                          <p:spTgt spid="155"/>
                                        </p:tgtEl>
                                      </p:cBhvr>
                                    </p:animEffect>
                                  </p:childTnLst>
                                </p:cTn>
                              </p:par>
                              <p:par>
                                <p:cTn id="302" presetID="9" presetClass="emph" presetSubtype="0" nodeType="withEffect">
                                  <p:stCondLst>
                                    <p:cond delay="0"/>
                                  </p:stCondLst>
                                  <p:childTnLst>
                                    <p:set>
                                      <p:cBhvr rctx="PPT">
                                        <p:cTn id="303" dur="indefinite"/>
                                        <p:tgtEl>
                                          <p:spTgt spid="156"/>
                                        </p:tgtEl>
                                        <p:attrNameLst>
                                          <p:attrName>style.opacity</p:attrName>
                                        </p:attrNameLst>
                                      </p:cBhvr>
                                      <p:to>
                                        <p:strVal val="0.25"/>
                                      </p:to>
                                    </p:set>
                                    <p:animEffect filter="image" prLst="opacity: 0.25">
                                      <p:cBhvr rctx="IE">
                                        <p:cTn id="304" dur="indefinite"/>
                                        <p:tgtEl>
                                          <p:spTgt spid="156"/>
                                        </p:tgtEl>
                                      </p:cBhvr>
                                    </p:animEffect>
                                  </p:childTnLst>
                                </p:cTn>
                              </p:par>
                              <p:par>
                                <p:cTn id="305" presetID="9" presetClass="emph" presetSubtype="0" nodeType="withEffect">
                                  <p:stCondLst>
                                    <p:cond delay="0"/>
                                  </p:stCondLst>
                                  <p:childTnLst>
                                    <p:set>
                                      <p:cBhvr rctx="PPT">
                                        <p:cTn id="306" dur="indefinite"/>
                                        <p:tgtEl>
                                          <p:spTgt spid="157"/>
                                        </p:tgtEl>
                                        <p:attrNameLst>
                                          <p:attrName>style.opacity</p:attrName>
                                        </p:attrNameLst>
                                      </p:cBhvr>
                                      <p:to>
                                        <p:strVal val="0.25"/>
                                      </p:to>
                                    </p:set>
                                    <p:animEffect filter="image" prLst="opacity: 0.25">
                                      <p:cBhvr rctx="IE">
                                        <p:cTn id="307" dur="indefinite"/>
                                        <p:tgtEl>
                                          <p:spTgt spid="157"/>
                                        </p:tgtEl>
                                      </p:cBhvr>
                                    </p:animEffect>
                                  </p:childTnLst>
                                </p:cTn>
                              </p:par>
                              <p:par>
                                <p:cTn id="308" presetID="9" presetClass="emph" presetSubtype="0" nodeType="withEffect">
                                  <p:stCondLst>
                                    <p:cond delay="0"/>
                                  </p:stCondLst>
                                  <p:childTnLst>
                                    <p:set>
                                      <p:cBhvr rctx="PPT">
                                        <p:cTn id="309" dur="indefinite"/>
                                        <p:tgtEl>
                                          <p:spTgt spid="158"/>
                                        </p:tgtEl>
                                        <p:attrNameLst>
                                          <p:attrName>style.opacity</p:attrName>
                                        </p:attrNameLst>
                                      </p:cBhvr>
                                      <p:to>
                                        <p:strVal val="0.25"/>
                                      </p:to>
                                    </p:set>
                                    <p:animEffect filter="image" prLst="opacity: 0.25">
                                      <p:cBhvr rctx="IE">
                                        <p:cTn id="310" dur="indefinite"/>
                                        <p:tgtEl>
                                          <p:spTgt spid="158"/>
                                        </p:tgtEl>
                                      </p:cBhvr>
                                    </p:animEffect>
                                  </p:childTnLst>
                                </p:cTn>
                              </p:par>
                              <p:par>
                                <p:cTn id="311" presetID="1" presetClass="entr" presetSubtype="0" fill="hold" grpId="0" nodeType="withEffect">
                                  <p:stCondLst>
                                    <p:cond delay="0"/>
                                  </p:stCondLst>
                                  <p:childTnLst>
                                    <p:set>
                                      <p:cBhvr>
                                        <p:cTn id="312" dur="1" fill="hold">
                                          <p:stCondLst>
                                            <p:cond delay="0"/>
                                          </p:stCondLst>
                                        </p:cTn>
                                        <p:tgtEl>
                                          <p:spTgt spid="27"/>
                                        </p:tgtEl>
                                        <p:attrNameLst>
                                          <p:attrName>style.visibility</p:attrName>
                                        </p:attrNameLst>
                                      </p:cBhvr>
                                      <p:to>
                                        <p:strVal val="visible"/>
                                      </p:to>
                                    </p:set>
                                  </p:childTnLst>
                                </p:cTn>
                              </p:par>
                              <p:par>
                                <p:cTn id="313" presetID="1" presetClass="entr" presetSubtype="0" fill="hold" grpId="0" nodeType="withEffect">
                                  <p:stCondLst>
                                    <p:cond delay="0"/>
                                  </p:stCondLst>
                                  <p:childTnLst>
                                    <p:set>
                                      <p:cBhvr>
                                        <p:cTn id="3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6" grpId="0"/>
      <p:bldP spid="7" grpId="0"/>
      <p:bldP spid="8" grpId="0"/>
      <p:bldP spid="9" grpId="0"/>
      <p:bldP spid="10" grpId="0"/>
      <p:bldP spid="11" grpId="0"/>
      <p:bldP spid="12" grpId="0"/>
      <p:bldP spid="13" grpId="0"/>
      <p:bldP spid="14" grpId="0"/>
      <p:bldP spid="15" grpId="0"/>
      <p:bldP spid="16" grpId="0"/>
      <p:bldP spid="17" grpId="0"/>
      <p:bldP spid="22" grpId="0"/>
      <p:bldP spid="23" grpId="0"/>
      <p:bldP spid="24" grpId="0"/>
      <p:bldP spid="25" grpId="0"/>
      <p:bldP spid="26" grpId="0"/>
      <p:bldP spid="30" grpId="0"/>
      <p:bldP spid="108" grpId="0" animBg="1"/>
      <p:bldP spid="112" grpId="0" animBg="1"/>
      <p:bldP spid="32" grpId="0"/>
      <p:bldP spid="115" grpId="0"/>
      <p:bldP spid="124" grpId="0" animBg="1"/>
      <p:bldP spid="125" grpId="0" animBg="1"/>
      <p:bldP spid="114" grpId="0"/>
      <p:bldP spid="126" grpId="0"/>
      <p:bldP spid="31" grpId="0" animBg="1"/>
      <p:bldP spid="152" grpId="0"/>
      <p:bldP spid="153" grpId="0"/>
      <p:bldP spid="154" grpId="0"/>
      <p:bldP spid="27"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0"/>
          </p:nvPr>
        </p:nvSpPr>
        <p:spPr>
          <a:xfrm>
            <a:off x="287383" y="-12700"/>
            <a:ext cx="8577217" cy="800099"/>
          </a:xfrm>
        </p:spPr>
        <p:txBody>
          <a:bodyPr/>
          <a:lstStyle/>
          <a:p>
            <a:endParaRPr lang="en-US" sz="4000"/>
          </a:p>
        </p:txBody>
      </p:sp>
      <p:pic>
        <p:nvPicPr>
          <p:cNvPr id="5" name="Picture 4"/>
          <p:cNvPicPr>
            <a:picLocks noChangeAspect="1"/>
          </p:cNvPicPr>
          <p:nvPr/>
        </p:nvPicPr>
        <p:blipFill>
          <a:blip r:embed="rId3"/>
          <a:stretch>
            <a:fillRect/>
          </a:stretch>
        </p:blipFill>
        <p:spPr>
          <a:xfrm>
            <a:off x="0" y="-139127"/>
            <a:ext cx="9144000" cy="5282627"/>
          </a:xfrm>
          <a:prstGeom prst="rect">
            <a:avLst/>
          </a:prstGeom>
        </p:spPr>
      </p:pic>
      <p:sp>
        <p:nvSpPr>
          <p:cNvPr id="6" name="Left Arrow 5"/>
          <p:cNvSpPr/>
          <p:nvPr/>
        </p:nvSpPr>
        <p:spPr>
          <a:xfrm>
            <a:off x="1250674" y="703178"/>
            <a:ext cx="409074" cy="168442"/>
          </a:xfrm>
          <a:prstGeom prst="leftArrow">
            <a:avLst/>
          </a:prstGeom>
          <a:solidFill>
            <a:srgbClr val="509E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a:off x="1297041" y="1837677"/>
            <a:ext cx="409074" cy="168442"/>
          </a:xfrm>
          <a:prstGeom prst="leftArrow">
            <a:avLst/>
          </a:prstGeom>
          <a:solidFill>
            <a:srgbClr val="509E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1501578" y="2572345"/>
            <a:ext cx="409074" cy="168442"/>
          </a:xfrm>
          <a:prstGeom prst="leftArrow">
            <a:avLst/>
          </a:prstGeom>
          <a:solidFill>
            <a:srgbClr val="509E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1179590" y="3469091"/>
            <a:ext cx="409074" cy="168442"/>
          </a:xfrm>
          <a:prstGeom prst="leftArrow">
            <a:avLst/>
          </a:prstGeom>
          <a:solidFill>
            <a:srgbClr val="509E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1297041" y="4191177"/>
            <a:ext cx="409074" cy="168442"/>
          </a:xfrm>
          <a:prstGeom prst="leftArrow">
            <a:avLst/>
          </a:prstGeom>
          <a:solidFill>
            <a:srgbClr val="509E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253121" y="317395"/>
            <a:ext cx="466925" cy="4042225"/>
          </a:xfrm>
          <a:prstGeom prst="rect">
            <a:avLst/>
          </a:prstGeom>
          <a:noFill/>
          <a:ln w="38100">
            <a:solidFill>
              <a:srgbClr val="509E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38757" y="12147"/>
            <a:ext cx="2001895" cy="584775"/>
          </a:xfrm>
          <a:prstGeom prst="rect">
            <a:avLst/>
          </a:prstGeom>
          <a:solidFill>
            <a:srgbClr val="509E2F"/>
          </a:solidFill>
        </p:spPr>
        <p:txBody>
          <a:bodyPr wrap="none" rtlCol="0">
            <a:spAutoFit/>
          </a:bodyPr>
          <a:lstStyle/>
          <a:p>
            <a:r>
              <a:rPr lang="en-US" sz="3200" dirty="0" smtClean="0">
                <a:solidFill>
                  <a:srgbClr val="FFFFFF"/>
                </a:solidFill>
              </a:rPr>
              <a:t>Leadership</a:t>
            </a:r>
            <a:endParaRPr lang="en-US" sz="3200" dirty="0">
              <a:solidFill>
                <a:srgbClr val="FFFFFF"/>
              </a:solidFill>
            </a:endParaRPr>
          </a:p>
        </p:txBody>
      </p:sp>
      <p:sp>
        <p:nvSpPr>
          <p:cNvPr id="13" name="Rectangle 12"/>
          <p:cNvSpPr/>
          <p:nvPr/>
        </p:nvSpPr>
        <p:spPr>
          <a:xfrm>
            <a:off x="8739705" y="3469090"/>
            <a:ext cx="404296" cy="800765"/>
          </a:xfrm>
          <a:prstGeom prst="rect">
            <a:avLst/>
          </a:prstGeom>
          <a:noFill/>
          <a:ln w="38100">
            <a:solidFill>
              <a:srgbClr val="509E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771672" y="339634"/>
            <a:ext cx="404296" cy="288775"/>
          </a:xfrm>
          <a:prstGeom prst="rect">
            <a:avLst/>
          </a:prstGeom>
          <a:noFill/>
          <a:ln w="38100">
            <a:solidFill>
              <a:srgbClr val="509E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02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1" grpId="1"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3957" y="-12700"/>
            <a:ext cx="8370643" cy="674551"/>
          </a:xfrm>
        </p:spPr>
        <p:txBody>
          <a:bodyPr/>
          <a:lstStyle/>
          <a:p>
            <a:r>
              <a:rPr lang="en-US" sz="5400" dirty="0" smtClean="0"/>
              <a:t>FRRC Members</a:t>
            </a:r>
            <a:endParaRPr lang="en-US" sz="5400" dirty="0"/>
          </a:p>
        </p:txBody>
      </p:sp>
      <p:graphicFrame>
        <p:nvGraphicFramePr>
          <p:cNvPr id="7" name="Table 6"/>
          <p:cNvGraphicFramePr>
            <a:graphicFrameLocks noGrp="1"/>
          </p:cNvGraphicFramePr>
          <p:nvPr>
            <p:extLst>
              <p:ext uri="{D42A27DB-BD31-4B8C-83A1-F6EECF244321}">
                <p14:modId xmlns:p14="http://schemas.microsoft.com/office/powerpoint/2010/main" val="3279335276"/>
              </p:ext>
            </p:extLst>
          </p:nvPr>
        </p:nvGraphicFramePr>
        <p:xfrm>
          <a:off x="43543" y="787399"/>
          <a:ext cx="8874041" cy="4362484"/>
        </p:xfrm>
        <a:graphic>
          <a:graphicData uri="http://schemas.openxmlformats.org/drawingml/2006/table">
            <a:tbl>
              <a:tblPr firstRow="1" bandRow="1">
                <a:tableStyleId>{5C22544A-7EE6-4342-B048-85BDC9FD1C3A}</a:tableStyleId>
              </a:tblPr>
              <a:tblGrid>
                <a:gridCol w="1236617">
                  <a:extLst>
                    <a:ext uri="{9D8B030D-6E8A-4147-A177-3AD203B41FA5}">
                      <a16:colId xmlns:a16="http://schemas.microsoft.com/office/drawing/2014/main" val="20000"/>
                    </a:ext>
                  </a:extLst>
                </a:gridCol>
                <a:gridCol w="1297577">
                  <a:extLst>
                    <a:ext uri="{9D8B030D-6E8A-4147-A177-3AD203B41FA5}">
                      <a16:colId xmlns:a16="http://schemas.microsoft.com/office/drawing/2014/main" val="20001"/>
                    </a:ext>
                  </a:extLst>
                </a:gridCol>
                <a:gridCol w="1262743">
                  <a:extLst>
                    <a:ext uri="{9D8B030D-6E8A-4147-A177-3AD203B41FA5}">
                      <a16:colId xmlns:a16="http://schemas.microsoft.com/office/drawing/2014/main" val="20003"/>
                    </a:ext>
                  </a:extLst>
                </a:gridCol>
                <a:gridCol w="1210499">
                  <a:extLst>
                    <a:ext uri="{9D8B030D-6E8A-4147-A177-3AD203B41FA5}">
                      <a16:colId xmlns:a16="http://schemas.microsoft.com/office/drawing/2014/main" val="20004"/>
                    </a:ext>
                  </a:extLst>
                </a:gridCol>
                <a:gridCol w="1288868">
                  <a:extLst>
                    <a:ext uri="{9D8B030D-6E8A-4147-A177-3AD203B41FA5}">
                      <a16:colId xmlns:a16="http://schemas.microsoft.com/office/drawing/2014/main" val="20005"/>
                    </a:ext>
                  </a:extLst>
                </a:gridCol>
                <a:gridCol w="1349829">
                  <a:extLst>
                    <a:ext uri="{9D8B030D-6E8A-4147-A177-3AD203B41FA5}">
                      <a16:colId xmlns:a16="http://schemas.microsoft.com/office/drawing/2014/main" val="20006"/>
                    </a:ext>
                  </a:extLst>
                </a:gridCol>
                <a:gridCol w="1227908">
                  <a:extLst>
                    <a:ext uri="{9D8B030D-6E8A-4147-A177-3AD203B41FA5}">
                      <a16:colId xmlns:a16="http://schemas.microsoft.com/office/drawing/2014/main" val="20007"/>
                    </a:ext>
                  </a:extLst>
                </a:gridCol>
              </a:tblGrid>
              <a:tr h="156151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453006">
                <a:tc>
                  <a:txBody>
                    <a:bodyPr/>
                    <a:lstStyle/>
                    <a:p>
                      <a:pPr algn="ctr"/>
                      <a:r>
                        <a:rPr lang="en-US" sz="1200" b="0" i="0" kern="1200" baseline="0" dirty="0" smtClean="0">
                          <a:solidFill>
                            <a:srgbClr val="005F83"/>
                          </a:solidFill>
                          <a:latin typeface="Arial" charset="0"/>
                          <a:ea typeface="ＭＳ Ｐゴシック" charset="0"/>
                          <a:cs typeface="Orgon Slab ExtraLight"/>
                        </a:rPr>
                        <a:t>Provost Steve Roberts</a:t>
                      </a:r>
                      <a:endParaRPr lang="en-US" sz="1200" b="0" i="0" kern="1200" baseline="0" dirty="0">
                        <a:solidFill>
                          <a:srgbClr val="005F83"/>
                        </a:solidFill>
                        <a:latin typeface="Arial" charset="0"/>
                        <a:ea typeface="ＭＳ Ｐゴシック" charset="0"/>
                        <a:cs typeface="Orgon Slab Extra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Dr. Daniel Forciniti</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(Provost Office)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Dr. Douglas Bristow</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rgbClr val="005F83"/>
                        </a:solidFill>
                        <a:latin typeface="Arial" charset="0"/>
                        <a:ea typeface="ＭＳ Ｐゴシック" charset="0"/>
                        <a:cs typeface="Orgon Slab Extra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Dr. Richard Brow</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rgbClr val="005F83"/>
                        </a:solidFill>
                        <a:latin typeface="Arial" charset="0"/>
                        <a:ea typeface="ＭＳ Ｐゴシック" charset="0"/>
                        <a:cs typeface="Orgon Slab Extra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Dr. Joel Burken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Dr. Carlos </a:t>
                      </a:r>
                      <a:r>
                        <a:rPr lang="en-US" sz="1200" b="0" i="0" kern="1200" baseline="0" dirty="0" err="1" smtClean="0">
                          <a:solidFill>
                            <a:srgbClr val="005F83"/>
                          </a:solidFill>
                          <a:latin typeface="Arial" charset="0"/>
                          <a:ea typeface="ＭＳ Ｐゴシック" charset="0"/>
                          <a:cs typeface="Orgon Slab ExtraLight"/>
                        </a:rPr>
                        <a:t>Castano</a:t>
                      </a:r>
                      <a:endParaRPr lang="en-US" sz="1200" b="0" i="0" kern="1200" baseline="0" dirty="0" smtClean="0">
                        <a:solidFill>
                          <a:srgbClr val="005F83"/>
                        </a:solidFill>
                        <a:latin typeface="Arial" charset="0"/>
                        <a:ea typeface="ＭＳ Ｐゴシック" charset="0"/>
                        <a:cs typeface="Orgon Slab Extra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Dr. Garry Grubbs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1556152">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604734">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Dr. Irina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err="1" smtClean="0">
                          <a:solidFill>
                            <a:srgbClr val="005F83"/>
                          </a:solidFill>
                          <a:latin typeface="Arial" charset="0"/>
                          <a:ea typeface="ＭＳ Ｐゴシック" charset="0"/>
                          <a:cs typeface="Orgon Slab ExtraLight"/>
                        </a:rPr>
                        <a:t>Ivliyeva</a:t>
                      </a:r>
                      <a:endParaRPr lang="en-US" sz="1100" b="0" i="0" kern="1200" baseline="0" dirty="0" smtClean="0">
                        <a:solidFill>
                          <a:srgbClr val="005F83"/>
                        </a:solidFill>
                        <a:latin typeface="Arial" charset="0"/>
                        <a:ea typeface="ＭＳ Ｐゴシック" charset="0"/>
                        <a:cs typeface="Orgon Slab Extra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Ms. Merilee Krueger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Dr. Bih-Ru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Lea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457200" rtl="0" eaLnBrk="1" latinLnBrk="0" hangingPunct="1"/>
                      <a:r>
                        <a:rPr lang="en-US" sz="1100" b="0" i="0" kern="1200" baseline="0" dirty="0" smtClean="0">
                          <a:solidFill>
                            <a:srgbClr val="005F83"/>
                          </a:solidFill>
                          <a:latin typeface="Arial" charset="0"/>
                          <a:ea typeface="ＭＳ Ｐゴシック" charset="0"/>
                          <a:cs typeface="Orgon Slab ExtraLight"/>
                        </a:rPr>
                        <a:t>Dr. Francisca Oboh-Ikuenobe</a:t>
                      </a:r>
                      <a:endParaRPr lang="en-US" sz="1100" b="0" i="0" kern="1200" baseline="0" dirty="0">
                        <a:solidFill>
                          <a:srgbClr val="005F83"/>
                        </a:solidFill>
                        <a:latin typeface="Arial" charset="0"/>
                        <a:ea typeface="ＭＳ Ｐゴシック" charset="0"/>
                        <a:cs typeface="Orgon Slab Extra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Dr. Sahra Sedigh Sarvestani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Dr. V.A. Samaranayake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13" name="Text Placeholder 1"/>
          <p:cNvSpPr txBox="1">
            <a:spLocks/>
          </p:cNvSpPr>
          <p:nvPr/>
        </p:nvSpPr>
        <p:spPr>
          <a:xfrm>
            <a:off x="5905852" y="3425282"/>
            <a:ext cx="4185322" cy="3839205"/>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rgbClr val="005F83"/>
                </a:solidFill>
                <a:latin typeface="Orgon Slab ExtraLight"/>
                <a:ea typeface="+mn-ea"/>
                <a:cs typeface="Orgon Slab ExtraLight"/>
              </a:defRPr>
            </a:lvl1pPr>
            <a:lvl2pPr marL="742950" indent="-285750" algn="l" defTabSz="457200" rtl="0" eaLnBrk="1" latinLnBrk="0" hangingPunct="1">
              <a:spcBef>
                <a:spcPct val="20000"/>
              </a:spcBef>
              <a:buFont typeface="Arial"/>
              <a:buChar char="–"/>
              <a:defRPr sz="2000" b="0" i="0" kern="1200" baseline="0">
                <a:solidFill>
                  <a:srgbClr val="005F83"/>
                </a:solidFill>
                <a:latin typeface="Orgon Slab ExtraLight"/>
                <a:ea typeface="+mn-ea"/>
                <a:cs typeface="Orgon Slab ExtraLight"/>
              </a:defRPr>
            </a:lvl2pPr>
            <a:lvl3pPr marL="1143000" indent="-228600" algn="l" defTabSz="457200" rtl="0" eaLnBrk="1" latinLnBrk="0" hangingPunct="1">
              <a:spcBef>
                <a:spcPct val="20000"/>
              </a:spcBef>
              <a:buSzPct val="100000"/>
              <a:buFont typeface="Lucida Grande"/>
              <a:buChar char="&gt;"/>
              <a:defRPr sz="1800" b="0" i="0" kern="1200" baseline="0">
                <a:solidFill>
                  <a:srgbClr val="005F83"/>
                </a:solidFill>
                <a:latin typeface="Orgon Slab ExtraLight"/>
                <a:ea typeface="+mn-ea"/>
                <a:cs typeface="Orgon Slab ExtraLight"/>
              </a:defRPr>
            </a:lvl3pPr>
            <a:lvl4pPr marL="1600200" indent="-228600" algn="l" defTabSz="457200" rtl="0" eaLnBrk="1" latinLnBrk="0" hangingPunct="1">
              <a:spcBef>
                <a:spcPct val="20000"/>
              </a:spcBef>
              <a:buFont typeface="Arial"/>
              <a:buChar char="–"/>
              <a:defRPr sz="1600" b="0" i="0" kern="1200" baseline="0">
                <a:solidFill>
                  <a:srgbClr val="005F83"/>
                </a:solidFill>
                <a:latin typeface="Orgon Slab ExtraLight"/>
                <a:ea typeface="+mn-ea"/>
                <a:cs typeface="Orgon Slab ExtraLight"/>
              </a:defRPr>
            </a:lvl4pPr>
            <a:lvl5pPr marL="2057400" indent="-228600" algn="l" defTabSz="457200" rtl="0" eaLnBrk="1" latinLnBrk="0" hangingPunct="1">
              <a:spcBef>
                <a:spcPct val="20000"/>
              </a:spcBef>
              <a:buFont typeface="Lucida Grande"/>
              <a:buChar char="&gt;"/>
              <a:defRPr sz="1400" b="0" i="0" kern="1200" baseline="0">
                <a:solidFill>
                  <a:srgbClr val="005F83"/>
                </a:solidFill>
                <a:latin typeface="Orgon Slab ExtraLight"/>
                <a:ea typeface="+mn-ea"/>
                <a:cs typeface="Orgon Slab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latin typeface="Arial" charset="0"/>
              <a:ea typeface="ＭＳ Ｐゴシック" charset="0"/>
            </a:endParaRPr>
          </a:p>
          <a:p>
            <a:endParaRPr lang="en-US"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824" r="1"/>
          <a:stretch/>
        </p:blipFill>
        <p:spPr>
          <a:xfrm>
            <a:off x="3927566" y="3060983"/>
            <a:ext cx="1056952" cy="1379176"/>
          </a:xfrm>
          <a:prstGeom prst="rect">
            <a:avLst/>
          </a:prstGeom>
        </p:spPr>
      </p:pic>
      <p:pic>
        <p:nvPicPr>
          <p:cNvPr id="18" name="Picture 17"/>
          <p:cNvPicPr>
            <a:picLocks noChangeAspect="1"/>
          </p:cNvPicPr>
          <p:nvPr/>
        </p:nvPicPr>
        <p:blipFill rotWithShape="1">
          <a:blip r:embed="rId4"/>
          <a:srcRect b="6101"/>
          <a:stretch/>
        </p:blipFill>
        <p:spPr>
          <a:xfrm>
            <a:off x="7706293" y="3059052"/>
            <a:ext cx="985298" cy="1335697"/>
          </a:xfrm>
          <a:prstGeom prst="rect">
            <a:avLst/>
          </a:prstGeom>
        </p:spPr>
      </p:pic>
      <p:pic>
        <p:nvPicPr>
          <p:cNvPr id="1026" name="Picture 2" descr="http://mse.mst.edu/media/academic/mse/images/20160712%20Richard%20Brow%200001-232x349.jpg"/>
          <p:cNvPicPr>
            <a:picLocks noChangeAspect="1" noChangeArrowheads="1"/>
          </p:cNvPicPr>
          <p:nvPr/>
        </p:nvPicPr>
        <p:blipFill rotWithShape="1">
          <a:blip r:embed="rId5">
            <a:extLst>
              <a:ext uri="{28A0092B-C50C-407E-A947-70E740481C1C}">
                <a14:useLocalDpi xmlns:a14="http://schemas.microsoft.com/office/drawing/2010/main" val="0"/>
              </a:ext>
            </a:extLst>
          </a:blip>
          <a:srcRect l="9284" t="8479" r="10615" b="20861"/>
          <a:stretch/>
        </p:blipFill>
        <p:spPr bwMode="auto">
          <a:xfrm>
            <a:off x="3901858" y="868972"/>
            <a:ext cx="1059434" cy="140588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Bristow thumbnai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326" y="868972"/>
            <a:ext cx="1099811" cy="143453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9"/>
          <p:cNvPicPr>
            <a:picLocks noChangeAspect="1"/>
          </p:cNvPicPr>
          <p:nvPr/>
        </p:nvPicPr>
        <p:blipFill>
          <a:blip r:embed="rId7"/>
          <a:stretch>
            <a:fillRect/>
          </a:stretch>
        </p:blipFill>
        <p:spPr>
          <a:xfrm>
            <a:off x="5170739" y="868972"/>
            <a:ext cx="1069284" cy="1433460"/>
          </a:xfrm>
          <a:prstGeom prst="rect">
            <a:avLst/>
          </a:prstGeom>
        </p:spPr>
      </p:pic>
      <p:pic>
        <p:nvPicPr>
          <p:cNvPr id="1030" name="Picture 6" descr="http://nuclear.mst.edu/media/academic/nuclear/images/Castano_Picture-296x304.jpg"/>
          <p:cNvPicPr>
            <a:picLocks noChangeAspect="1" noChangeArrowheads="1"/>
          </p:cNvPicPr>
          <p:nvPr/>
        </p:nvPicPr>
        <p:blipFill rotWithShape="1">
          <a:blip r:embed="rId8">
            <a:extLst>
              <a:ext uri="{28A0092B-C50C-407E-A947-70E740481C1C}">
                <a14:useLocalDpi xmlns:a14="http://schemas.microsoft.com/office/drawing/2010/main" val="0"/>
              </a:ext>
            </a:extLst>
          </a:blip>
          <a:srcRect l="16255" t="3247" r="20963" b="16213"/>
          <a:stretch/>
        </p:blipFill>
        <p:spPr bwMode="auto">
          <a:xfrm>
            <a:off x="6423663" y="868972"/>
            <a:ext cx="1063319" cy="1400961"/>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0"/>
          <p:cNvPicPr>
            <a:picLocks noChangeAspect="1"/>
          </p:cNvPicPr>
          <p:nvPr/>
        </p:nvPicPr>
        <p:blipFill>
          <a:blip r:embed="rId9"/>
          <a:stretch>
            <a:fillRect/>
          </a:stretch>
        </p:blipFill>
        <p:spPr>
          <a:xfrm>
            <a:off x="6489365" y="3033128"/>
            <a:ext cx="1004776" cy="1387547"/>
          </a:xfrm>
          <a:prstGeom prst="rect">
            <a:avLst/>
          </a:prstGeom>
        </p:spPr>
      </p:pic>
      <p:pic>
        <p:nvPicPr>
          <p:cNvPr id="22" name="Picture 21"/>
          <p:cNvPicPr>
            <a:picLocks noChangeAspect="1"/>
          </p:cNvPicPr>
          <p:nvPr/>
        </p:nvPicPr>
        <p:blipFill>
          <a:blip r:embed="rId10"/>
          <a:stretch>
            <a:fillRect/>
          </a:stretch>
        </p:blipFill>
        <p:spPr>
          <a:xfrm>
            <a:off x="7706293" y="868972"/>
            <a:ext cx="1046173" cy="1400961"/>
          </a:xfrm>
          <a:prstGeom prst="rect">
            <a:avLst/>
          </a:prstGeom>
        </p:spPr>
      </p:pic>
      <p:pic>
        <p:nvPicPr>
          <p:cNvPr id="24" name="Picture 23"/>
          <p:cNvPicPr>
            <a:picLocks noChangeAspect="1"/>
          </p:cNvPicPr>
          <p:nvPr/>
        </p:nvPicPr>
        <p:blipFill>
          <a:blip r:embed="rId11"/>
          <a:stretch>
            <a:fillRect/>
          </a:stretch>
        </p:blipFill>
        <p:spPr>
          <a:xfrm>
            <a:off x="2694954" y="3060983"/>
            <a:ext cx="1057275" cy="1381125"/>
          </a:xfrm>
          <a:prstGeom prst="rect">
            <a:avLst/>
          </a:prstGeom>
        </p:spPr>
      </p:pic>
      <p:pic>
        <p:nvPicPr>
          <p:cNvPr id="26" name="Picture 25"/>
          <p:cNvPicPr>
            <a:picLocks noChangeAspect="1"/>
          </p:cNvPicPr>
          <p:nvPr/>
        </p:nvPicPr>
        <p:blipFill>
          <a:blip r:embed="rId12"/>
          <a:stretch>
            <a:fillRect/>
          </a:stretch>
        </p:blipFill>
        <p:spPr>
          <a:xfrm>
            <a:off x="5210511" y="3060983"/>
            <a:ext cx="1029512" cy="1348170"/>
          </a:xfrm>
          <a:prstGeom prst="rect">
            <a:avLst/>
          </a:prstGeom>
        </p:spPr>
      </p:pic>
      <p:pic>
        <p:nvPicPr>
          <p:cNvPr id="1034" name="Picture 10" descr="http://people.mst.edu/Content_Repository/people/media/universityadvancement/people/faculty/ivliyeva.jpg"/>
          <p:cNvPicPr>
            <a:picLocks noChangeAspect="1" noChangeArrowheads="1"/>
          </p:cNvPicPr>
          <p:nvPr/>
        </p:nvPicPr>
        <p:blipFill rotWithShape="1">
          <a:blip r:embed="rId13">
            <a:extLst>
              <a:ext uri="{28A0092B-C50C-407E-A947-70E740481C1C}">
                <a14:useLocalDpi xmlns:a14="http://schemas.microsoft.com/office/drawing/2010/main" val="0"/>
              </a:ext>
            </a:extLst>
          </a:blip>
          <a:srcRect l="5278" t="8474" b="11250"/>
          <a:stretch/>
        </p:blipFill>
        <p:spPr bwMode="auto">
          <a:xfrm>
            <a:off x="1413759" y="3071302"/>
            <a:ext cx="1064846" cy="135853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rotWithShape="1">
          <a:blip r:embed="rId14"/>
          <a:srcRect l="6535"/>
          <a:stretch/>
        </p:blipFill>
        <p:spPr>
          <a:xfrm>
            <a:off x="141716" y="868972"/>
            <a:ext cx="1058707" cy="1425923"/>
          </a:xfrm>
          <a:prstGeom prst="rect">
            <a:avLst/>
          </a:prstGeom>
        </p:spPr>
      </p:pic>
      <p:pic>
        <p:nvPicPr>
          <p:cNvPr id="23" name="Picture 2" descr="https://chemeng.mst.edu/media/academic/chemeng/images/Dr.%20Forciniti.png"/>
          <p:cNvPicPr>
            <a:picLocks noChangeAspect="1" noChangeArrowheads="1"/>
          </p:cNvPicPr>
          <p:nvPr/>
        </p:nvPicPr>
        <p:blipFill rotWithShape="1">
          <a:blip r:embed="rId15">
            <a:extLst>
              <a:ext uri="{28A0092B-C50C-407E-A947-70E740481C1C}">
                <a14:useLocalDpi xmlns:a14="http://schemas.microsoft.com/office/drawing/2010/main" val="0"/>
              </a:ext>
            </a:extLst>
          </a:blip>
          <a:srcRect l="13586" t="6150" r="11643" b="15191"/>
          <a:stretch/>
        </p:blipFill>
        <p:spPr bwMode="auto">
          <a:xfrm>
            <a:off x="1395473" y="868972"/>
            <a:ext cx="1083132" cy="142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277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4000" dirty="0" smtClean="0"/>
              <a:t>Senior Leadership</a:t>
            </a:r>
            <a:endParaRPr lang="en-US" sz="4000" dirty="0"/>
          </a:p>
        </p:txBody>
      </p:sp>
      <p:grpSp>
        <p:nvGrpSpPr>
          <p:cNvPr id="25" name="Group 24"/>
          <p:cNvGrpSpPr/>
          <p:nvPr/>
        </p:nvGrpSpPr>
        <p:grpSpPr>
          <a:xfrm>
            <a:off x="9108" y="606016"/>
            <a:ext cx="8855491" cy="2224722"/>
            <a:chOff x="9108" y="606016"/>
            <a:chExt cx="8855491" cy="2224722"/>
          </a:xfrm>
        </p:grpSpPr>
        <p:pic>
          <p:nvPicPr>
            <p:cNvPr id="10" name="Picture 9"/>
            <p:cNvPicPr>
              <a:picLocks noChangeAspect="1"/>
            </p:cNvPicPr>
            <p:nvPr/>
          </p:nvPicPr>
          <p:blipFill>
            <a:blip r:embed="rId3"/>
            <a:stretch>
              <a:fillRect/>
            </a:stretch>
          </p:blipFill>
          <p:spPr>
            <a:xfrm>
              <a:off x="9108" y="606016"/>
              <a:ext cx="8855491" cy="2224722"/>
            </a:xfrm>
            <a:prstGeom prst="rect">
              <a:avLst/>
            </a:prstGeom>
          </p:spPr>
        </p:pic>
        <p:sp>
          <p:nvSpPr>
            <p:cNvPr id="13" name="Rectangle 12"/>
            <p:cNvSpPr/>
            <p:nvPr/>
          </p:nvSpPr>
          <p:spPr>
            <a:xfrm>
              <a:off x="1860918" y="2426335"/>
              <a:ext cx="2355052" cy="338554"/>
            </a:xfrm>
            <a:prstGeom prst="rect">
              <a:avLst/>
            </a:prstGeom>
            <a:solidFill>
              <a:srgbClr val="FFFFFF"/>
            </a:solidFill>
          </p:spPr>
          <p:txBody>
            <a:bodyPr wrap="square">
              <a:spAutoFit/>
            </a:bodyPr>
            <a:lstStyle/>
            <a:p>
              <a:r>
                <a:rPr lang="en-US" sz="1600" dirty="0">
                  <a:solidFill>
                    <a:srgbClr val="000000"/>
                  </a:solidFill>
                </a:rPr>
                <a:t> Pace of decision </a:t>
              </a:r>
              <a:r>
                <a:rPr lang="en-US" sz="1600" dirty="0" smtClean="0">
                  <a:solidFill>
                    <a:srgbClr val="000000"/>
                  </a:solidFill>
                </a:rPr>
                <a:t>making   </a:t>
              </a:r>
              <a:endParaRPr lang="en-US" sz="1600" dirty="0">
                <a:solidFill>
                  <a:srgbClr val="000000"/>
                </a:solidFill>
              </a:endParaRPr>
            </a:p>
          </p:txBody>
        </p:sp>
        <p:sp>
          <p:nvSpPr>
            <p:cNvPr id="14" name="Rectangle 13"/>
            <p:cNvSpPr/>
            <p:nvPr/>
          </p:nvSpPr>
          <p:spPr>
            <a:xfrm>
              <a:off x="4215970" y="2426335"/>
              <a:ext cx="2263283" cy="338554"/>
            </a:xfrm>
            <a:prstGeom prst="rect">
              <a:avLst/>
            </a:prstGeom>
            <a:solidFill>
              <a:srgbClr val="FFFFFF"/>
            </a:solidFill>
          </p:spPr>
          <p:txBody>
            <a:bodyPr wrap="square">
              <a:spAutoFit/>
            </a:bodyPr>
            <a:lstStyle/>
            <a:p>
              <a:r>
                <a:rPr lang="en-US" sz="1600" dirty="0">
                  <a:solidFill>
                    <a:srgbClr val="000000"/>
                  </a:solidFill>
                </a:rPr>
                <a:t>Stated priorities</a:t>
              </a:r>
            </a:p>
          </p:txBody>
        </p:sp>
        <p:sp>
          <p:nvSpPr>
            <p:cNvPr id="15" name="Rectangle 14"/>
            <p:cNvSpPr/>
            <p:nvPr/>
          </p:nvSpPr>
          <p:spPr>
            <a:xfrm>
              <a:off x="6553360" y="2426335"/>
              <a:ext cx="2263283" cy="338554"/>
            </a:xfrm>
            <a:prstGeom prst="rect">
              <a:avLst/>
            </a:prstGeom>
            <a:solidFill>
              <a:srgbClr val="FFFFFF"/>
            </a:solidFill>
          </p:spPr>
          <p:txBody>
            <a:bodyPr wrap="square">
              <a:spAutoFit/>
            </a:bodyPr>
            <a:lstStyle/>
            <a:p>
              <a:r>
                <a:rPr lang="en-US" sz="1600" spc="-70" dirty="0">
                  <a:solidFill>
                    <a:srgbClr val="000000"/>
                  </a:solidFill>
                </a:rPr>
                <a:t>Communication of priorities</a:t>
              </a:r>
            </a:p>
          </p:txBody>
        </p:sp>
        <p:sp>
          <p:nvSpPr>
            <p:cNvPr id="19" name="Rectangle 18"/>
            <p:cNvSpPr/>
            <p:nvPr/>
          </p:nvSpPr>
          <p:spPr>
            <a:xfrm>
              <a:off x="370087" y="2337941"/>
              <a:ext cx="1196161" cy="369332"/>
            </a:xfrm>
            <a:prstGeom prst="rect">
              <a:avLst/>
            </a:prstGeom>
            <a:solidFill>
              <a:srgbClr val="FFFFFF"/>
            </a:solidFill>
          </p:spPr>
          <p:txBody>
            <a:bodyPr wrap="none">
              <a:spAutoFit/>
            </a:bodyPr>
            <a:lstStyle/>
            <a:p>
              <a:r>
                <a:rPr lang="en-US" b="1" dirty="0" smtClean="0">
                  <a:solidFill>
                    <a:srgbClr val="000000"/>
                  </a:solidFill>
                </a:rPr>
                <a:t>Chancellor</a:t>
              </a:r>
              <a:endParaRPr lang="en-US" b="1" dirty="0">
                <a:solidFill>
                  <a:srgbClr val="000000"/>
                </a:solidFill>
              </a:endParaRPr>
            </a:p>
          </p:txBody>
        </p:sp>
      </p:grpSp>
      <p:grpSp>
        <p:nvGrpSpPr>
          <p:cNvPr id="32" name="Group 31"/>
          <p:cNvGrpSpPr/>
          <p:nvPr/>
        </p:nvGrpSpPr>
        <p:grpSpPr>
          <a:xfrm>
            <a:off x="64488" y="2830738"/>
            <a:ext cx="8907389" cy="2183180"/>
            <a:chOff x="64488" y="2830738"/>
            <a:chExt cx="8907389" cy="2183180"/>
          </a:xfrm>
        </p:grpSpPr>
        <p:pic>
          <p:nvPicPr>
            <p:cNvPr id="11" name="Picture 10"/>
            <p:cNvPicPr>
              <a:picLocks noChangeAspect="1"/>
            </p:cNvPicPr>
            <p:nvPr/>
          </p:nvPicPr>
          <p:blipFill>
            <a:blip r:embed="rId4"/>
            <a:stretch>
              <a:fillRect/>
            </a:stretch>
          </p:blipFill>
          <p:spPr>
            <a:xfrm>
              <a:off x="64488" y="2830738"/>
              <a:ext cx="8907389" cy="2183180"/>
            </a:xfrm>
            <a:prstGeom prst="rect">
              <a:avLst/>
            </a:prstGeom>
          </p:spPr>
        </p:pic>
        <p:sp>
          <p:nvSpPr>
            <p:cNvPr id="16" name="Rectangle 15"/>
            <p:cNvSpPr/>
            <p:nvPr/>
          </p:nvSpPr>
          <p:spPr>
            <a:xfrm>
              <a:off x="1952687" y="4651057"/>
              <a:ext cx="2263283" cy="338554"/>
            </a:xfrm>
            <a:prstGeom prst="rect">
              <a:avLst/>
            </a:prstGeom>
            <a:solidFill>
              <a:srgbClr val="FFFFFF"/>
            </a:solidFill>
          </p:spPr>
          <p:txBody>
            <a:bodyPr wrap="square">
              <a:spAutoFit/>
            </a:bodyPr>
            <a:lstStyle/>
            <a:p>
              <a:r>
                <a:rPr lang="en-US" sz="1600" dirty="0">
                  <a:solidFill>
                    <a:srgbClr val="000000"/>
                  </a:solidFill>
                </a:rPr>
                <a:t> Pace of decision making</a:t>
              </a:r>
            </a:p>
          </p:txBody>
        </p:sp>
        <p:sp>
          <p:nvSpPr>
            <p:cNvPr id="17" name="Rectangle 16"/>
            <p:cNvSpPr/>
            <p:nvPr/>
          </p:nvSpPr>
          <p:spPr>
            <a:xfrm>
              <a:off x="4307739" y="4651057"/>
              <a:ext cx="2263283" cy="338554"/>
            </a:xfrm>
            <a:prstGeom prst="rect">
              <a:avLst/>
            </a:prstGeom>
            <a:solidFill>
              <a:srgbClr val="FFFFFF"/>
            </a:solidFill>
          </p:spPr>
          <p:txBody>
            <a:bodyPr wrap="square">
              <a:spAutoFit/>
            </a:bodyPr>
            <a:lstStyle/>
            <a:p>
              <a:r>
                <a:rPr lang="en-US" sz="1600" dirty="0">
                  <a:solidFill>
                    <a:srgbClr val="000000"/>
                  </a:solidFill>
                </a:rPr>
                <a:t>Stated priorities</a:t>
              </a:r>
            </a:p>
          </p:txBody>
        </p:sp>
        <p:sp>
          <p:nvSpPr>
            <p:cNvPr id="18" name="Rectangle 17"/>
            <p:cNvSpPr/>
            <p:nvPr/>
          </p:nvSpPr>
          <p:spPr>
            <a:xfrm>
              <a:off x="6645129" y="4651057"/>
              <a:ext cx="2263283" cy="338554"/>
            </a:xfrm>
            <a:prstGeom prst="rect">
              <a:avLst/>
            </a:prstGeom>
            <a:solidFill>
              <a:srgbClr val="FFFFFF"/>
            </a:solidFill>
          </p:spPr>
          <p:txBody>
            <a:bodyPr wrap="square">
              <a:spAutoFit/>
            </a:bodyPr>
            <a:lstStyle/>
            <a:p>
              <a:r>
                <a:rPr lang="en-US" sz="1600" spc="-70" dirty="0">
                  <a:solidFill>
                    <a:srgbClr val="000000"/>
                  </a:solidFill>
                </a:rPr>
                <a:t>Communication of priorities</a:t>
              </a:r>
            </a:p>
          </p:txBody>
        </p:sp>
        <p:sp>
          <p:nvSpPr>
            <p:cNvPr id="20" name="Rectangle 19"/>
            <p:cNvSpPr/>
            <p:nvPr/>
          </p:nvSpPr>
          <p:spPr>
            <a:xfrm>
              <a:off x="365197" y="4451002"/>
              <a:ext cx="909031" cy="369332"/>
            </a:xfrm>
            <a:prstGeom prst="rect">
              <a:avLst/>
            </a:prstGeom>
            <a:solidFill>
              <a:srgbClr val="FFFFFF"/>
            </a:solidFill>
          </p:spPr>
          <p:txBody>
            <a:bodyPr wrap="none">
              <a:spAutoFit/>
            </a:bodyPr>
            <a:lstStyle/>
            <a:p>
              <a:r>
                <a:rPr lang="en-US" b="1" dirty="0" smtClean="0">
                  <a:solidFill>
                    <a:srgbClr val="000000"/>
                  </a:solidFill>
                </a:rPr>
                <a:t>Provost</a:t>
              </a:r>
              <a:endParaRPr lang="en-US" b="1" dirty="0">
                <a:solidFill>
                  <a:srgbClr val="000000"/>
                </a:solidFill>
              </a:endParaRPr>
            </a:p>
          </p:txBody>
        </p:sp>
      </p:grpSp>
      <p:sp>
        <p:nvSpPr>
          <p:cNvPr id="22" name="Rectangle 21"/>
          <p:cNvSpPr/>
          <p:nvPr/>
        </p:nvSpPr>
        <p:spPr>
          <a:xfrm>
            <a:off x="1952687" y="787399"/>
            <a:ext cx="1887793" cy="300256"/>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645129" y="760736"/>
            <a:ext cx="1887793" cy="300256"/>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792431" y="1406115"/>
            <a:ext cx="6911913" cy="300256"/>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4488" y="3654848"/>
            <a:ext cx="8639855" cy="634347"/>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43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4000" dirty="0" smtClean="0"/>
              <a:t>College Leadership</a:t>
            </a:r>
            <a:endParaRPr lang="en-US" sz="4000" dirty="0"/>
          </a:p>
        </p:txBody>
      </p:sp>
      <p:pic>
        <p:nvPicPr>
          <p:cNvPr id="6" name="Picture 5"/>
          <p:cNvPicPr>
            <a:picLocks noChangeAspect="1"/>
          </p:cNvPicPr>
          <p:nvPr/>
        </p:nvPicPr>
        <p:blipFill>
          <a:blip r:embed="rId3"/>
          <a:stretch>
            <a:fillRect/>
          </a:stretch>
        </p:blipFill>
        <p:spPr>
          <a:xfrm>
            <a:off x="374073" y="787399"/>
            <a:ext cx="8656782" cy="1943359"/>
          </a:xfrm>
          <a:prstGeom prst="rect">
            <a:avLst/>
          </a:prstGeom>
        </p:spPr>
      </p:pic>
      <p:pic>
        <p:nvPicPr>
          <p:cNvPr id="7" name="Picture 6"/>
          <p:cNvPicPr>
            <a:picLocks noChangeAspect="1"/>
          </p:cNvPicPr>
          <p:nvPr/>
        </p:nvPicPr>
        <p:blipFill>
          <a:blip r:embed="rId4"/>
          <a:stretch>
            <a:fillRect/>
          </a:stretch>
        </p:blipFill>
        <p:spPr>
          <a:xfrm>
            <a:off x="172533" y="2764402"/>
            <a:ext cx="8858322" cy="2202453"/>
          </a:xfrm>
          <a:prstGeom prst="rect">
            <a:avLst/>
          </a:prstGeom>
        </p:spPr>
      </p:pic>
      <p:sp>
        <p:nvSpPr>
          <p:cNvPr id="8" name="Rectangle 7"/>
          <p:cNvSpPr/>
          <p:nvPr/>
        </p:nvSpPr>
        <p:spPr>
          <a:xfrm>
            <a:off x="1725611" y="1038944"/>
            <a:ext cx="3678866" cy="548553"/>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496791" y="1038944"/>
            <a:ext cx="3560308" cy="274276"/>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649411" y="3591351"/>
            <a:ext cx="2652425" cy="548553"/>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82420" y="3530857"/>
            <a:ext cx="2882180" cy="708634"/>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63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4000" dirty="0"/>
              <a:t>Best &amp; Worst </a:t>
            </a:r>
            <a:r>
              <a:rPr lang="en-US" sz="4000" dirty="0" smtClean="0"/>
              <a:t>Aspects</a:t>
            </a:r>
            <a:endParaRPr lang="en-US" sz="4000" dirty="0"/>
          </a:p>
        </p:txBody>
      </p:sp>
      <p:grpSp>
        <p:nvGrpSpPr>
          <p:cNvPr id="7" name="Group 6"/>
          <p:cNvGrpSpPr/>
          <p:nvPr/>
        </p:nvGrpSpPr>
        <p:grpSpPr>
          <a:xfrm>
            <a:off x="1063717" y="3076069"/>
            <a:ext cx="7800883" cy="1750442"/>
            <a:chOff x="659305" y="1368254"/>
            <a:chExt cx="7800883" cy="1750442"/>
          </a:xfrm>
        </p:grpSpPr>
        <p:pic>
          <p:nvPicPr>
            <p:cNvPr id="5" name="Picture 4"/>
            <p:cNvPicPr>
              <a:picLocks noChangeAspect="1"/>
            </p:cNvPicPr>
            <p:nvPr/>
          </p:nvPicPr>
          <p:blipFill>
            <a:blip r:embed="rId3"/>
            <a:stretch>
              <a:fillRect/>
            </a:stretch>
          </p:blipFill>
          <p:spPr>
            <a:xfrm>
              <a:off x="659305" y="1368254"/>
              <a:ext cx="7800883" cy="1750442"/>
            </a:xfrm>
            <a:prstGeom prst="rect">
              <a:avLst/>
            </a:prstGeom>
          </p:spPr>
        </p:pic>
        <p:sp>
          <p:nvSpPr>
            <p:cNvPr id="6" name="Text Placeholder 7"/>
            <p:cNvSpPr txBox="1">
              <a:spLocks/>
            </p:cNvSpPr>
            <p:nvPr/>
          </p:nvSpPr>
          <p:spPr>
            <a:xfrm>
              <a:off x="659305" y="1513487"/>
              <a:ext cx="2439933" cy="308378"/>
            </a:xfrm>
            <a:prstGeom prst="rect">
              <a:avLst/>
            </a:prstGeom>
          </p:spPr>
          <p:txBody>
            <a:bodyPr>
              <a:noAutofit/>
            </a:bodyPr>
            <a:lstStyle>
              <a:lvl1pPr marL="0" indent="0" algn="l" defTabSz="457200" rtl="0" eaLnBrk="1" latinLnBrk="0" hangingPunct="1">
                <a:lnSpc>
                  <a:spcPct val="90000"/>
                </a:lnSpc>
                <a:spcBef>
                  <a:spcPct val="20000"/>
                </a:spcBef>
                <a:buFont typeface="Arial"/>
                <a:buNone/>
                <a:defRPr sz="2400" b="0" i="0" kern="1200" baseline="0">
                  <a:solidFill>
                    <a:srgbClr val="005F83"/>
                  </a:solidFill>
                  <a:latin typeface="Orgon Slab Light"/>
                  <a:ea typeface="+mn-ea"/>
                  <a:cs typeface="Orgon Slab Light"/>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Worst Aspects</a:t>
              </a:r>
              <a:endParaRPr lang="en-US" dirty="0"/>
            </a:p>
          </p:txBody>
        </p:sp>
      </p:grpSp>
      <p:pic>
        <p:nvPicPr>
          <p:cNvPr id="9" name="Picture 8"/>
          <p:cNvPicPr>
            <a:picLocks noChangeAspect="1"/>
          </p:cNvPicPr>
          <p:nvPr/>
        </p:nvPicPr>
        <p:blipFill>
          <a:blip r:embed="rId4"/>
          <a:stretch>
            <a:fillRect/>
          </a:stretch>
        </p:blipFill>
        <p:spPr>
          <a:xfrm>
            <a:off x="978010" y="1273128"/>
            <a:ext cx="7961402" cy="1655341"/>
          </a:xfrm>
          <a:prstGeom prst="rect">
            <a:avLst/>
          </a:prstGeom>
        </p:spPr>
      </p:pic>
      <p:sp>
        <p:nvSpPr>
          <p:cNvPr id="11" name="Text Placeholder 7"/>
          <p:cNvSpPr>
            <a:spLocks noGrp="1"/>
          </p:cNvSpPr>
          <p:nvPr>
            <p:ph type="body" sz="quarter" idx="12"/>
          </p:nvPr>
        </p:nvSpPr>
        <p:spPr>
          <a:xfrm>
            <a:off x="1063717" y="1284494"/>
            <a:ext cx="2439933" cy="308378"/>
          </a:xfrm>
        </p:spPr>
        <p:txBody>
          <a:bodyPr/>
          <a:lstStyle/>
          <a:p>
            <a:r>
              <a:rPr lang="en-US" dirty="0" smtClean="0"/>
              <a:t>Best Aspects</a:t>
            </a:r>
            <a:endParaRPr lang="en-US" dirty="0"/>
          </a:p>
        </p:txBody>
      </p:sp>
    </p:spTree>
    <p:extLst>
      <p:ext uri="{BB962C8B-B14F-4D97-AF65-F5344CB8AC3E}">
        <p14:creationId xmlns:p14="http://schemas.microsoft.com/office/powerpoint/2010/main" val="292005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1589" y="-12700"/>
            <a:ext cx="8673011" cy="800099"/>
          </a:xfrm>
        </p:spPr>
        <p:txBody>
          <a:bodyPr/>
          <a:lstStyle/>
          <a:p>
            <a:r>
              <a:rPr lang="en-US" sz="4000" b="1" dirty="0" smtClean="0"/>
              <a:t>Overall: Strengths </a:t>
            </a:r>
            <a:r>
              <a:rPr lang="en-US" sz="4000" b="1" dirty="0"/>
              <a:t>and </a:t>
            </a:r>
            <a:r>
              <a:rPr lang="en-US" sz="4000" b="1" dirty="0" smtClean="0"/>
              <a:t>Concerns</a:t>
            </a:r>
          </a:p>
        </p:txBody>
      </p:sp>
      <p:pic>
        <p:nvPicPr>
          <p:cNvPr id="5" name="Picture 4"/>
          <p:cNvPicPr>
            <a:picLocks noChangeAspect="1"/>
          </p:cNvPicPr>
          <p:nvPr/>
        </p:nvPicPr>
        <p:blipFill>
          <a:blip r:embed="rId3"/>
          <a:stretch>
            <a:fillRect/>
          </a:stretch>
        </p:blipFill>
        <p:spPr>
          <a:xfrm>
            <a:off x="3166028" y="787399"/>
            <a:ext cx="4109416" cy="4143472"/>
          </a:xfrm>
          <a:prstGeom prst="rect">
            <a:avLst/>
          </a:prstGeom>
        </p:spPr>
      </p:pic>
      <p:sp>
        <p:nvSpPr>
          <p:cNvPr id="9" name="Oval 8"/>
          <p:cNvSpPr/>
          <p:nvPr/>
        </p:nvSpPr>
        <p:spPr>
          <a:xfrm>
            <a:off x="3397826" y="2305878"/>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400460" y="4564160"/>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397825" y="2898229"/>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409721" y="3123869"/>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404436" y="3746169"/>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397824" y="1904270"/>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400460" y="3349509"/>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397823" y="1689629"/>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397822" y="2107514"/>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397821" y="4154614"/>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400429" y="4359387"/>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397820" y="3948707"/>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397819" y="2706712"/>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397818" y="2515195"/>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407381" y="3820219"/>
            <a:ext cx="1308964" cy="26609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solidFill>
                  <a:srgbClr val="FF0000"/>
                </a:solidFill>
              </a:rPr>
              <a:t>New in 2020</a:t>
            </a:r>
            <a:endParaRPr lang="en-US" dirty="0">
              <a:solidFill>
                <a:srgbClr val="FF0000"/>
              </a:solidFill>
            </a:endParaRPr>
          </a:p>
        </p:txBody>
      </p:sp>
      <p:cxnSp>
        <p:nvCxnSpPr>
          <p:cNvPr id="26" name="Straight Arrow Connector 25"/>
          <p:cNvCxnSpPr/>
          <p:nvPr/>
        </p:nvCxnSpPr>
        <p:spPr>
          <a:xfrm flipV="1">
            <a:off x="2728246" y="3638400"/>
            <a:ext cx="821980" cy="35222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28246" y="3997086"/>
            <a:ext cx="821980" cy="9142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665560" y="1089612"/>
            <a:ext cx="140505" cy="11927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806065" y="978254"/>
            <a:ext cx="1330814" cy="369332"/>
          </a:xfrm>
          <a:prstGeom prst="rect">
            <a:avLst/>
          </a:prstGeom>
          <a:solidFill>
            <a:srgbClr val="FFFF00"/>
          </a:solidFill>
        </p:spPr>
        <p:txBody>
          <a:bodyPr wrap="none" rtlCol="0">
            <a:spAutoFit/>
          </a:bodyPr>
          <a:lstStyle/>
          <a:p>
            <a:r>
              <a:rPr lang="en-US" dirty="0" smtClean="0">
                <a:solidFill>
                  <a:srgbClr val="FF0000"/>
                </a:solidFill>
              </a:rPr>
              <a:t>Also in 2016</a:t>
            </a:r>
            <a:endParaRPr lang="en-US" dirty="0">
              <a:solidFill>
                <a:srgbClr val="FF0000"/>
              </a:solidFill>
            </a:endParaRPr>
          </a:p>
        </p:txBody>
      </p:sp>
      <p:sp>
        <p:nvSpPr>
          <p:cNvPr id="2" name="Isosceles Triangle 1"/>
          <p:cNvSpPr/>
          <p:nvPr/>
        </p:nvSpPr>
        <p:spPr>
          <a:xfrm>
            <a:off x="3131235" y="1666958"/>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3131235" y="1887313"/>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p:nvPr/>
        </p:nvSpPr>
        <p:spPr>
          <a:xfrm>
            <a:off x="3131235" y="2104995"/>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Isosceles Triangle 28"/>
          <p:cNvSpPr/>
          <p:nvPr/>
        </p:nvSpPr>
        <p:spPr>
          <a:xfrm>
            <a:off x="3131235" y="3131003"/>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p:cNvSpPr/>
          <p:nvPr/>
        </p:nvSpPr>
        <p:spPr>
          <a:xfrm>
            <a:off x="3131235" y="2924457"/>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p:nvPr/>
        </p:nvSpPr>
        <p:spPr>
          <a:xfrm>
            <a:off x="3131235" y="2705951"/>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3131235" y="2485707"/>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p:nvPr/>
        </p:nvSpPr>
        <p:spPr>
          <a:xfrm>
            <a:off x="3131235" y="3925788"/>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p:nvPr/>
        </p:nvSpPr>
        <p:spPr>
          <a:xfrm>
            <a:off x="3131235" y="3718232"/>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Isosceles Triangle 36"/>
          <p:cNvSpPr/>
          <p:nvPr/>
        </p:nvSpPr>
        <p:spPr>
          <a:xfrm>
            <a:off x="3131235" y="3349509"/>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Isosceles Triangle 37"/>
          <p:cNvSpPr/>
          <p:nvPr/>
        </p:nvSpPr>
        <p:spPr>
          <a:xfrm>
            <a:off x="3131235" y="4299271"/>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Isosceles Triangle 38"/>
          <p:cNvSpPr/>
          <p:nvPr/>
        </p:nvSpPr>
        <p:spPr>
          <a:xfrm>
            <a:off x="3131235" y="4547203"/>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Isosceles Triangle 39"/>
          <p:cNvSpPr/>
          <p:nvPr/>
        </p:nvSpPr>
        <p:spPr>
          <a:xfrm>
            <a:off x="3131235" y="2295351"/>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Isosceles Triangle 40"/>
          <p:cNvSpPr/>
          <p:nvPr/>
        </p:nvSpPr>
        <p:spPr>
          <a:xfrm>
            <a:off x="670063" y="1521971"/>
            <a:ext cx="159063" cy="15318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85498" y="1431070"/>
            <a:ext cx="2136547" cy="369332"/>
          </a:xfrm>
          <a:prstGeom prst="rect">
            <a:avLst/>
          </a:prstGeom>
          <a:noFill/>
        </p:spPr>
        <p:txBody>
          <a:bodyPr wrap="none" rtlCol="0">
            <a:spAutoFit/>
          </a:bodyPr>
          <a:lstStyle/>
          <a:p>
            <a:r>
              <a:rPr lang="en-US" dirty="0" smtClean="0"/>
              <a:t>Improved since 2016</a:t>
            </a:r>
            <a:endParaRPr lang="en-US" dirty="0"/>
          </a:p>
        </p:txBody>
      </p:sp>
    </p:spTree>
    <p:extLst>
      <p:ext uri="{BB962C8B-B14F-4D97-AF65-F5344CB8AC3E}">
        <p14:creationId xmlns:p14="http://schemas.microsoft.com/office/powerpoint/2010/main" val="83497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3" grpId="0" animBg="1"/>
      <p:bldP spid="24" grpId="0" animBg="1"/>
      <p:bldP spid="31" grpId="0" animBg="1"/>
      <p:bldP spid="32" grpId="0" animBg="1"/>
      <p:bldP spid="2" grpId="0" animBg="1"/>
      <p:bldP spid="25" grpId="0" animBg="1"/>
      <p:bldP spid="28" grpId="0" animBg="1"/>
      <p:bldP spid="29" grpId="0" animBg="1"/>
      <p:bldP spid="30" grpId="0" animBg="1"/>
      <p:bldP spid="33" grpId="0" animBg="1"/>
      <p:bldP spid="34" grpId="0" animBg="1"/>
      <p:bldP spid="35" grpId="0" animBg="1"/>
      <p:bldP spid="36" grpId="0" animBg="1"/>
      <p:bldP spid="37" grpId="0" animBg="1"/>
      <p:bldP spid="38" grpId="0" animBg="1"/>
      <p:bldP spid="39" grpId="0" animBg="1"/>
      <p:bldP spid="40" grpId="0" animBg="1"/>
      <p:bldP spid="41"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600" dirty="0" smtClean="0"/>
              <a:t>Department as a Place to Work </a:t>
            </a:r>
            <a:endParaRPr lang="en-US" sz="3600" dirty="0"/>
          </a:p>
        </p:txBody>
      </p:sp>
      <p:pic>
        <p:nvPicPr>
          <p:cNvPr id="6" name="Picture 5"/>
          <p:cNvPicPr>
            <a:picLocks noChangeAspect="1"/>
          </p:cNvPicPr>
          <p:nvPr/>
        </p:nvPicPr>
        <p:blipFill rotWithShape="1">
          <a:blip r:embed="rId3"/>
          <a:srcRect l="2445" b="3926"/>
          <a:stretch/>
        </p:blipFill>
        <p:spPr>
          <a:xfrm>
            <a:off x="105271" y="2623301"/>
            <a:ext cx="8932403" cy="2520199"/>
          </a:xfrm>
          <a:prstGeom prst="rect">
            <a:avLst/>
          </a:prstGeom>
        </p:spPr>
      </p:pic>
      <p:pic>
        <p:nvPicPr>
          <p:cNvPr id="7" name="Picture 6"/>
          <p:cNvPicPr>
            <a:picLocks noChangeAspect="1"/>
          </p:cNvPicPr>
          <p:nvPr/>
        </p:nvPicPr>
        <p:blipFill rotWithShape="1">
          <a:blip r:embed="rId4"/>
          <a:srcRect t="4289" b="51331"/>
          <a:stretch/>
        </p:blipFill>
        <p:spPr>
          <a:xfrm>
            <a:off x="66961" y="710361"/>
            <a:ext cx="9009025" cy="2017726"/>
          </a:xfrm>
          <a:prstGeom prst="rect">
            <a:avLst/>
          </a:prstGeom>
        </p:spPr>
      </p:pic>
      <p:sp>
        <p:nvSpPr>
          <p:cNvPr id="5" name="Rectangle 4"/>
          <p:cNvSpPr/>
          <p:nvPr/>
        </p:nvSpPr>
        <p:spPr>
          <a:xfrm>
            <a:off x="412571" y="935183"/>
            <a:ext cx="2413756" cy="551040"/>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15590" y="3322125"/>
            <a:ext cx="1752201" cy="551040"/>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90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3600" dirty="0" smtClean="0"/>
              <a:t>S&amp;T As a Place to Work</a:t>
            </a:r>
            <a:endParaRPr lang="en-US" sz="3600" dirty="0"/>
          </a:p>
        </p:txBody>
      </p:sp>
      <p:pic>
        <p:nvPicPr>
          <p:cNvPr id="7" name="Picture 6"/>
          <p:cNvPicPr>
            <a:picLocks noChangeAspect="1"/>
          </p:cNvPicPr>
          <p:nvPr/>
        </p:nvPicPr>
        <p:blipFill>
          <a:blip r:embed="rId3"/>
          <a:stretch>
            <a:fillRect/>
          </a:stretch>
        </p:blipFill>
        <p:spPr>
          <a:xfrm>
            <a:off x="0" y="2660073"/>
            <a:ext cx="9144000" cy="2483427"/>
          </a:xfrm>
          <a:prstGeom prst="rect">
            <a:avLst/>
          </a:prstGeom>
        </p:spPr>
      </p:pic>
      <p:pic>
        <p:nvPicPr>
          <p:cNvPr id="8" name="Picture 7"/>
          <p:cNvPicPr>
            <a:picLocks noChangeAspect="1"/>
          </p:cNvPicPr>
          <p:nvPr/>
        </p:nvPicPr>
        <p:blipFill rotWithShape="1">
          <a:blip r:embed="rId4"/>
          <a:srcRect t="55030"/>
          <a:stretch/>
        </p:blipFill>
        <p:spPr>
          <a:xfrm>
            <a:off x="-52901" y="669158"/>
            <a:ext cx="9196901" cy="2121632"/>
          </a:xfrm>
          <a:prstGeom prst="rect">
            <a:avLst/>
          </a:prstGeom>
        </p:spPr>
      </p:pic>
      <p:sp>
        <p:nvSpPr>
          <p:cNvPr id="5" name="Rectangle 4"/>
          <p:cNvSpPr/>
          <p:nvPr/>
        </p:nvSpPr>
        <p:spPr>
          <a:xfrm>
            <a:off x="412570" y="935183"/>
            <a:ext cx="3265811" cy="551040"/>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93956" y="3490464"/>
            <a:ext cx="3620843" cy="551040"/>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77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80721" y="1005343"/>
            <a:ext cx="7919812" cy="3713413"/>
          </a:xfrm>
        </p:spPr>
        <p:txBody>
          <a:bodyPr/>
          <a:lstStyle/>
          <a:p>
            <a:r>
              <a:rPr lang="en-US" sz="3200" dirty="0">
                <a:latin typeface="Orgon Slab" panose="02000503000000020004" pitchFamily="50" charset="0"/>
              </a:rPr>
              <a:t>COACHE asks faculty to describe </a:t>
            </a:r>
            <a:r>
              <a:rPr lang="en-US" sz="3200" b="1" dirty="0">
                <a:latin typeface="Orgon Slab" panose="02000503000000020004" pitchFamily="50" charset="0"/>
              </a:rPr>
              <a:t>the one thing</a:t>
            </a:r>
            <a:r>
              <a:rPr lang="en-US" sz="3200" dirty="0">
                <a:latin typeface="Orgon Slab" panose="02000503000000020004" pitchFamily="50" charset="0"/>
              </a:rPr>
              <a:t> an institute can do to </a:t>
            </a:r>
            <a:r>
              <a:rPr lang="en-US" sz="3200" b="1" dirty="0">
                <a:latin typeface="Orgon Slab" panose="02000503000000020004" pitchFamily="50" charset="0"/>
              </a:rPr>
              <a:t>improve the workplace for faculty</a:t>
            </a:r>
          </a:p>
          <a:p>
            <a:r>
              <a:rPr lang="en-US" sz="3200" dirty="0">
                <a:latin typeface="Orgon Slab" panose="02000503000000020004" pitchFamily="50" charset="0"/>
              </a:rPr>
              <a:t>COACHE analysts assigned all responses to one or more </a:t>
            </a:r>
            <a:r>
              <a:rPr lang="en-US" sz="3200" b="1" dirty="0">
                <a:latin typeface="Orgon Slab" panose="02000503000000020004" pitchFamily="50" charset="0"/>
              </a:rPr>
              <a:t>common </a:t>
            </a:r>
            <a:r>
              <a:rPr lang="en-US" sz="3200" b="1" dirty="0" smtClean="0">
                <a:latin typeface="Orgon Slab" panose="02000503000000020004" pitchFamily="50" charset="0"/>
              </a:rPr>
              <a:t>theme</a:t>
            </a:r>
            <a:endParaRPr lang="en-US" sz="3200" b="1" dirty="0">
              <a:latin typeface="Orgon Slab" panose="02000503000000020004" pitchFamily="50" charset="0"/>
            </a:endParaRPr>
          </a:p>
          <a:p>
            <a:endParaRPr lang="en-US" sz="3200" dirty="0">
              <a:latin typeface="Orgon Slab" panose="02000503000000020004" pitchFamily="50" charset="0"/>
            </a:endParaRPr>
          </a:p>
        </p:txBody>
      </p:sp>
      <p:sp>
        <p:nvSpPr>
          <p:cNvPr id="4" name="Text Placeholder 3"/>
          <p:cNvSpPr>
            <a:spLocks noGrp="1"/>
          </p:cNvSpPr>
          <p:nvPr>
            <p:ph type="body" sz="quarter" idx="10"/>
          </p:nvPr>
        </p:nvSpPr>
        <p:spPr>
          <a:xfrm>
            <a:off x="252549" y="-12700"/>
            <a:ext cx="8612051" cy="800099"/>
          </a:xfrm>
        </p:spPr>
        <p:txBody>
          <a:bodyPr/>
          <a:lstStyle/>
          <a:p>
            <a:r>
              <a:rPr lang="en-US" sz="4400" b="1" dirty="0" smtClean="0"/>
              <a:t>Overall: One Improvement Area</a:t>
            </a:r>
            <a:endParaRPr lang="en-US" sz="4400" b="1" dirty="0"/>
          </a:p>
        </p:txBody>
      </p:sp>
      <p:sp>
        <p:nvSpPr>
          <p:cNvPr id="6" name="TextBox 5"/>
          <p:cNvSpPr txBox="1"/>
          <p:nvPr/>
        </p:nvSpPr>
        <p:spPr>
          <a:xfrm rot="20919523">
            <a:off x="10997809" y="7787442"/>
            <a:ext cx="839119" cy="10433625"/>
          </a:xfrm>
          <a:prstGeom prst="rect">
            <a:avLst/>
          </a:prstGeom>
          <a:solidFill>
            <a:schemeClr val="accent2"/>
          </a:solidFill>
        </p:spPr>
        <p:txBody>
          <a:bodyPr wrap="square" rtlCol="0">
            <a:spAutoFit/>
          </a:bodyPr>
          <a:lstStyle/>
          <a:p>
            <a:r>
              <a:rPr lang="en-US" sz="2800" b="1" dirty="0" smtClean="0">
                <a:solidFill>
                  <a:schemeClr val="bg2"/>
                </a:solidFill>
              </a:rPr>
              <a:t>Quality of graduate students</a:t>
            </a:r>
          </a:p>
          <a:p>
            <a:r>
              <a:rPr lang="en-US" sz="2800" b="1" dirty="0" smtClean="0">
                <a:solidFill>
                  <a:schemeClr val="bg2"/>
                </a:solidFill>
              </a:rPr>
              <a:t>Compensation</a:t>
            </a:r>
          </a:p>
          <a:p>
            <a:r>
              <a:rPr lang="en-US" sz="2800" b="1" dirty="0" smtClean="0">
                <a:solidFill>
                  <a:schemeClr val="bg2"/>
                </a:solidFill>
              </a:rPr>
              <a:t>Geographic location</a:t>
            </a:r>
          </a:p>
          <a:p>
            <a:r>
              <a:rPr lang="en-US" sz="2800" b="1" dirty="0" smtClean="0">
                <a:solidFill>
                  <a:schemeClr val="bg2"/>
                </a:solidFill>
              </a:rPr>
              <a:t>Quality of leadership</a:t>
            </a:r>
            <a:endParaRPr lang="en-US" sz="2800" b="1" dirty="0">
              <a:solidFill>
                <a:schemeClr val="bg2"/>
              </a:solidFill>
            </a:endParaRPr>
          </a:p>
        </p:txBody>
      </p:sp>
    </p:spTree>
    <p:extLst>
      <p:ext uri="{BB962C8B-B14F-4D97-AF65-F5344CB8AC3E}">
        <p14:creationId xmlns:p14="http://schemas.microsoft.com/office/powerpoint/2010/main" val="393343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787399"/>
            <a:ext cx="9111916" cy="4351938"/>
          </a:xfrm>
          <a:prstGeom prst="rect">
            <a:avLst/>
          </a:prstGeom>
        </p:spPr>
      </p:pic>
      <p:sp>
        <p:nvSpPr>
          <p:cNvPr id="4" name="Text Placeholder 3"/>
          <p:cNvSpPr>
            <a:spLocks noGrp="1"/>
          </p:cNvSpPr>
          <p:nvPr>
            <p:ph type="body" sz="quarter" idx="10"/>
          </p:nvPr>
        </p:nvSpPr>
        <p:spPr>
          <a:xfrm>
            <a:off x="300789" y="-12700"/>
            <a:ext cx="8563811" cy="800099"/>
          </a:xfrm>
        </p:spPr>
        <p:txBody>
          <a:bodyPr/>
          <a:lstStyle/>
          <a:p>
            <a:r>
              <a:rPr lang="en-US" sz="4400" b="1" dirty="0" smtClean="0"/>
              <a:t>One Improvement Area: 2020</a:t>
            </a:r>
            <a:endParaRPr lang="en-US" sz="4400" b="1" dirty="0"/>
          </a:p>
        </p:txBody>
      </p:sp>
      <p:sp>
        <p:nvSpPr>
          <p:cNvPr id="6" name="TextBox 5"/>
          <p:cNvSpPr txBox="1"/>
          <p:nvPr/>
        </p:nvSpPr>
        <p:spPr>
          <a:xfrm rot="20919523">
            <a:off x="10997809" y="7787442"/>
            <a:ext cx="839119" cy="10433625"/>
          </a:xfrm>
          <a:prstGeom prst="rect">
            <a:avLst/>
          </a:prstGeom>
          <a:solidFill>
            <a:schemeClr val="accent2"/>
          </a:solidFill>
        </p:spPr>
        <p:txBody>
          <a:bodyPr wrap="square" rtlCol="0">
            <a:spAutoFit/>
          </a:bodyPr>
          <a:lstStyle/>
          <a:p>
            <a:r>
              <a:rPr lang="en-US" sz="2800" b="1" dirty="0" smtClean="0">
                <a:solidFill>
                  <a:schemeClr val="bg2"/>
                </a:solidFill>
              </a:rPr>
              <a:t>Quality of graduate students</a:t>
            </a:r>
          </a:p>
          <a:p>
            <a:r>
              <a:rPr lang="en-US" sz="2800" b="1" dirty="0" smtClean="0">
                <a:solidFill>
                  <a:schemeClr val="bg2"/>
                </a:solidFill>
              </a:rPr>
              <a:t>Compensation</a:t>
            </a:r>
          </a:p>
          <a:p>
            <a:r>
              <a:rPr lang="en-US" sz="2800" b="1" dirty="0" smtClean="0">
                <a:solidFill>
                  <a:schemeClr val="bg2"/>
                </a:solidFill>
              </a:rPr>
              <a:t>Geographic location</a:t>
            </a:r>
          </a:p>
          <a:p>
            <a:r>
              <a:rPr lang="en-US" sz="2800" b="1" dirty="0" smtClean="0">
                <a:solidFill>
                  <a:schemeClr val="bg2"/>
                </a:solidFill>
              </a:rPr>
              <a:t>Quality of leadership</a:t>
            </a:r>
            <a:endParaRPr lang="en-US" sz="2800" b="1" dirty="0">
              <a:solidFill>
                <a:schemeClr val="bg2"/>
              </a:solidFill>
            </a:endParaRPr>
          </a:p>
        </p:txBody>
      </p:sp>
      <p:sp>
        <p:nvSpPr>
          <p:cNvPr id="7" name="Rectangle 6"/>
          <p:cNvSpPr/>
          <p:nvPr/>
        </p:nvSpPr>
        <p:spPr>
          <a:xfrm>
            <a:off x="5991726" y="1022685"/>
            <a:ext cx="359467" cy="3525253"/>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rot="20919523">
            <a:off x="2594043" y="1335539"/>
            <a:ext cx="3270420" cy="892552"/>
          </a:xfrm>
          <a:prstGeom prst="rect">
            <a:avLst/>
          </a:prstGeom>
          <a:solidFill>
            <a:schemeClr val="accent2"/>
          </a:solidFill>
        </p:spPr>
        <p:txBody>
          <a:bodyPr wrap="square" rtlCol="0">
            <a:spAutoFit/>
          </a:bodyPr>
          <a:lstStyle/>
          <a:p>
            <a:pPr algn="ctr"/>
            <a:r>
              <a:rPr lang="en-US" sz="2800" b="1" dirty="0" smtClean="0">
                <a:solidFill>
                  <a:schemeClr val="bg2"/>
                </a:solidFill>
              </a:rPr>
              <a:t>Leadership: General </a:t>
            </a:r>
            <a:r>
              <a:rPr lang="en-US" sz="2400" dirty="0" smtClean="0">
                <a:solidFill>
                  <a:schemeClr val="bg2"/>
                </a:solidFill>
              </a:rPr>
              <a:t>(both 2016 &amp; 2020)</a:t>
            </a:r>
            <a:endParaRPr lang="en-US" sz="2800" dirty="0" smtClean="0">
              <a:solidFill>
                <a:schemeClr val="bg2"/>
              </a:solidFill>
            </a:endParaRPr>
          </a:p>
        </p:txBody>
      </p:sp>
      <p:sp>
        <p:nvSpPr>
          <p:cNvPr id="59" name="Rectangle 58"/>
          <p:cNvSpPr/>
          <p:nvPr/>
        </p:nvSpPr>
        <p:spPr>
          <a:xfrm>
            <a:off x="1831326" y="1022685"/>
            <a:ext cx="359467" cy="4120815"/>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33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66800" y="892630"/>
            <a:ext cx="7797800" cy="3962399"/>
          </a:xfrm>
        </p:spPr>
        <p:txBody>
          <a:bodyPr/>
          <a:lstStyle/>
          <a:p>
            <a:r>
              <a:rPr lang="en-US" sz="2000" dirty="0" smtClean="0"/>
              <a:t>COACHE Committee collects inputs and ideas from today’s open forum to form </a:t>
            </a:r>
            <a:r>
              <a:rPr lang="en-US" sz="2000" b="1" dirty="0" smtClean="0">
                <a:latin typeface="Orgon Slab Black" panose="02000503040000020004" pitchFamily="50" charset="0"/>
              </a:rPr>
              <a:t>focus </a:t>
            </a:r>
            <a:r>
              <a:rPr lang="en-US" sz="2000" b="1" dirty="0">
                <a:latin typeface="Orgon Slab Black" panose="02000503040000020004" pitchFamily="50" charset="0"/>
              </a:rPr>
              <a:t>c</a:t>
            </a:r>
            <a:r>
              <a:rPr lang="en-US" sz="2000" b="1" dirty="0" smtClean="0">
                <a:latin typeface="Orgon Slab Black" panose="02000503040000020004" pitchFamily="50" charset="0"/>
              </a:rPr>
              <a:t>ommittees </a:t>
            </a:r>
          </a:p>
          <a:p>
            <a:pPr lvl="1"/>
            <a:r>
              <a:rPr lang="en-US" sz="1600" dirty="0" smtClean="0"/>
              <a:t>Clarity of Tenure Expectation </a:t>
            </a:r>
          </a:p>
          <a:p>
            <a:pPr lvl="1"/>
            <a:r>
              <a:rPr lang="en-US" sz="1600" dirty="0" smtClean="0"/>
              <a:t>Department Leadership</a:t>
            </a:r>
          </a:p>
          <a:p>
            <a:pPr lvl="1"/>
            <a:r>
              <a:rPr lang="en-US" sz="1600" dirty="0" smtClean="0"/>
              <a:t>Senior Leadership </a:t>
            </a:r>
          </a:p>
          <a:p>
            <a:pPr lvl="1"/>
            <a:r>
              <a:rPr lang="en-US" sz="1600" dirty="0" smtClean="0"/>
              <a:t>Divisional (College) Leadership</a:t>
            </a:r>
          </a:p>
          <a:p>
            <a:endParaRPr lang="en-US" sz="2000" dirty="0" smtClean="0"/>
          </a:p>
          <a:p>
            <a:r>
              <a:rPr lang="en-US" sz="2000" dirty="0" smtClean="0"/>
              <a:t>COACHE Focus Committee report findings and action items in </a:t>
            </a:r>
            <a:r>
              <a:rPr lang="en-US" sz="2000" b="1" dirty="0" smtClean="0">
                <a:latin typeface="Orgon Slab Black" panose="02000503040000020004" pitchFamily="50" charset="0"/>
              </a:rPr>
              <a:t>November, 2020</a:t>
            </a:r>
          </a:p>
          <a:p>
            <a:endParaRPr lang="en-US" sz="2000" dirty="0" smtClean="0"/>
          </a:p>
          <a:p>
            <a:pPr marL="0" indent="0">
              <a:buNone/>
            </a:pPr>
            <a:endParaRPr lang="en-US" sz="2000" dirty="0" smtClean="0"/>
          </a:p>
          <a:p>
            <a:pPr marL="0" indent="0">
              <a:buNone/>
            </a:pPr>
            <a:endParaRPr lang="en-US" sz="2000" dirty="0" smtClean="0"/>
          </a:p>
          <a:p>
            <a:pPr lvl="1"/>
            <a:endParaRPr lang="en-US" sz="1600" dirty="0"/>
          </a:p>
        </p:txBody>
      </p:sp>
      <p:sp>
        <p:nvSpPr>
          <p:cNvPr id="4" name="Text Placeholder 3"/>
          <p:cNvSpPr>
            <a:spLocks noGrp="1"/>
          </p:cNvSpPr>
          <p:nvPr>
            <p:ph type="body" sz="quarter" idx="10"/>
          </p:nvPr>
        </p:nvSpPr>
        <p:spPr/>
        <p:txBody>
          <a:bodyPr/>
          <a:lstStyle/>
          <a:p>
            <a:r>
              <a:rPr lang="en-US" sz="4800" dirty="0"/>
              <a:t>Where to Go from Here?</a:t>
            </a:r>
          </a:p>
        </p:txBody>
      </p:sp>
    </p:spTree>
    <p:extLst>
      <p:ext uri="{BB962C8B-B14F-4D97-AF65-F5344CB8AC3E}">
        <p14:creationId xmlns:p14="http://schemas.microsoft.com/office/powerpoint/2010/main" val="36191785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59951"/>
            <a:ext cx="5656521" cy="1485807"/>
          </a:xfrm>
        </p:spPr>
        <p:txBody>
          <a:bodyPr/>
          <a:lstStyle/>
          <a:p>
            <a:pPr algn="ctr"/>
            <a:r>
              <a:rPr lang="en-US" sz="9600" b="1" dirty="0" smtClean="0"/>
              <a:t>Q &amp; A</a:t>
            </a:r>
            <a:endParaRPr lang="en-US" sz="9600" b="1" dirty="0"/>
          </a:p>
        </p:txBody>
      </p:sp>
      <p:grpSp>
        <p:nvGrpSpPr>
          <p:cNvPr id="4" name="Group 3"/>
          <p:cNvGrpSpPr/>
          <p:nvPr/>
        </p:nvGrpSpPr>
        <p:grpSpPr>
          <a:xfrm>
            <a:off x="3914564" y="1506473"/>
            <a:ext cx="5229436" cy="3112889"/>
            <a:chOff x="3914564" y="1506473"/>
            <a:chExt cx="5229436" cy="3112889"/>
          </a:xfrm>
        </p:grpSpPr>
        <p:sp>
          <p:nvSpPr>
            <p:cNvPr id="2" name="TextBox 1"/>
            <p:cNvSpPr txBox="1"/>
            <p:nvPr/>
          </p:nvSpPr>
          <p:spPr>
            <a:xfrm>
              <a:off x="3914564" y="1506473"/>
              <a:ext cx="5229436" cy="3112889"/>
            </a:xfrm>
            <a:prstGeom prst="irregularSeal2">
              <a:avLst/>
            </a:prstGeom>
            <a:solidFill>
              <a:schemeClr val="accent3">
                <a:lumMod val="20000"/>
                <a:lumOff val="80000"/>
              </a:schemeClr>
            </a:solidFill>
            <a:ln>
              <a:solidFill>
                <a:schemeClr val="accent1"/>
              </a:solidFill>
            </a:ln>
          </p:spPr>
          <p:txBody>
            <a:bodyPr wrap="square" rtlCol="0">
              <a:spAutoFit/>
            </a:bodyPr>
            <a:lstStyle/>
            <a:p>
              <a:pPr algn="ctr"/>
              <a:endParaRPr lang="en-US" sz="2800" b="1" dirty="0">
                <a:solidFill>
                  <a:srgbClr val="000000"/>
                </a:solidFill>
              </a:endParaRPr>
            </a:p>
            <a:p>
              <a:pPr algn="ctr"/>
              <a:endParaRPr lang="en-US" sz="2800" b="1" dirty="0" smtClean="0">
                <a:solidFill>
                  <a:srgbClr val="000000"/>
                </a:solidFill>
              </a:endParaRPr>
            </a:p>
            <a:p>
              <a:pPr algn="ctr"/>
              <a:endParaRPr lang="en-US" sz="2800" b="1" dirty="0" smtClean="0">
                <a:solidFill>
                  <a:srgbClr val="000000"/>
                </a:solidFill>
              </a:endParaRPr>
            </a:p>
          </p:txBody>
        </p:sp>
        <p:sp>
          <p:nvSpPr>
            <p:cNvPr id="3" name="Rectangle 2"/>
            <p:cNvSpPr/>
            <p:nvPr/>
          </p:nvSpPr>
          <p:spPr>
            <a:xfrm rot="19699004">
              <a:off x="4793141" y="2397097"/>
              <a:ext cx="2937132" cy="1418850"/>
            </a:xfrm>
            <a:prstGeom prst="rect">
              <a:avLst/>
            </a:prstGeom>
          </p:spPr>
          <p:txBody>
            <a:bodyPr wrap="square">
              <a:spAutoFit/>
            </a:bodyPr>
            <a:lstStyle/>
            <a:p>
              <a:pPr algn="ctr">
                <a:lnSpc>
                  <a:spcPct val="70000"/>
                </a:lnSpc>
              </a:pPr>
              <a:r>
                <a:rPr lang="en-US" sz="3600" b="1" dirty="0">
                  <a:solidFill>
                    <a:srgbClr val="000000"/>
                  </a:solidFill>
                </a:rPr>
                <a:t>Your </a:t>
              </a:r>
              <a:r>
                <a:rPr lang="en-US" sz="3600" b="1" dirty="0" smtClean="0">
                  <a:solidFill>
                    <a:srgbClr val="000000"/>
                  </a:solidFill>
                </a:rPr>
                <a:t>inputs</a:t>
              </a:r>
            </a:p>
            <a:p>
              <a:pPr algn="ctr">
                <a:lnSpc>
                  <a:spcPct val="70000"/>
                </a:lnSpc>
              </a:pPr>
              <a:r>
                <a:rPr lang="en-US" sz="3600" b="1" dirty="0" smtClean="0">
                  <a:solidFill>
                    <a:srgbClr val="000000"/>
                  </a:solidFill>
                </a:rPr>
                <a:t> &amp; </a:t>
              </a:r>
              <a:r>
                <a:rPr lang="en-US" sz="4000" b="1" dirty="0">
                  <a:solidFill>
                    <a:srgbClr val="000000"/>
                  </a:solidFill>
                </a:rPr>
                <a:t>Ideas </a:t>
              </a:r>
              <a:endParaRPr lang="en-US" sz="4000" b="1" dirty="0" smtClean="0">
                <a:solidFill>
                  <a:srgbClr val="000000"/>
                </a:solidFill>
              </a:endParaRPr>
            </a:p>
            <a:p>
              <a:pPr algn="ctr">
                <a:lnSpc>
                  <a:spcPct val="70000"/>
                </a:lnSpc>
                <a:spcBef>
                  <a:spcPts val="600"/>
                </a:spcBef>
              </a:pPr>
              <a:r>
                <a:rPr lang="en-US" sz="4000" b="1" dirty="0" smtClean="0">
                  <a:latin typeface="Orgon Slab Black" panose="02000503040000020004" pitchFamily="50" charset="0"/>
                </a:rPr>
                <a:t>MATTERS</a:t>
              </a:r>
              <a:r>
                <a:rPr lang="en-US" sz="4000" b="1" dirty="0">
                  <a:latin typeface="Orgon Slab Black" panose="02000503040000020004" pitchFamily="50" charset="0"/>
                </a:rPr>
                <a:t>!!</a:t>
              </a:r>
            </a:p>
          </p:txBody>
        </p:sp>
      </p:grpSp>
    </p:spTree>
    <p:extLst>
      <p:ext uri="{BB962C8B-B14F-4D97-AF65-F5344CB8AC3E}">
        <p14:creationId xmlns:p14="http://schemas.microsoft.com/office/powerpoint/2010/main" val="21221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66" y="-12700"/>
            <a:ext cx="9093131" cy="800099"/>
          </a:xfrm>
        </p:spPr>
        <p:txBody>
          <a:bodyPr/>
          <a:lstStyle/>
          <a:p>
            <a:r>
              <a:rPr lang="en-US" sz="4000" dirty="0" smtClean="0"/>
              <a:t>COACHE Committee</a:t>
            </a:r>
            <a:endParaRPr lang="en-US" sz="4000" dirty="0"/>
          </a:p>
        </p:txBody>
      </p:sp>
      <p:graphicFrame>
        <p:nvGraphicFramePr>
          <p:cNvPr id="7" name="Table 6"/>
          <p:cNvGraphicFramePr>
            <a:graphicFrameLocks noGrp="1"/>
          </p:cNvGraphicFramePr>
          <p:nvPr>
            <p:extLst>
              <p:ext uri="{D42A27DB-BD31-4B8C-83A1-F6EECF244321}">
                <p14:modId xmlns:p14="http://schemas.microsoft.com/office/powerpoint/2010/main" val="2873431903"/>
              </p:ext>
            </p:extLst>
          </p:nvPr>
        </p:nvGraphicFramePr>
        <p:xfrm>
          <a:off x="148610" y="673852"/>
          <a:ext cx="8583929" cy="4272665"/>
        </p:xfrm>
        <a:graphic>
          <a:graphicData uri="http://schemas.openxmlformats.org/drawingml/2006/table">
            <a:tbl>
              <a:tblPr firstRow="1" bandRow="1">
                <a:tableStyleId>{5C22544A-7EE6-4342-B048-85BDC9FD1C3A}</a:tableStyleId>
              </a:tblPr>
              <a:tblGrid>
                <a:gridCol w="1021028">
                  <a:extLst>
                    <a:ext uri="{9D8B030D-6E8A-4147-A177-3AD203B41FA5}">
                      <a16:colId xmlns:a16="http://schemas.microsoft.com/office/drawing/2014/main" val="20000"/>
                    </a:ext>
                  </a:extLst>
                </a:gridCol>
                <a:gridCol w="1294471">
                  <a:extLst>
                    <a:ext uri="{9D8B030D-6E8A-4147-A177-3AD203B41FA5}">
                      <a16:colId xmlns:a16="http://schemas.microsoft.com/office/drawing/2014/main" val="20001"/>
                    </a:ext>
                  </a:extLst>
                </a:gridCol>
                <a:gridCol w="1347667">
                  <a:extLst>
                    <a:ext uri="{9D8B030D-6E8A-4147-A177-3AD203B41FA5}">
                      <a16:colId xmlns:a16="http://schemas.microsoft.com/office/drawing/2014/main" val="20002"/>
                    </a:ext>
                  </a:extLst>
                </a:gridCol>
                <a:gridCol w="1324123">
                  <a:extLst>
                    <a:ext uri="{9D8B030D-6E8A-4147-A177-3AD203B41FA5}">
                      <a16:colId xmlns:a16="http://schemas.microsoft.com/office/drawing/2014/main" val="20003"/>
                    </a:ext>
                  </a:extLst>
                </a:gridCol>
                <a:gridCol w="1297577">
                  <a:extLst>
                    <a:ext uri="{9D8B030D-6E8A-4147-A177-3AD203B41FA5}">
                      <a16:colId xmlns:a16="http://schemas.microsoft.com/office/drawing/2014/main" val="20004"/>
                    </a:ext>
                  </a:extLst>
                </a:gridCol>
                <a:gridCol w="1149531">
                  <a:extLst>
                    <a:ext uri="{9D8B030D-6E8A-4147-A177-3AD203B41FA5}">
                      <a16:colId xmlns:a16="http://schemas.microsoft.com/office/drawing/2014/main" val="20005"/>
                    </a:ext>
                  </a:extLst>
                </a:gridCol>
                <a:gridCol w="1149532">
                  <a:extLst>
                    <a:ext uri="{9D8B030D-6E8A-4147-A177-3AD203B41FA5}">
                      <a16:colId xmlns:a16="http://schemas.microsoft.com/office/drawing/2014/main" val="20006"/>
                    </a:ext>
                  </a:extLst>
                </a:gridCol>
              </a:tblGrid>
              <a:tr h="148594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663028">
                <a:tc>
                  <a:txBody>
                    <a:bodyPr/>
                    <a:lstStyle/>
                    <a:p>
                      <a:pPr algn="ctr"/>
                      <a:endParaRPr lang="en-US" sz="1200" b="0" i="0" kern="1200" baseline="0" dirty="0">
                        <a:solidFill>
                          <a:srgbClr val="005F83"/>
                        </a:solidFill>
                        <a:latin typeface="Arial" charset="0"/>
                        <a:ea typeface="ＭＳ Ｐゴシック" charset="0"/>
                        <a:cs typeface="Orgon Slab Extra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Dr. Daniel Forciniti</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(Provost Office)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Dr. Wayne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Jones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(Provost Office)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 Dr. Stephen Raper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(Faculty Senate)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Dr. Shannon Fogg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(CASB)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Ms. Kelly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Tate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rgbClr val="005F83"/>
                          </a:solidFill>
                          <a:latin typeface="Arial" charset="0"/>
                          <a:ea typeface="ＭＳ Ｐゴシック" charset="0"/>
                          <a:cs typeface="Orgon Slab ExtraLight"/>
                        </a:rPr>
                        <a:t>(NTT)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rgbClr val="005F83"/>
                        </a:solidFill>
                        <a:latin typeface="Arial" charset="0"/>
                        <a:ea typeface="ＭＳ Ｐゴシック" charset="0"/>
                        <a:cs typeface="Orgon Slab Extra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1529334">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594312">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Dr. Joel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Burken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(Chair, FRRC)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Dr. Bih-Ru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Lea</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(FRRC)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Dr. Francisca Oboh-Ikuenobe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(CEC, FRRC)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Dr. Sahra Sedigh Sarvestani</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(FRRC)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i="0" kern="1200" baseline="0" dirty="0" smtClean="0">
                          <a:solidFill>
                            <a:srgbClr val="005F83"/>
                          </a:solidFill>
                          <a:latin typeface="Arial" charset="0"/>
                          <a:ea typeface="ＭＳ Ｐゴシック" charset="0"/>
                          <a:cs typeface="Orgon Slab ExtraLight"/>
                        </a:rPr>
                        <a:t>Dr. V.A. Samaranayake</a:t>
                      </a:r>
                    </a:p>
                    <a:p>
                      <a:pPr marL="0" algn="ctr" defTabSz="457200" rtl="0" eaLnBrk="1" latinLnBrk="0" hangingPunct="1"/>
                      <a:r>
                        <a:rPr lang="en-US" sz="1100" b="0" i="0" kern="1200" baseline="0" dirty="0" smtClean="0">
                          <a:solidFill>
                            <a:srgbClr val="005F83"/>
                          </a:solidFill>
                          <a:latin typeface="Arial" charset="0"/>
                          <a:ea typeface="ＭＳ Ｐゴシック" charset="0"/>
                          <a:cs typeface="Orgon Slab ExtraLight"/>
                        </a:rPr>
                        <a:t>(Chair, FRRC)</a:t>
                      </a:r>
                      <a:endParaRPr lang="en-US" sz="1100" b="0" i="0" kern="1200" baseline="0" dirty="0">
                        <a:solidFill>
                          <a:srgbClr val="005F83"/>
                        </a:solidFill>
                        <a:latin typeface="Arial" charset="0"/>
                        <a:ea typeface="ＭＳ Ｐゴシック" charset="0"/>
                        <a:cs typeface="Orgon Slab Extra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b="0" i="0" kern="1200" baseline="0" dirty="0" smtClean="0">
                        <a:solidFill>
                          <a:srgbClr val="005F83"/>
                        </a:solidFill>
                        <a:latin typeface="Arial" charset="0"/>
                        <a:ea typeface="ＭＳ Ｐゴシック" charset="0"/>
                        <a:cs typeface="Orgon Slab ExtraLight"/>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b="0" i="0" kern="1200" baseline="0" dirty="0" smtClean="0">
                        <a:solidFill>
                          <a:srgbClr val="005F83"/>
                        </a:solidFill>
                        <a:latin typeface="Arial" charset="0"/>
                        <a:ea typeface="ＭＳ Ｐゴシック" charset="0"/>
                        <a:cs typeface="Orgon Slab Extra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13" name="Text Placeholder 1"/>
          <p:cNvSpPr txBox="1">
            <a:spLocks/>
          </p:cNvSpPr>
          <p:nvPr/>
        </p:nvSpPr>
        <p:spPr>
          <a:xfrm>
            <a:off x="5905852" y="3425282"/>
            <a:ext cx="4185322" cy="3839205"/>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rgbClr val="005F83"/>
                </a:solidFill>
                <a:latin typeface="Orgon Slab ExtraLight"/>
                <a:ea typeface="+mn-ea"/>
                <a:cs typeface="Orgon Slab ExtraLight"/>
              </a:defRPr>
            </a:lvl1pPr>
            <a:lvl2pPr marL="742950" indent="-285750" algn="l" defTabSz="457200" rtl="0" eaLnBrk="1" latinLnBrk="0" hangingPunct="1">
              <a:spcBef>
                <a:spcPct val="20000"/>
              </a:spcBef>
              <a:buFont typeface="Arial"/>
              <a:buChar char="–"/>
              <a:defRPr sz="2000" b="0" i="0" kern="1200" baseline="0">
                <a:solidFill>
                  <a:srgbClr val="005F83"/>
                </a:solidFill>
                <a:latin typeface="Orgon Slab ExtraLight"/>
                <a:ea typeface="+mn-ea"/>
                <a:cs typeface="Orgon Slab ExtraLight"/>
              </a:defRPr>
            </a:lvl2pPr>
            <a:lvl3pPr marL="1143000" indent="-228600" algn="l" defTabSz="457200" rtl="0" eaLnBrk="1" latinLnBrk="0" hangingPunct="1">
              <a:spcBef>
                <a:spcPct val="20000"/>
              </a:spcBef>
              <a:buSzPct val="100000"/>
              <a:buFont typeface="Lucida Grande"/>
              <a:buChar char="&gt;"/>
              <a:defRPr sz="1800" b="0" i="0" kern="1200" baseline="0">
                <a:solidFill>
                  <a:srgbClr val="005F83"/>
                </a:solidFill>
                <a:latin typeface="Orgon Slab ExtraLight"/>
                <a:ea typeface="+mn-ea"/>
                <a:cs typeface="Orgon Slab ExtraLight"/>
              </a:defRPr>
            </a:lvl3pPr>
            <a:lvl4pPr marL="1600200" indent="-228600" algn="l" defTabSz="457200" rtl="0" eaLnBrk="1" latinLnBrk="0" hangingPunct="1">
              <a:spcBef>
                <a:spcPct val="20000"/>
              </a:spcBef>
              <a:buFont typeface="Arial"/>
              <a:buChar char="–"/>
              <a:defRPr sz="1600" b="0" i="0" kern="1200" baseline="0">
                <a:solidFill>
                  <a:srgbClr val="005F83"/>
                </a:solidFill>
                <a:latin typeface="Orgon Slab ExtraLight"/>
                <a:ea typeface="+mn-ea"/>
                <a:cs typeface="Orgon Slab ExtraLight"/>
              </a:defRPr>
            </a:lvl4pPr>
            <a:lvl5pPr marL="2057400" indent="-228600" algn="l" defTabSz="457200" rtl="0" eaLnBrk="1" latinLnBrk="0" hangingPunct="1">
              <a:spcBef>
                <a:spcPct val="20000"/>
              </a:spcBef>
              <a:buFont typeface="Lucida Grande"/>
              <a:buChar char="&gt;"/>
              <a:defRPr sz="1400" b="0" i="0" kern="1200" baseline="0">
                <a:solidFill>
                  <a:srgbClr val="005F83"/>
                </a:solidFill>
                <a:latin typeface="Orgon Slab ExtraLight"/>
                <a:ea typeface="+mn-ea"/>
                <a:cs typeface="Orgon Slab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latin typeface="Arial" charset="0"/>
              <a:ea typeface="ＭＳ Ｐゴシック" charset="0"/>
            </a:endParaRPr>
          </a:p>
          <a:p>
            <a:endParaRPr lang="en-US"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718" y="2985407"/>
            <a:ext cx="1098982" cy="1379176"/>
          </a:xfrm>
          <a:prstGeom prst="rect">
            <a:avLst/>
          </a:prstGeom>
        </p:spPr>
      </p:pic>
      <p:pic>
        <p:nvPicPr>
          <p:cNvPr id="18" name="Picture 17"/>
          <p:cNvPicPr>
            <a:picLocks noChangeAspect="1"/>
          </p:cNvPicPr>
          <p:nvPr/>
        </p:nvPicPr>
        <p:blipFill rotWithShape="1">
          <a:blip r:embed="rId4"/>
          <a:srcRect b="6101"/>
          <a:stretch/>
        </p:blipFill>
        <p:spPr>
          <a:xfrm>
            <a:off x="6449788" y="2977036"/>
            <a:ext cx="1017371" cy="1379176"/>
          </a:xfrm>
          <a:prstGeom prst="rect">
            <a:avLst/>
          </a:prstGeom>
        </p:spPr>
      </p:pic>
      <p:pic>
        <p:nvPicPr>
          <p:cNvPr id="21" name="Picture 20"/>
          <p:cNvPicPr>
            <a:picLocks noChangeAspect="1"/>
          </p:cNvPicPr>
          <p:nvPr/>
        </p:nvPicPr>
        <p:blipFill>
          <a:blip r:embed="rId5"/>
          <a:stretch>
            <a:fillRect/>
          </a:stretch>
        </p:blipFill>
        <p:spPr>
          <a:xfrm>
            <a:off x="5244827" y="2968665"/>
            <a:ext cx="1004776" cy="1387547"/>
          </a:xfrm>
          <a:prstGeom prst="rect">
            <a:avLst/>
          </a:prstGeom>
        </p:spPr>
      </p:pic>
      <p:pic>
        <p:nvPicPr>
          <p:cNvPr id="26" name="Picture 25"/>
          <p:cNvPicPr>
            <a:picLocks noChangeAspect="1"/>
          </p:cNvPicPr>
          <p:nvPr/>
        </p:nvPicPr>
        <p:blipFill>
          <a:blip r:embed="rId6"/>
          <a:stretch>
            <a:fillRect/>
          </a:stretch>
        </p:blipFill>
        <p:spPr>
          <a:xfrm>
            <a:off x="3948669" y="2985407"/>
            <a:ext cx="1053189" cy="1379176"/>
          </a:xfrm>
          <a:prstGeom prst="rect">
            <a:avLst/>
          </a:prstGeom>
        </p:spPr>
      </p:pic>
      <p:pic>
        <p:nvPicPr>
          <p:cNvPr id="2050" name="Picture 2" descr="https://chemeng.mst.edu/media/academic/chemeng/images/Dr.%20Forciniti.png"/>
          <p:cNvPicPr>
            <a:picLocks noChangeAspect="1" noChangeArrowheads="1"/>
          </p:cNvPicPr>
          <p:nvPr/>
        </p:nvPicPr>
        <p:blipFill rotWithShape="1">
          <a:blip r:embed="rId7">
            <a:extLst>
              <a:ext uri="{28A0092B-C50C-407E-A947-70E740481C1C}">
                <a14:useLocalDpi xmlns:a14="http://schemas.microsoft.com/office/drawing/2010/main" val="0"/>
              </a:ext>
            </a:extLst>
          </a:blip>
          <a:srcRect l="13586" t="6150" r="11643" b="15191"/>
          <a:stretch/>
        </p:blipFill>
        <p:spPr bwMode="auto">
          <a:xfrm>
            <a:off x="1281817" y="711024"/>
            <a:ext cx="1083132" cy="14293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8"/>
          <a:srcRect b="4505"/>
          <a:stretch/>
        </p:blipFill>
        <p:spPr>
          <a:xfrm>
            <a:off x="1281817" y="2977036"/>
            <a:ext cx="1077327" cy="1379176"/>
          </a:xfrm>
          <a:prstGeom prst="rect">
            <a:avLst/>
          </a:prstGeom>
        </p:spPr>
      </p:pic>
      <p:pic>
        <p:nvPicPr>
          <p:cNvPr id="2052" name="Picture 4" descr="Robert Wayne Jones"/>
          <p:cNvPicPr>
            <a:picLocks noChangeAspect="1" noChangeArrowheads="1"/>
          </p:cNvPicPr>
          <p:nvPr/>
        </p:nvPicPr>
        <p:blipFill rotWithShape="1">
          <a:blip r:embed="rId9">
            <a:extLst>
              <a:ext uri="{28A0092B-C50C-407E-A947-70E740481C1C}">
                <a14:useLocalDpi xmlns:a14="http://schemas.microsoft.com/office/drawing/2010/main" val="0"/>
              </a:ext>
            </a:extLst>
          </a:blip>
          <a:srcRect l="10420" r="14033"/>
          <a:stretch/>
        </p:blipFill>
        <p:spPr bwMode="auto">
          <a:xfrm>
            <a:off x="2573007" y="730463"/>
            <a:ext cx="1070988" cy="14176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hannon Fogg"/>
          <p:cNvPicPr>
            <a:picLocks noChangeAspect="1" noChangeArrowheads="1"/>
          </p:cNvPicPr>
          <p:nvPr/>
        </p:nvPicPr>
        <p:blipFill rotWithShape="1">
          <a:blip r:embed="rId10">
            <a:extLst>
              <a:ext uri="{28A0092B-C50C-407E-A947-70E740481C1C}">
                <a14:useLocalDpi xmlns:a14="http://schemas.microsoft.com/office/drawing/2010/main" val="0"/>
              </a:ext>
            </a:extLst>
          </a:blip>
          <a:srcRect l="24910" t="6209" r="22407" b="18362"/>
          <a:stretch/>
        </p:blipFill>
        <p:spPr bwMode="auto">
          <a:xfrm>
            <a:off x="5243569" y="711024"/>
            <a:ext cx="992778" cy="14214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english.mst.edu/media/academic/english/images/tate.jpg"/>
          <p:cNvPicPr>
            <a:picLocks noChangeAspect="1" noChangeArrowheads="1"/>
          </p:cNvPicPr>
          <p:nvPr/>
        </p:nvPicPr>
        <p:blipFill rotWithShape="1">
          <a:blip r:embed="rId11">
            <a:extLst>
              <a:ext uri="{28A0092B-C50C-407E-A947-70E740481C1C}">
                <a14:useLocalDpi xmlns:a14="http://schemas.microsoft.com/office/drawing/2010/main" val="0"/>
              </a:ext>
            </a:extLst>
          </a:blip>
          <a:srcRect l="8324" b="11109"/>
          <a:stretch/>
        </p:blipFill>
        <p:spPr bwMode="auto">
          <a:xfrm>
            <a:off x="6411223" y="719003"/>
            <a:ext cx="1013086" cy="14214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emse.mst.edu/media/academic/emse/images/faculty/2019-11-19%20-%20Dr.%20Stephen%20Raper.jpg"/>
          <p:cNvPicPr>
            <a:picLocks noChangeAspect="1" noChangeArrowheads="1"/>
          </p:cNvPicPr>
          <p:nvPr/>
        </p:nvPicPr>
        <p:blipFill rotWithShape="1">
          <a:blip r:embed="rId12">
            <a:extLst>
              <a:ext uri="{28A0092B-C50C-407E-A947-70E740481C1C}">
                <a14:useLocalDpi xmlns:a14="http://schemas.microsoft.com/office/drawing/2010/main" val="0"/>
              </a:ext>
            </a:extLst>
          </a:blip>
          <a:srcRect l="13840" t="13829" r="14301" b="23361"/>
          <a:stretch/>
        </p:blipFill>
        <p:spPr bwMode="auto">
          <a:xfrm>
            <a:off x="3884934" y="711024"/>
            <a:ext cx="1084121" cy="142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4692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59304" y="787399"/>
            <a:ext cx="8205295" cy="4169611"/>
          </a:xfrm>
        </p:spPr>
        <p:txBody>
          <a:bodyPr/>
          <a:lstStyle/>
          <a:p>
            <a:endParaRPr lang="en-US" sz="2000" dirty="0"/>
          </a:p>
        </p:txBody>
      </p:sp>
      <p:sp>
        <p:nvSpPr>
          <p:cNvPr id="3" name="Text Placeholder 2"/>
          <p:cNvSpPr>
            <a:spLocks noGrp="1"/>
          </p:cNvSpPr>
          <p:nvPr>
            <p:ph type="body" sz="quarter" idx="10"/>
          </p:nvPr>
        </p:nvSpPr>
        <p:spPr>
          <a:xfrm>
            <a:off x="102870" y="-12700"/>
            <a:ext cx="8927075" cy="800099"/>
          </a:xfrm>
        </p:spPr>
        <p:txBody>
          <a:bodyPr/>
          <a:lstStyle/>
          <a:p>
            <a:r>
              <a:rPr lang="en-US" sz="3600" dirty="0" smtClean="0"/>
              <a:t>Appendix: Discipline </a:t>
            </a:r>
            <a:r>
              <a:rPr lang="en-US" sz="3600" dirty="0"/>
              <a:t>A</a:t>
            </a:r>
            <a:r>
              <a:rPr lang="en-US" sz="3600" dirty="0" smtClean="0"/>
              <a:t>reas &amp; Departments </a:t>
            </a:r>
            <a:endParaRPr lang="en-US" sz="1600" dirty="0"/>
          </a:p>
        </p:txBody>
      </p:sp>
      <p:graphicFrame>
        <p:nvGraphicFramePr>
          <p:cNvPr id="4" name="Table 3"/>
          <p:cNvGraphicFramePr>
            <a:graphicFrameLocks noGrp="1"/>
          </p:cNvGraphicFramePr>
          <p:nvPr/>
        </p:nvGraphicFramePr>
        <p:xfrm>
          <a:off x="0" y="787399"/>
          <a:ext cx="4572000" cy="4386728"/>
        </p:xfrm>
        <a:graphic>
          <a:graphicData uri="http://schemas.openxmlformats.org/drawingml/2006/table">
            <a:tbl>
              <a:tblPr firstRow="1" firstCol="1" bandRow="1">
                <a:tableStyleId>{5C22544A-7EE6-4342-B048-85BDC9FD1C3A}</a:tableStyleId>
              </a:tblPr>
              <a:tblGrid>
                <a:gridCol w="1387507">
                  <a:extLst>
                    <a:ext uri="{9D8B030D-6E8A-4147-A177-3AD203B41FA5}">
                      <a16:colId xmlns:a16="http://schemas.microsoft.com/office/drawing/2014/main" val="3627140462"/>
                    </a:ext>
                  </a:extLst>
                </a:gridCol>
                <a:gridCol w="3184493">
                  <a:extLst>
                    <a:ext uri="{9D8B030D-6E8A-4147-A177-3AD203B41FA5}">
                      <a16:colId xmlns:a16="http://schemas.microsoft.com/office/drawing/2014/main" val="2046574671"/>
                    </a:ext>
                  </a:extLst>
                </a:gridCol>
              </a:tblGrid>
              <a:tr h="389891">
                <a:tc>
                  <a:txBody>
                    <a:bodyPr/>
                    <a:lstStyle/>
                    <a:p>
                      <a:pPr marL="0" marR="0" algn="ctr">
                        <a:spcBef>
                          <a:spcPts val="0"/>
                        </a:spcBef>
                        <a:spcAft>
                          <a:spcPts val="0"/>
                        </a:spcAft>
                      </a:pPr>
                      <a:r>
                        <a:rPr lang="en-US" sz="2400" dirty="0">
                          <a:solidFill>
                            <a:srgbClr val="FFFFFF"/>
                          </a:solidFill>
                          <a:effectLst/>
                        </a:rPr>
                        <a:t>Area</a:t>
                      </a:r>
                      <a:endParaRPr lang="en-US" sz="2400" dirty="0">
                        <a:solidFill>
                          <a:srgbClr val="FFFFFF"/>
                        </a:solidFill>
                        <a:effectLst/>
                        <a:latin typeface="Calibri" panose="020F0502020204030204" pitchFamily="34" charset="0"/>
                        <a:ea typeface="Calibri" panose="020F0502020204030204" pitchFamily="34" charset="0"/>
                      </a:endParaRPr>
                    </a:p>
                  </a:txBody>
                  <a:tcPr marL="53262" marR="53262" marT="0" marB="0" anchor="ctr">
                    <a:solidFill>
                      <a:schemeClr val="tx1">
                        <a:lumMod val="75000"/>
                      </a:schemeClr>
                    </a:solidFill>
                  </a:tcPr>
                </a:tc>
                <a:tc>
                  <a:txBody>
                    <a:bodyPr/>
                    <a:lstStyle/>
                    <a:p>
                      <a:pPr marL="0" marR="0" algn="ctr">
                        <a:spcBef>
                          <a:spcPts val="0"/>
                        </a:spcBef>
                        <a:spcAft>
                          <a:spcPts val="0"/>
                        </a:spcAft>
                      </a:pPr>
                      <a:r>
                        <a:rPr lang="en-US" sz="2400" dirty="0" smtClean="0">
                          <a:solidFill>
                            <a:srgbClr val="FFFFFF"/>
                          </a:solidFill>
                          <a:effectLst/>
                        </a:rPr>
                        <a:t>Department</a:t>
                      </a:r>
                      <a:endParaRPr lang="en-US" sz="2400" dirty="0">
                        <a:solidFill>
                          <a:srgbClr val="FFFFFF"/>
                        </a:solidFill>
                        <a:effectLst/>
                        <a:latin typeface="Calibri" panose="020F0502020204030204" pitchFamily="34" charset="0"/>
                        <a:ea typeface="Calibri" panose="020F0502020204030204" pitchFamily="34" charset="0"/>
                      </a:endParaRPr>
                    </a:p>
                  </a:txBody>
                  <a:tcPr marL="53262" marR="53262" marT="0" marB="0" anchor="ctr">
                    <a:solidFill>
                      <a:schemeClr val="tx1">
                        <a:lumMod val="75000"/>
                      </a:schemeClr>
                    </a:solidFill>
                  </a:tcPr>
                </a:tc>
                <a:extLst>
                  <a:ext uri="{0D108BD9-81ED-4DB2-BD59-A6C34878D82A}">
                    <a16:rowId xmlns:a16="http://schemas.microsoft.com/office/drawing/2014/main" val="1065771537"/>
                  </a:ext>
                </a:extLst>
              </a:tr>
              <a:tr h="383133">
                <a:tc rowSpan="2">
                  <a:txBody>
                    <a:bodyPr/>
                    <a:lstStyle/>
                    <a:p>
                      <a:pPr marL="0" marR="0">
                        <a:spcBef>
                          <a:spcPts val="0"/>
                        </a:spcBef>
                        <a:spcAft>
                          <a:spcPts val="0"/>
                        </a:spcAft>
                      </a:pPr>
                      <a:r>
                        <a:rPr lang="en-US" sz="1800" dirty="0">
                          <a:solidFill>
                            <a:srgbClr val="FFFFFF"/>
                          </a:solidFill>
                          <a:effectLst/>
                        </a:rPr>
                        <a:t>Humanities</a:t>
                      </a:r>
                      <a:endParaRPr lang="en-US" sz="1800" dirty="0">
                        <a:solidFill>
                          <a:srgbClr val="FFFFFF"/>
                        </a:solidFill>
                        <a:effectLst/>
                        <a:latin typeface="Calibri" panose="020F0502020204030204" pitchFamily="34" charset="0"/>
                        <a:ea typeface="Calibri" panose="020F0502020204030204" pitchFamily="34" charset="0"/>
                      </a:endParaRPr>
                    </a:p>
                  </a:txBody>
                  <a:tcPr marL="53262" marR="53262" marT="0" marB="0" anchor="ctr"/>
                </a:tc>
                <a:tc>
                  <a:txBody>
                    <a:bodyPr/>
                    <a:lstStyle/>
                    <a:p>
                      <a:pPr marL="0" marR="0">
                        <a:spcBef>
                          <a:spcPts val="0"/>
                        </a:spcBef>
                        <a:spcAft>
                          <a:spcPts val="0"/>
                        </a:spcAft>
                      </a:pPr>
                      <a:r>
                        <a:rPr lang="en-US" sz="1800" dirty="0">
                          <a:solidFill>
                            <a:srgbClr val="000000"/>
                          </a:solidFill>
                          <a:effectLst/>
                        </a:rPr>
                        <a:t>Arts, Languages &amp; Philosophy</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1028323443"/>
                  </a:ext>
                </a:extLst>
              </a:tr>
              <a:tr h="383133">
                <a:tc vMerge="1">
                  <a:txBody>
                    <a:bodyPr/>
                    <a:lstStyle/>
                    <a:p>
                      <a:endParaRPr lang="en-US"/>
                    </a:p>
                  </a:txBody>
                  <a:tcPr/>
                </a:tc>
                <a:tc>
                  <a:txBody>
                    <a:bodyPr/>
                    <a:lstStyle/>
                    <a:p>
                      <a:pPr marL="0" marR="0">
                        <a:spcBef>
                          <a:spcPts val="0"/>
                        </a:spcBef>
                        <a:spcAft>
                          <a:spcPts val="0"/>
                        </a:spcAft>
                      </a:pPr>
                      <a:r>
                        <a:rPr lang="en-US" sz="1800" dirty="0">
                          <a:solidFill>
                            <a:srgbClr val="000000"/>
                          </a:solidFill>
                          <a:effectLst/>
                        </a:rPr>
                        <a:t>English &amp; Tech Communication</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224079491"/>
                  </a:ext>
                </a:extLst>
              </a:tr>
              <a:tr h="383133">
                <a:tc rowSpan="3">
                  <a:txBody>
                    <a:bodyPr/>
                    <a:lstStyle/>
                    <a:p>
                      <a:pPr marL="0" marR="0">
                        <a:spcBef>
                          <a:spcPts val="0"/>
                        </a:spcBef>
                        <a:spcAft>
                          <a:spcPts val="0"/>
                        </a:spcAft>
                      </a:pPr>
                      <a:r>
                        <a:rPr lang="en-US" sz="1800" dirty="0">
                          <a:solidFill>
                            <a:srgbClr val="000000"/>
                          </a:solidFill>
                          <a:effectLst/>
                        </a:rPr>
                        <a:t>Social Science</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solidFill>
                      <a:schemeClr val="accent5"/>
                    </a:solidFill>
                  </a:tcPr>
                </a:tc>
                <a:tc>
                  <a:txBody>
                    <a:bodyPr/>
                    <a:lstStyle/>
                    <a:p>
                      <a:pPr marL="0" marR="0">
                        <a:spcBef>
                          <a:spcPts val="0"/>
                        </a:spcBef>
                        <a:spcAft>
                          <a:spcPts val="0"/>
                        </a:spcAft>
                      </a:pPr>
                      <a:r>
                        <a:rPr lang="en-US" sz="1800" dirty="0">
                          <a:solidFill>
                            <a:srgbClr val="000000"/>
                          </a:solidFill>
                          <a:effectLst/>
                        </a:rPr>
                        <a:t>Economics</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solidFill>
                      <a:schemeClr val="accent5">
                        <a:lumMod val="20000"/>
                        <a:lumOff val="80000"/>
                      </a:schemeClr>
                    </a:solidFill>
                  </a:tcPr>
                </a:tc>
                <a:extLst>
                  <a:ext uri="{0D108BD9-81ED-4DB2-BD59-A6C34878D82A}">
                    <a16:rowId xmlns:a16="http://schemas.microsoft.com/office/drawing/2014/main" val="1420531485"/>
                  </a:ext>
                </a:extLst>
              </a:tr>
              <a:tr h="383133">
                <a:tc vMerge="1">
                  <a:txBody>
                    <a:bodyPr/>
                    <a:lstStyle/>
                    <a:p>
                      <a:endParaRPr lang="en-US"/>
                    </a:p>
                  </a:txBody>
                  <a:tcPr/>
                </a:tc>
                <a:tc>
                  <a:txBody>
                    <a:bodyPr/>
                    <a:lstStyle/>
                    <a:p>
                      <a:pPr marL="0" marR="0">
                        <a:spcBef>
                          <a:spcPts val="0"/>
                        </a:spcBef>
                        <a:spcAft>
                          <a:spcPts val="0"/>
                        </a:spcAft>
                      </a:pPr>
                      <a:r>
                        <a:rPr lang="en-US" sz="1800" dirty="0">
                          <a:solidFill>
                            <a:srgbClr val="000000"/>
                          </a:solidFill>
                          <a:effectLst/>
                        </a:rPr>
                        <a:t>History &amp; Political Science</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solidFill>
                      <a:srgbClr val="F2FCFC"/>
                    </a:solidFill>
                  </a:tcPr>
                </a:tc>
                <a:extLst>
                  <a:ext uri="{0D108BD9-81ED-4DB2-BD59-A6C34878D82A}">
                    <a16:rowId xmlns:a16="http://schemas.microsoft.com/office/drawing/2014/main" val="267581791"/>
                  </a:ext>
                </a:extLst>
              </a:tr>
              <a:tr h="383133">
                <a:tc vMerge="1">
                  <a:txBody>
                    <a:bodyPr/>
                    <a:lstStyle/>
                    <a:p>
                      <a:endParaRPr lang="en-US"/>
                    </a:p>
                  </a:txBody>
                  <a:tcPr/>
                </a:tc>
                <a:tc>
                  <a:txBody>
                    <a:bodyPr/>
                    <a:lstStyle/>
                    <a:p>
                      <a:pPr marL="0" marR="0">
                        <a:spcBef>
                          <a:spcPts val="0"/>
                        </a:spcBef>
                        <a:spcAft>
                          <a:spcPts val="0"/>
                        </a:spcAft>
                      </a:pPr>
                      <a:r>
                        <a:rPr lang="en-US" sz="1800" dirty="0">
                          <a:solidFill>
                            <a:srgbClr val="000000"/>
                          </a:solidFill>
                          <a:effectLst/>
                        </a:rPr>
                        <a:t>Psychological Science</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solidFill>
                      <a:schemeClr val="accent5">
                        <a:lumMod val="20000"/>
                        <a:lumOff val="80000"/>
                      </a:schemeClr>
                    </a:solidFill>
                  </a:tcPr>
                </a:tc>
                <a:extLst>
                  <a:ext uri="{0D108BD9-81ED-4DB2-BD59-A6C34878D82A}">
                    <a16:rowId xmlns:a16="http://schemas.microsoft.com/office/drawing/2014/main" val="1260453313"/>
                  </a:ext>
                </a:extLst>
              </a:tr>
              <a:tr h="383133">
                <a:tc rowSpan="2">
                  <a:txBody>
                    <a:bodyPr/>
                    <a:lstStyle/>
                    <a:p>
                      <a:pPr marL="0" marR="0">
                        <a:spcBef>
                          <a:spcPts val="0"/>
                        </a:spcBef>
                        <a:spcAft>
                          <a:spcPts val="0"/>
                        </a:spcAft>
                      </a:pPr>
                      <a:r>
                        <a:rPr lang="en-US" sz="1800" dirty="0">
                          <a:solidFill>
                            <a:srgbClr val="FFFFFF"/>
                          </a:solidFill>
                          <a:effectLst/>
                        </a:rPr>
                        <a:t>Physical Sciences</a:t>
                      </a:r>
                      <a:endParaRPr lang="en-US" sz="1800" dirty="0">
                        <a:solidFill>
                          <a:srgbClr val="FFFFFF"/>
                        </a:solidFill>
                        <a:effectLst/>
                        <a:latin typeface="Calibri" panose="020F0502020204030204" pitchFamily="34" charset="0"/>
                        <a:ea typeface="Calibri" panose="020F0502020204030204" pitchFamily="34" charset="0"/>
                      </a:endParaRPr>
                    </a:p>
                  </a:txBody>
                  <a:tcPr marL="53262" marR="53262" marT="0" marB="0" anchor="ctr"/>
                </a:tc>
                <a:tc>
                  <a:txBody>
                    <a:bodyPr/>
                    <a:lstStyle/>
                    <a:p>
                      <a:pPr marL="0" marR="0">
                        <a:spcBef>
                          <a:spcPts val="0"/>
                        </a:spcBef>
                        <a:spcAft>
                          <a:spcPts val="0"/>
                        </a:spcAft>
                      </a:pPr>
                      <a:r>
                        <a:rPr lang="en-US" sz="1800" dirty="0">
                          <a:solidFill>
                            <a:srgbClr val="000000"/>
                          </a:solidFill>
                          <a:effectLst/>
                        </a:rPr>
                        <a:t>Chemistry</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567560361"/>
                  </a:ext>
                </a:extLst>
              </a:tr>
              <a:tr h="383133">
                <a:tc vMerge="1">
                  <a:txBody>
                    <a:bodyPr/>
                    <a:lstStyle/>
                    <a:p>
                      <a:endParaRPr lang="en-US"/>
                    </a:p>
                  </a:txBody>
                  <a:tcPr/>
                </a:tc>
                <a:tc>
                  <a:txBody>
                    <a:bodyPr/>
                    <a:lstStyle/>
                    <a:p>
                      <a:pPr marL="0" marR="0">
                        <a:spcBef>
                          <a:spcPts val="0"/>
                        </a:spcBef>
                        <a:spcAft>
                          <a:spcPts val="0"/>
                        </a:spcAft>
                      </a:pPr>
                      <a:r>
                        <a:rPr lang="en-US" sz="1800" dirty="0">
                          <a:solidFill>
                            <a:srgbClr val="000000"/>
                          </a:solidFill>
                          <a:effectLst/>
                        </a:rPr>
                        <a:t>Physics</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3472529541"/>
                  </a:ext>
                </a:extLst>
              </a:tr>
              <a:tr h="383133">
                <a:tc>
                  <a:txBody>
                    <a:bodyPr/>
                    <a:lstStyle/>
                    <a:p>
                      <a:pPr marL="0" marR="0">
                        <a:spcBef>
                          <a:spcPts val="0"/>
                        </a:spcBef>
                        <a:spcAft>
                          <a:spcPts val="0"/>
                        </a:spcAft>
                      </a:pPr>
                      <a:r>
                        <a:rPr lang="en-US" sz="1800" dirty="0">
                          <a:solidFill>
                            <a:srgbClr val="000000"/>
                          </a:solidFill>
                          <a:effectLst/>
                        </a:rPr>
                        <a:t>Biological Sciences</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solidFill>
                      <a:schemeClr val="accent5"/>
                    </a:solidFill>
                  </a:tcPr>
                </a:tc>
                <a:tc>
                  <a:txBody>
                    <a:bodyPr/>
                    <a:lstStyle/>
                    <a:p>
                      <a:pPr marL="0" marR="0">
                        <a:spcBef>
                          <a:spcPts val="0"/>
                        </a:spcBef>
                        <a:spcAft>
                          <a:spcPts val="0"/>
                        </a:spcAft>
                      </a:pPr>
                      <a:r>
                        <a:rPr lang="en-US" sz="1800" dirty="0">
                          <a:solidFill>
                            <a:srgbClr val="000000"/>
                          </a:solidFill>
                          <a:effectLst/>
                        </a:rPr>
                        <a:t>Biological Sciences</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solidFill>
                      <a:schemeClr val="accent5">
                        <a:lumMod val="20000"/>
                        <a:lumOff val="80000"/>
                      </a:schemeClr>
                    </a:solidFill>
                  </a:tcPr>
                </a:tc>
                <a:extLst>
                  <a:ext uri="{0D108BD9-81ED-4DB2-BD59-A6C34878D82A}">
                    <a16:rowId xmlns:a16="http://schemas.microsoft.com/office/drawing/2014/main" val="4159299635"/>
                  </a:ext>
                </a:extLst>
              </a:tr>
              <a:tr h="383133">
                <a:tc>
                  <a:txBody>
                    <a:bodyPr/>
                    <a:lstStyle/>
                    <a:p>
                      <a:pPr marL="0" marR="0">
                        <a:spcBef>
                          <a:spcPts val="0"/>
                        </a:spcBef>
                        <a:spcAft>
                          <a:spcPts val="0"/>
                        </a:spcAft>
                      </a:pPr>
                      <a:r>
                        <a:rPr lang="en-US" sz="1800" dirty="0">
                          <a:solidFill>
                            <a:srgbClr val="FFFFFF"/>
                          </a:solidFill>
                          <a:effectLst/>
                        </a:rPr>
                        <a:t>Business</a:t>
                      </a:r>
                      <a:endParaRPr lang="en-US" sz="1800" dirty="0">
                        <a:solidFill>
                          <a:srgbClr val="FFFFFF"/>
                        </a:solidFill>
                        <a:effectLst/>
                        <a:latin typeface="Calibri" panose="020F0502020204030204" pitchFamily="34" charset="0"/>
                        <a:ea typeface="Calibri" panose="020F0502020204030204" pitchFamily="34" charset="0"/>
                      </a:endParaRPr>
                    </a:p>
                  </a:txBody>
                  <a:tcPr marL="53262" marR="53262" marT="0" marB="0" anchor="ctr"/>
                </a:tc>
                <a:tc>
                  <a:txBody>
                    <a:bodyPr/>
                    <a:lstStyle/>
                    <a:p>
                      <a:pPr marL="0" marR="0">
                        <a:spcBef>
                          <a:spcPts val="0"/>
                        </a:spcBef>
                        <a:spcAft>
                          <a:spcPts val="0"/>
                        </a:spcAft>
                      </a:pPr>
                      <a:r>
                        <a:rPr lang="en-US" sz="1800" dirty="0">
                          <a:solidFill>
                            <a:srgbClr val="000000"/>
                          </a:solidFill>
                          <a:effectLst/>
                        </a:rPr>
                        <a:t>Business &amp; Information Tech</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3928083837"/>
                  </a:ext>
                </a:extLst>
              </a:tr>
              <a:tr h="383133">
                <a:tc>
                  <a:txBody>
                    <a:bodyPr/>
                    <a:lstStyle/>
                    <a:p>
                      <a:pPr marL="0" marR="0">
                        <a:spcBef>
                          <a:spcPts val="0"/>
                        </a:spcBef>
                        <a:spcAft>
                          <a:spcPts val="0"/>
                        </a:spcAft>
                      </a:pPr>
                      <a:r>
                        <a:rPr lang="en-US" sz="1800" dirty="0">
                          <a:solidFill>
                            <a:srgbClr val="FFFFFF"/>
                          </a:solidFill>
                          <a:effectLst/>
                        </a:rPr>
                        <a:t>Education</a:t>
                      </a:r>
                      <a:endParaRPr lang="en-US" sz="1800" dirty="0">
                        <a:solidFill>
                          <a:srgbClr val="FFFFFF"/>
                        </a:solidFill>
                        <a:effectLst/>
                        <a:latin typeface="Calibri" panose="020F0502020204030204" pitchFamily="34" charset="0"/>
                        <a:ea typeface="Calibri" panose="020F0502020204030204" pitchFamily="34" charset="0"/>
                      </a:endParaRPr>
                    </a:p>
                  </a:txBody>
                  <a:tcPr marL="53262" marR="53262" marT="0" marB="0" anchor="ctr"/>
                </a:tc>
                <a:tc>
                  <a:txBody>
                    <a:bodyPr/>
                    <a:lstStyle/>
                    <a:p>
                      <a:pPr marL="0" marR="0">
                        <a:spcBef>
                          <a:spcPts val="0"/>
                        </a:spcBef>
                        <a:spcAft>
                          <a:spcPts val="0"/>
                        </a:spcAft>
                      </a:pPr>
                      <a:r>
                        <a:rPr lang="en-US" sz="1800" dirty="0">
                          <a:solidFill>
                            <a:srgbClr val="000000"/>
                          </a:solidFill>
                          <a:effectLst/>
                        </a:rPr>
                        <a:t>Teacher </a:t>
                      </a:r>
                      <a:r>
                        <a:rPr lang="en-US" sz="1800" dirty="0" err="1">
                          <a:solidFill>
                            <a:srgbClr val="000000"/>
                          </a:solidFill>
                          <a:effectLst/>
                        </a:rPr>
                        <a:t>Educ</a:t>
                      </a:r>
                      <a:r>
                        <a:rPr lang="en-US" sz="1800" dirty="0">
                          <a:solidFill>
                            <a:srgbClr val="000000"/>
                          </a:solidFill>
                          <a:effectLst/>
                        </a:rPr>
                        <a:t> &amp; Certification</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2595486652"/>
                  </a:ext>
                </a:extLst>
              </a:tr>
            </a:tbl>
          </a:graphicData>
        </a:graphic>
      </p:graphicFrame>
      <p:graphicFrame>
        <p:nvGraphicFramePr>
          <p:cNvPr id="5" name="Table 4"/>
          <p:cNvGraphicFramePr>
            <a:graphicFrameLocks noGrp="1"/>
          </p:cNvGraphicFramePr>
          <p:nvPr/>
        </p:nvGraphicFramePr>
        <p:xfrm>
          <a:off x="4572000" y="787399"/>
          <a:ext cx="4457946" cy="4281940"/>
        </p:xfrm>
        <a:graphic>
          <a:graphicData uri="http://schemas.openxmlformats.org/drawingml/2006/table">
            <a:tbl>
              <a:tblPr firstRow="1" firstCol="1" bandRow="1">
                <a:tableStyleId>{5C22544A-7EE6-4342-B048-85BDC9FD1C3A}</a:tableStyleId>
              </a:tblPr>
              <a:tblGrid>
                <a:gridCol w="1169624">
                  <a:extLst>
                    <a:ext uri="{9D8B030D-6E8A-4147-A177-3AD203B41FA5}">
                      <a16:colId xmlns:a16="http://schemas.microsoft.com/office/drawing/2014/main" val="3627140462"/>
                    </a:ext>
                  </a:extLst>
                </a:gridCol>
                <a:gridCol w="3288322">
                  <a:extLst>
                    <a:ext uri="{9D8B030D-6E8A-4147-A177-3AD203B41FA5}">
                      <a16:colId xmlns:a16="http://schemas.microsoft.com/office/drawing/2014/main" val="2046574671"/>
                    </a:ext>
                  </a:extLst>
                </a:gridCol>
              </a:tblGrid>
              <a:tr h="355601">
                <a:tc>
                  <a:txBody>
                    <a:bodyPr/>
                    <a:lstStyle/>
                    <a:p>
                      <a:pPr marL="0" marR="0" algn="ctr" defTabSz="457200" rtl="0" eaLnBrk="1" latinLnBrk="0" hangingPunct="1">
                        <a:spcBef>
                          <a:spcPts val="0"/>
                        </a:spcBef>
                        <a:spcAft>
                          <a:spcPts val="0"/>
                        </a:spcAft>
                      </a:pPr>
                      <a:r>
                        <a:rPr lang="en-US" sz="2400" b="1" kern="1200" dirty="0">
                          <a:solidFill>
                            <a:srgbClr val="FFFFFF"/>
                          </a:solidFill>
                          <a:effectLst/>
                          <a:latin typeface="+mn-lt"/>
                          <a:ea typeface="+mn-ea"/>
                          <a:cs typeface="+mn-cs"/>
                        </a:rPr>
                        <a:t>Area</a:t>
                      </a:r>
                    </a:p>
                  </a:txBody>
                  <a:tcPr marL="53262" marR="53262" marT="0" marB="0" anchor="ctr">
                    <a:solidFill>
                      <a:schemeClr val="tx1">
                        <a:lumMod val="75000"/>
                      </a:schemeClr>
                    </a:solidFill>
                  </a:tcPr>
                </a:tc>
                <a:tc>
                  <a:txBody>
                    <a:bodyPr/>
                    <a:lstStyle/>
                    <a:p>
                      <a:pPr marL="0" marR="0" algn="ctr" defTabSz="457200" rtl="0" eaLnBrk="1" latinLnBrk="0" hangingPunct="1">
                        <a:spcBef>
                          <a:spcPts val="0"/>
                        </a:spcBef>
                        <a:spcAft>
                          <a:spcPts val="0"/>
                        </a:spcAft>
                      </a:pPr>
                      <a:r>
                        <a:rPr lang="en-US" sz="2400" b="1" kern="1200" dirty="0" smtClean="0">
                          <a:solidFill>
                            <a:srgbClr val="FFFFFF"/>
                          </a:solidFill>
                          <a:effectLst/>
                          <a:latin typeface="+mn-lt"/>
                          <a:ea typeface="+mn-ea"/>
                          <a:cs typeface="+mn-cs"/>
                        </a:rPr>
                        <a:t>Department</a:t>
                      </a:r>
                      <a:endParaRPr lang="en-US" sz="2400" b="1" kern="1200" dirty="0">
                        <a:solidFill>
                          <a:srgbClr val="FFFFFF"/>
                        </a:solidFill>
                        <a:effectLst/>
                        <a:latin typeface="+mn-lt"/>
                        <a:ea typeface="+mn-ea"/>
                        <a:cs typeface="+mn-cs"/>
                      </a:endParaRPr>
                    </a:p>
                  </a:txBody>
                  <a:tcPr marL="53262" marR="53262" marT="0" marB="0" anchor="ctr">
                    <a:solidFill>
                      <a:schemeClr val="tx1">
                        <a:lumMod val="75000"/>
                      </a:schemeClr>
                    </a:solidFill>
                  </a:tcPr>
                </a:tc>
                <a:extLst>
                  <a:ext uri="{0D108BD9-81ED-4DB2-BD59-A6C34878D82A}">
                    <a16:rowId xmlns:a16="http://schemas.microsoft.com/office/drawing/2014/main" val="1065771537"/>
                  </a:ext>
                </a:extLst>
              </a:tr>
              <a:tr h="391618">
                <a:tc rowSpan="10">
                  <a:txBody>
                    <a:bodyPr/>
                    <a:lstStyle/>
                    <a:p>
                      <a:pPr marL="0" marR="0">
                        <a:spcBef>
                          <a:spcPts val="0"/>
                        </a:spcBef>
                        <a:spcAft>
                          <a:spcPts val="0"/>
                        </a:spcAft>
                      </a:pPr>
                      <a:r>
                        <a:rPr lang="en-US" sz="1800" dirty="0">
                          <a:solidFill>
                            <a:srgbClr val="FFFFFF"/>
                          </a:solidFill>
                          <a:effectLst/>
                        </a:rPr>
                        <a:t>"ECM"</a:t>
                      </a:r>
                      <a:br>
                        <a:rPr lang="en-US" sz="1800" dirty="0">
                          <a:solidFill>
                            <a:srgbClr val="FFFFFF"/>
                          </a:solidFill>
                          <a:effectLst/>
                        </a:rPr>
                      </a:br>
                      <a:r>
                        <a:rPr lang="en-US" sz="1800" dirty="0" err="1" smtClean="0">
                          <a:solidFill>
                            <a:srgbClr val="FFFFFF"/>
                          </a:solidFill>
                          <a:effectLst/>
                        </a:rPr>
                        <a:t>Eng,CS,Math,Stat</a:t>
                      </a:r>
                      <a:endParaRPr lang="en-US" sz="1800" dirty="0">
                        <a:solidFill>
                          <a:srgbClr val="FFFFFF"/>
                        </a:solidFill>
                        <a:effectLst/>
                        <a:latin typeface="Calibri" panose="020F0502020204030204" pitchFamily="34" charset="0"/>
                        <a:ea typeface="Calibri" panose="020F0502020204030204" pitchFamily="34" charset="0"/>
                      </a:endParaRPr>
                    </a:p>
                  </a:txBody>
                  <a:tcPr marL="53262" marR="53262" marT="0" marB="0" anchor="ctr"/>
                </a:tc>
                <a:tc>
                  <a:txBody>
                    <a:bodyPr/>
                    <a:lstStyle/>
                    <a:p>
                      <a:pPr marL="0" marR="0">
                        <a:spcBef>
                          <a:spcPts val="0"/>
                        </a:spcBef>
                        <a:spcAft>
                          <a:spcPts val="0"/>
                        </a:spcAft>
                      </a:pPr>
                      <a:r>
                        <a:rPr lang="en-US" sz="1800">
                          <a:solidFill>
                            <a:srgbClr val="000000"/>
                          </a:solidFill>
                          <a:effectLst/>
                        </a:rPr>
                        <a:t>Chemical &amp; Biochemical Engrg</a:t>
                      </a:r>
                      <a:endParaRPr lang="en-US" sz="180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3935125510"/>
                  </a:ext>
                </a:extLst>
              </a:tr>
              <a:tr h="391618">
                <a:tc vMerge="1">
                  <a:txBody>
                    <a:bodyPr/>
                    <a:lstStyle/>
                    <a:p>
                      <a:endParaRPr lang="en-US"/>
                    </a:p>
                  </a:txBody>
                  <a:tcPr/>
                </a:tc>
                <a:tc>
                  <a:txBody>
                    <a:bodyPr/>
                    <a:lstStyle/>
                    <a:p>
                      <a:pPr marL="0" marR="0">
                        <a:spcBef>
                          <a:spcPts val="0"/>
                        </a:spcBef>
                        <a:spcAft>
                          <a:spcPts val="0"/>
                        </a:spcAft>
                      </a:pPr>
                      <a:r>
                        <a:rPr lang="en-US" sz="1800">
                          <a:solidFill>
                            <a:srgbClr val="000000"/>
                          </a:solidFill>
                          <a:effectLst/>
                        </a:rPr>
                        <a:t>Civil, Arch &amp; Environ Engr</a:t>
                      </a:r>
                      <a:endParaRPr lang="en-US" sz="180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3518747714"/>
                  </a:ext>
                </a:extLst>
              </a:tr>
              <a:tr h="391618">
                <a:tc vMerge="1">
                  <a:txBody>
                    <a:bodyPr/>
                    <a:lstStyle/>
                    <a:p>
                      <a:endParaRPr lang="en-US"/>
                    </a:p>
                  </a:txBody>
                  <a:tcPr/>
                </a:tc>
                <a:tc>
                  <a:txBody>
                    <a:bodyPr/>
                    <a:lstStyle/>
                    <a:p>
                      <a:pPr marL="0" marR="0">
                        <a:spcBef>
                          <a:spcPts val="0"/>
                        </a:spcBef>
                        <a:spcAft>
                          <a:spcPts val="0"/>
                        </a:spcAft>
                      </a:pPr>
                      <a:r>
                        <a:rPr lang="en-US" sz="1800">
                          <a:solidFill>
                            <a:srgbClr val="000000"/>
                          </a:solidFill>
                          <a:effectLst/>
                        </a:rPr>
                        <a:t>Computer Science</a:t>
                      </a:r>
                      <a:endParaRPr lang="en-US" sz="180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1627523260"/>
                  </a:ext>
                </a:extLst>
              </a:tr>
              <a:tr h="391618">
                <a:tc vMerge="1">
                  <a:txBody>
                    <a:bodyPr/>
                    <a:lstStyle/>
                    <a:p>
                      <a:endParaRPr lang="en-US"/>
                    </a:p>
                  </a:txBody>
                  <a:tcPr/>
                </a:tc>
                <a:tc>
                  <a:txBody>
                    <a:bodyPr/>
                    <a:lstStyle/>
                    <a:p>
                      <a:pPr marL="0" marR="0">
                        <a:spcBef>
                          <a:spcPts val="0"/>
                        </a:spcBef>
                        <a:spcAft>
                          <a:spcPts val="0"/>
                        </a:spcAft>
                      </a:pPr>
                      <a:r>
                        <a:rPr lang="en-US" sz="1800" dirty="0">
                          <a:solidFill>
                            <a:srgbClr val="000000"/>
                          </a:solidFill>
                          <a:effectLst/>
                        </a:rPr>
                        <a:t>Electrical &amp; Computer Engineer</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110394006"/>
                  </a:ext>
                </a:extLst>
              </a:tr>
              <a:tr h="391618">
                <a:tc vMerge="1">
                  <a:txBody>
                    <a:bodyPr/>
                    <a:lstStyle/>
                    <a:p>
                      <a:endParaRPr lang="en-US"/>
                    </a:p>
                  </a:txBody>
                  <a:tcPr/>
                </a:tc>
                <a:tc>
                  <a:txBody>
                    <a:bodyPr/>
                    <a:lstStyle/>
                    <a:p>
                      <a:pPr marL="0" marR="0">
                        <a:spcBef>
                          <a:spcPts val="0"/>
                        </a:spcBef>
                        <a:spcAft>
                          <a:spcPts val="0"/>
                        </a:spcAft>
                      </a:pPr>
                      <a:r>
                        <a:rPr lang="en-US" sz="1800">
                          <a:solidFill>
                            <a:srgbClr val="000000"/>
                          </a:solidFill>
                          <a:effectLst/>
                        </a:rPr>
                        <a:t>Engineering Mgt &amp; Sys Engr</a:t>
                      </a:r>
                      <a:endParaRPr lang="en-US" sz="180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790630545"/>
                  </a:ext>
                </a:extLst>
              </a:tr>
              <a:tr h="391618">
                <a:tc vMerge="1">
                  <a:txBody>
                    <a:bodyPr/>
                    <a:lstStyle/>
                    <a:p>
                      <a:endParaRPr lang="en-US"/>
                    </a:p>
                  </a:txBody>
                  <a:tcPr/>
                </a:tc>
                <a:tc>
                  <a:txBody>
                    <a:bodyPr/>
                    <a:lstStyle/>
                    <a:p>
                      <a:pPr marL="0" marR="0">
                        <a:spcBef>
                          <a:spcPts val="0"/>
                        </a:spcBef>
                        <a:spcAft>
                          <a:spcPts val="0"/>
                        </a:spcAft>
                      </a:pPr>
                      <a:r>
                        <a:rPr lang="en-US" sz="1800">
                          <a:solidFill>
                            <a:srgbClr val="000000"/>
                          </a:solidFill>
                          <a:effectLst/>
                        </a:rPr>
                        <a:t>Geosciences&amp;Geological&amp;Pet Eng</a:t>
                      </a:r>
                      <a:endParaRPr lang="en-US" sz="180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3248275324"/>
                  </a:ext>
                </a:extLst>
              </a:tr>
              <a:tr h="391618">
                <a:tc vMerge="1">
                  <a:txBody>
                    <a:bodyPr/>
                    <a:lstStyle/>
                    <a:p>
                      <a:endParaRPr lang="en-US"/>
                    </a:p>
                  </a:txBody>
                  <a:tcPr/>
                </a:tc>
                <a:tc>
                  <a:txBody>
                    <a:bodyPr/>
                    <a:lstStyle/>
                    <a:p>
                      <a:pPr marL="0" marR="0">
                        <a:spcBef>
                          <a:spcPts val="0"/>
                        </a:spcBef>
                        <a:spcAft>
                          <a:spcPts val="0"/>
                        </a:spcAft>
                      </a:pPr>
                      <a:r>
                        <a:rPr lang="en-US" sz="1800">
                          <a:solidFill>
                            <a:srgbClr val="000000"/>
                          </a:solidFill>
                          <a:effectLst/>
                        </a:rPr>
                        <a:t>Materials Science &amp; Eng</a:t>
                      </a:r>
                      <a:endParaRPr lang="en-US" sz="180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2577193848"/>
                  </a:ext>
                </a:extLst>
              </a:tr>
              <a:tr h="391618">
                <a:tc vMerge="1">
                  <a:txBody>
                    <a:bodyPr/>
                    <a:lstStyle/>
                    <a:p>
                      <a:endParaRPr lang="en-US"/>
                    </a:p>
                  </a:txBody>
                  <a:tcPr/>
                </a:tc>
                <a:tc>
                  <a:txBody>
                    <a:bodyPr/>
                    <a:lstStyle/>
                    <a:p>
                      <a:pPr marL="0" marR="0">
                        <a:spcBef>
                          <a:spcPts val="0"/>
                        </a:spcBef>
                        <a:spcAft>
                          <a:spcPts val="0"/>
                        </a:spcAft>
                      </a:pPr>
                      <a:r>
                        <a:rPr lang="en-US" sz="1800">
                          <a:solidFill>
                            <a:srgbClr val="000000"/>
                          </a:solidFill>
                          <a:effectLst/>
                        </a:rPr>
                        <a:t>Mathematics &amp; Statistics</a:t>
                      </a:r>
                      <a:endParaRPr lang="en-US" sz="180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762993237"/>
                  </a:ext>
                </a:extLst>
              </a:tr>
              <a:tr h="391618">
                <a:tc vMerge="1">
                  <a:txBody>
                    <a:bodyPr/>
                    <a:lstStyle/>
                    <a:p>
                      <a:endParaRPr lang="en-US"/>
                    </a:p>
                  </a:txBody>
                  <a:tcPr/>
                </a:tc>
                <a:tc>
                  <a:txBody>
                    <a:bodyPr/>
                    <a:lstStyle/>
                    <a:p>
                      <a:pPr marL="0" marR="0">
                        <a:spcBef>
                          <a:spcPts val="0"/>
                        </a:spcBef>
                        <a:spcAft>
                          <a:spcPts val="0"/>
                        </a:spcAft>
                      </a:pPr>
                      <a:r>
                        <a:rPr lang="en-US" sz="1800">
                          <a:solidFill>
                            <a:srgbClr val="000000"/>
                          </a:solidFill>
                          <a:effectLst/>
                        </a:rPr>
                        <a:t>Mechanical &amp; Aerospace Engin</a:t>
                      </a:r>
                      <a:endParaRPr lang="en-US" sz="180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1858322894"/>
                  </a:ext>
                </a:extLst>
              </a:tr>
              <a:tr h="391618">
                <a:tc vMerge="1">
                  <a:txBody>
                    <a:bodyPr/>
                    <a:lstStyle/>
                    <a:p>
                      <a:endParaRPr lang="en-US"/>
                    </a:p>
                  </a:txBody>
                  <a:tcPr/>
                </a:tc>
                <a:tc>
                  <a:txBody>
                    <a:bodyPr/>
                    <a:lstStyle/>
                    <a:p>
                      <a:pPr marL="0" marR="0">
                        <a:spcBef>
                          <a:spcPts val="0"/>
                        </a:spcBef>
                        <a:spcAft>
                          <a:spcPts val="0"/>
                        </a:spcAft>
                      </a:pPr>
                      <a:r>
                        <a:rPr lang="en-US" sz="1800" dirty="0">
                          <a:solidFill>
                            <a:srgbClr val="000000"/>
                          </a:solidFill>
                          <a:effectLst/>
                        </a:rPr>
                        <a:t>Mining &amp; Nuclear </a:t>
                      </a:r>
                      <a:r>
                        <a:rPr lang="en-US" sz="1800" dirty="0" err="1">
                          <a:solidFill>
                            <a:srgbClr val="000000"/>
                          </a:solidFill>
                          <a:effectLst/>
                        </a:rPr>
                        <a:t>Engr</a:t>
                      </a:r>
                      <a:endParaRPr lang="en-US" sz="1800" dirty="0">
                        <a:solidFill>
                          <a:srgbClr val="000000"/>
                        </a:solidFill>
                        <a:effectLst/>
                        <a:latin typeface="Calibri" panose="020F0502020204030204" pitchFamily="34" charset="0"/>
                        <a:ea typeface="Calibri" panose="020F0502020204030204" pitchFamily="34" charset="0"/>
                      </a:endParaRPr>
                    </a:p>
                  </a:txBody>
                  <a:tcPr marL="53262" marR="53262" marT="0" marB="0" anchor="ctr"/>
                </a:tc>
                <a:extLst>
                  <a:ext uri="{0D108BD9-81ED-4DB2-BD59-A6C34878D82A}">
                    <a16:rowId xmlns:a16="http://schemas.microsoft.com/office/drawing/2014/main" val="1860988040"/>
                  </a:ext>
                </a:extLst>
              </a:tr>
            </a:tbl>
          </a:graphicData>
        </a:graphic>
      </p:graphicFrame>
    </p:spTree>
    <p:extLst>
      <p:ext uri="{BB962C8B-B14F-4D97-AF65-F5344CB8AC3E}">
        <p14:creationId xmlns:p14="http://schemas.microsoft.com/office/powerpoint/2010/main" val="2176344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59951"/>
            <a:ext cx="5641521" cy="790571"/>
          </a:xfrm>
        </p:spPr>
        <p:txBody>
          <a:bodyPr/>
          <a:lstStyle/>
          <a:p>
            <a:r>
              <a:rPr lang="en-US" sz="4000" b="1" dirty="0" smtClean="0"/>
              <a:t>2020 COACHE Survey</a:t>
            </a:r>
            <a:endParaRPr lang="en-US" sz="4000" b="1" dirty="0"/>
          </a:p>
        </p:txBody>
      </p:sp>
      <p:sp>
        <p:nvSpPr>
          <p:cNvPr id="6" name="Text Placeholder 5"/>
          <p:cNvSpPr>
            <a:spLocks noGrp="1"/>
          </p:cNvSpPr>
          <p:nvPr>
            <p:ph type="body" sz="quarter" idx="10"/>
          </p:nvPr>
        </p:nvSpPr>
        <p:spPr>
          <a:xfrm>
            <a:off x="146958" y="1250523"/>
            <a:ext cx="5494564" cy="685800"/>
          </a:xfrm>
        </p:spPr>
        <p:txBody>
          <a:bodyPr/>
          <a:lstStyle/>
          <a:p>
            <a:r>
              <a:rPr lang="en-US" sz="2000" dirty="0" smtClean="0"/>
              <a:t>Faculty Recruitment &amp; Retention Committee (FRRC)</a:t>
            </a:r>
            <a:endParaRPr lang="en-US" sz="2000" dirty="0"/>
          </a:p>
        </p:txBody>
      </p:sp>
      <p:sp>
        <p:nvSpPr>
          <p:cNvPr id="2" name="Rectangle 1"/>
          <p:cNvSpPr/>
          <p:nvPr/>
        </p:nvSpPr>
        <p:spPr>
          <a:xfrm>
            <a:off x="1767253" y="2461984"/>
            <a:ext cx="6462348" cy="1938992"/>
          </a:xfrm>
          <a:prstGeom prst="rect">
            <a:avLst/>
          </a:prstGeom>
          <a:solidFill>
            <a:schemeClr val="tx1">
              <a:lumMod val="20000"/>
              <a:lumOff val="80000"/>
            </a:schemeClr>
          </a:solidFill>
        </p:spPr>
        <p:txBody>
          <a:bodyPr wrap="square">
            <a:spAutoFit/>
          </a:bodyPr>
          <a:lstStyle/>
          <a:p>
            <a:pPr marL="571500" indent="-571500"/>
            <a:r>
              <a:rPr lang="en-US" sz="2400" b="1"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Note: </a:t>
            </a:r>
          </a:p>
          <a:p>
            <a:pPr marL="571500" indent="-342900">
              <a:buFont typeface="Arial" panose="020B0604020202020204" pitchFamily="34" charset="0"/>
              <a:buChar char="•"/>
            </a:pPr>
            <a:r>
              <a:rPr lang="en-US" sz="24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The </a:t>
            </a:r>
            <a:r>
              <a:rPr lang="en-US" sz="2400">
                <a:solidFill>
                  <a:srgbClr val="1F497D"/>
                </a:solidFill>
                <a:latin typeface="Calibri" panose="020F0502020204030204" pitchFamily="34" charset="0"/>
                <a:ea typeface="Calibri" panose="020F0502020204030204" pitchFamily="34" charset="0"/>
                <a:cs typeface="Times New Roman" panose="02020603050405020304" pitchFamily="18" charset="0"/>
              </a:rPr>
              <a:t>slide </a:t>
            </a:r>
            <a:r>
              <a:rPr lang="en-US" sz="240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set is </a:t>
            </a:r>
            <a:r>
              <a:rPr lang="en-US" sz="2400" dirty="0">
                <a:solidFill>
                  <a:srgbClr val="1F497D"/>
                </a:solidFill>
                <a:latin typeface="Calibri" panose="020F0502020204030204" pitchFamily="34" charset="0"/>
                <a:ea typeface="Calibri" panose="020F0502020204030204" pitchFamily="34" charset="0"/>
                <a:cs typeface="Times New Roman" panose="02020603050405020304" pitchFamily="18" charset="0"/>
              </a:rPr>
              <a:t>better to view in the presentation mode.  </a:t>
            </a:r>
            <a:endParaRPr lang="en-US" sz="24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marL="571500" indent="-342900">
              <a:buFont typeface="Arial" panose="020B0604020202020204" pitchFamily="34" charset="0"/>
              <a:buChar char="•"/>
            </a:pPr>
            <a:r>
              <a:rPr lang="en-US" sz="24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Please </a:t>
            </a:r>
            <a:r>
              <a:rPr lang="en-US" sz="2400" dirty="0">
                <a:solidFill>
                  <a:srgbClr val="1F497D"/>
                </a:solidFill>
                <a:latin typeface="Calibri" panose="020F0502020204030204" pitchFamily="34" charset="0"/>
                <a:ea typeface="Calibri" panose="020F0502020204030204" pitchFamily="34" charset="0"/>
                <a:cs typeface="Times New Roman" panose="02020603050405020304" pitchFamily="18" charset="0"/>
              </a:rPr>
              <a:t>refer to speaker notes for initial data interpretation</a:t>
            </a:r>
            <a:endParaRPr lang="en-US" sz="2400" dirty="0"/>
          </a:p>
        </p:txBody>
      </p:sp>
    </p:spTree>
    <p:extLst>
      <p:ext uri="{BB962C8B-B14F-4D97-AF65-F5344CB8AC3E}">
        <p14:creationId xmlns:p14="http://schemas.microsoft.com/office/powerpoint/2010/main" val="289446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55514" y="1034143"/>
            <a:ext cx="8197114" cy="3437001"/>
          </a:xfrm>
        </p:spPr>
        <p:txBody>
          <a:bodyPr/>
          <a:lstStyle/>
          <a:p>
            <a:r>
              <a:rPr lang="en-US" sz="2800" dirty="0">
                <a:latin typeface="Orgon Slab" panose="02000503000000020004" pitchFamily="50" charset="0"/>
              </a:rPr>
              <a:t>The </a:t>
            </a:r>
            <a:r>
              <a:rPr lang="en-US" sz="3200" b="1" dirty="0">
                <a:solidFill>
                  <a:srgbClr val="FFA500"/>
                </a:solidFill>
                <a:latin typeface="Orgon Slab Black" panose="02000503040000020004" pitchFamily="50" charset="0"/>
              </a:rPr>
              <a:t>C</a:t>
            </a:r>
            <a:r>
              <a:rPr lang="en-US" sz="2800" dirty="0">
                <a:latin typeface="Orgon Slab" panose="02000503000000020004" pitchFamily="50" charset="0"/>
              </a:rPr>
              <a:t>ollaborative </a:t>
            </a:r>
            <a:r>
              <a:rPr lang="en-US" sz="3200" b="1" dirty="0">
                <a:solidFill>
                  <a:srgbClr val="FFA500"/>
                </a:solidFill>
                <a:latin typeface="Orgon Slab Black" panose="02000503040000020004" pitchFamily="50" charset="0"/>
              </a:rPr>
              <a:t>o</a:t>
            </a:r>
            <a:r>
              <a:rPr lang="en-US" sz="2800" dirty="0">
                <a:latin typeface="Orgon Slab" panose="02000503000000020004" pitchFamily="50" charset="0"/>
              </a:rPr>
              <a:t>n </a:t>
            </a:r>
            <a:r>
              <a:rPr lang="en-US" sz="3200" b="1" dirty="0">
                <a:solidFill>
                  <a:srgbClr val="FFA500"/>
                </a:solidFill>
                <a:latin typeface="Orgon Slab Black" panose="02000503040000020004" pitchFamily="50" charset="0"/>
              </a:rPr>
              <a:t>A</a:t>
            </a:r>
            <a:r>
              <a:rPr lang="en-US" sz="2800" dirty="0">
                <a:latin typeface="Orgon Slab" panose="02000503000000020004" pitchFamily="50" charset="0"/>
              </a:rPr>
              <a:t>cademic </a:t>
            </a:r>
            <a:r>
              <a:rPr lang="en-US" sz="3200" b="1" dirty="0">
                <a:solidFill>
                  <a:srgbClr val="FFA500"/>
                </a:solidFill>
                <a:latin typeface="Orgon Slab Black" panose="02000503040000020004" pitchFamily="50" charset="0"/>
              </a:rPr>
              <a:t>C</a:t>
            </a:r>
            <a:r>
              <a:rPr lang="en-US" sz="2800" dirty="0">
                <a:latin typeface="Orgon Slab" panose="02000503000000020004" pitchFamily="50" charset="0"/>
              </a:rPr>
              <a:t>areers in </a:t>
            </a:r>
            <a:r>
              <a:rPr lang="en-US" sz="3200" b="1" dirty="0">
                <a:solidFill>
                  <a:srgbClr val="FFA500"/>
                </a:solidFill>
                <a:latin typeface="Orgon Slab Black" panose="02000503040000020004" pitchFamily="50" charset="0"/>
              </a:rPr>
              <a:t>H</a:t>
            </a:r>
            <a:r>
              <a:rPr lang="en-US" sz="2800" dirty="0">
                <a:latin typeface="Orgon Slab" panose="02000503000000020004" pitchFamily="50" charset="0"/>
              </a:rPr>
              <a:t>igher </a:t>
            </a:r>
            <a:r>
              <a:rPr lang="en-US" sz="3200" b="1" dirty="0">
                <a:solidFill>
                  <a:srgbClr val="FFA500"/>
                </a:solidFill>
                <a:latin typeface="Orgon Slab Black" panose="02000503040000020004" pitchFamily="50" charset="0"/>
              </a:rPr>
              <a:t>E</a:t>
            </a:r>
            <a:r>
              <a:rPr lang="en-US" sz="2800" dirty="0">
                <a:latin typeface="Orgon Slab" panose="02000503000000020004" pitchFamily="50" charset="0"/>
              </a:rPr>
              <a:t>ducation (</a:t>
            </a:r>
            <a:r>
              <a:rPr lang="en-US" sz="3200" b="1" dirty="0">
                <a:solidFill>
                  <a:srgbClr val="FFA500"/>
                </a:solidFill>
                <a:latin typeface="Orgon Slab Black" panose="02000503040000020004" pitchFamily="50" charset="0"/>
              </a:rPr>
              <a:t>COACHE</a:t>
            </a:r>
            <a:r>
              <a:rPr lang="en-US" sz="2800" dirty="0">
                <a:latin typeface="Orgon Slab" panose="02000503000000020004" pitchFamily="50" charset="0"/>
              </a:rPr>
              <a:t>) is a Harvard-based consortium of institutional leaders who are taking cost-effective steps to </a:t>
            </a:r>
            <a:r>
              <a:rPr lang="en-US" sz="2800" b="1" dirty="0">
                <a:latin typeface="Orgon Slab" panose="02000503000000020004" pitchFamily="50" charset="0"/>
              </a:rPr>
              <a:t>improve outcomes</a:t>
            </a:r>
            <a:r>
              <a:rPr lang="en-US" sz="2800" dirty="0">
                <a:latin typeface="Orgon Slab" panose="02000503000000020004" pitchFamily="50" charset="0"/>
              </a:rPr>
              <a:t> in </a:t>
            </a:r>
            <a:r>
              <a:rPr lang="en-US" sz="2800" b="1" dirty="0">
                <a:latin typeface="Orgon Slab" panose="02000503000000020004" pitchFamily="50" charset="0"/>
              </a:rPr>
              <a:t>faculty recruitment</a:t>
            </a:r>
            <a:r>
              <a:rPr lang="en-US" sz="2800" dirty="0">
                <a:latin typeface="Orgon Slab" panose="02000503000000020004" pitchFamily="50" charset="0"/>
              </a:rPr>
              <a:t>, </a:t>
            </a:r>
            <a:r>
              <a:rPr lang="en-US" sz="2800" b="1" dirty="0">
                <a:latin typeface="Orgon Slab" panose="02000503000000020004" pitchFamily="50" charset="0"/>
              </a:rPr>
              <a:t>development</a:t>
            </a:r>
            <a:r>
              <a:rPr lang="en-US" sz="2800" dirty="0">
                <a:latin typeface="Orgon Slab" panose="02000503000000020004" pitchFamily="50" charset="0"/>
              </a:rPr>
              <a:t>, and </a:t>
            </a:r>
            <a:r>
              <a:rPr lang="en-US" sz="2800" b="1" dirty="0">
                <a:latin typeface="Orgon Slab" panose="02000503000000020004" pitchFamily="50" charset="0"/>
              </a:rPr>
              <a:t>retention</a:t>
            </a:r>
            <a:r>
              <a:rPr lang="en-US" sz="2800" dirty="0">
                <a:latin typeface="Orgon Slab" panose="02000503000000020004" pitchFamily="50" charset="0"/>
              </a:rPr>
              <a:t>.  </a:t>
            </a:r>
          </a:p>
          <a:p>
            <a:endParaRPr lang="en-US" sz="2800" dirty="0">
              <a:latin typeface="Orgon Slab" panose="02000503000000020004" pitchFamily="50" charset="0"/>
            </a:endParaRPr>
          </a:p>
        </p:txBody>
      </p:sp>
      <p:sp>
        <p:nvSpPr>
          <p:cNvPr id="4" name="Text Placeholder 3"/>
          <p:cNvSpPr>
            <a:spLocks noGrp="1"/>
          </p:cNvSpPr>
          <p:nvPr>
            <p:ph type="body" sz="quarter" idx="10"/>
          </p:nvPr>
        </p:nvSpPr>
        <p:spPr/>
        <p:txBody>
          <a:bodyPr/>
          <a:lstStyle/>
          <a:p>
            <a:r>
              <a:rPr lang="en-US" sz="4800" b="1" dirty="0"/>
              <a:t>What is COACHE?</a:t>
            </a:r>
          </a:p>
        </p:txBody>
      </p:sp>
    </p:spTree>
    <p:extLst>
      <p:ext uri="{BB962C8B-B14F-4D97-AF65-F5344CB8AC3E}">
        <p14:creationId xmlns:p14="http://schemas.microsoft.com/office/powerpoint/2010/main" val="30339372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68162" y="1023258"/>
            <a:ext cx="8197114" cy="3336362"/>
          </a:xfrm>
        </p:spPr>
        <p:txBody>
          <a:bodyPr/>
          <a:lstStyle/>
          <a:p>
            <a:r>
              <a:rPr lang="en-US" sz="2800" dirty="0"/>
              <a:t>Previous </a:t>
            </a:r>
            <a:r>
              <a:rPr lang="en-US" sz="2800" dirty="0" smtClean="0"/>
              <a:t>studies </a:t>
            </a:r>
            <a:r>
              <a:rPr lang="en-US" sz="2800" dirty="0"/>
              <a:t>performed in </a:t>
            </a:r>
            <a:r>
              <a:rPr lang="en-US" sz="2800" dirty="0" smtClean="0"/>
              <a:t>2008 and 2016</a:t>
            </a:r>
            <a:endParaRPr lang="en-US" sz="2800" dirty="0"/>
          </a:p>
          <a:p>
            <a:r>
              <a:rPr lang="en-US" sz="2800" dirty="0" smtClean="0"/>
              <a:t>Targeted groups</a:t>
            </a:r>
          </a:p>
          <a:p>
            <a:pPr lvl="1"/>
            <a:r>
              <a:rPr lang="en-US" sz="2400" dirty="0" smtClean="0"/>
              <a:t>2008: </a:t>
            </a:r>
            <a:r>
              <a:rPr lang="en-US" sz="2400" dirty="0"/>
              <a:t>pre-tenured </a:t>
            </a:r>
            <a:r>
              <a:rPr lang="en-US" sz="2400" dirty="0" smtClean="0"/>
              <a:t>faculty</a:t>
            </a:r>
          </a:p>
          <a:p>
            <a:pPr lvl="1"/>
            <a:endParaRPr lang="en-US" sz="2400" dirty="0" smtClean="0"/>
          </a:p>
          <a:p>
            <a:pPr lvl="1"/>
            <a:r>
              <a:rPr lang="en-US" sz="2400" dirty="0" smtClean="0"/>
              <a:t>2016: all faculty</a:t>
            </a:r>
          </a:p>
          <a:p>
            <a:pPr marL="457200" lvl="1" indent="0">
              <a:buNone/>
            </a:pPr>
            <a:r>
              <a:rPr lang="en-US" sz="2400" dirty="0">
                <a:hlinkClick r:id="rId3"/>
              </a:rPr>
              <a:t>https://provost.mst.edu/coachesurvey/</a:t>
            </a:r>
            <a:endParaRPr lang="en-US" sz="2400" dirty="0" smtClean="0"/>
          </a:p>
          <a:p>
            <a:endParaRPr lang="en-US" sz="2800" dirty="0"/>
          </a:p>
          <a:p>
            <a:endParaRPr lang="en-US" sz="2800" dirty="0"/>
          </a:p>
        </p:txBody>
      </p:sp>
      <p:sp>
        <p:nvSpPr>
          <p:cNvPr id="4" name="Text Placeholder 3"/>
          <p:cNvSpPr>
            <a:spLocks noGrp="1"/>
          </p:cNvSpPr>
          <p:nvPr>
            <p:ph type="body" sz="quarter" idx="10"/>
          </p:nvPr>
        </p:nvSpPr>
        <p:spPr/>
        <p:txBody>
          <a:bodyPr/>
          <a:lstStyle/>
          <a:p>
            <a:r>
              <a:rPr lang="en-US" sz="4000" b="1" dirty="0" smtClean="0"/>
              <a:t>Previous COACHE Assessments</a:t>
            </a:r>
            <a:endParaRPr lang="en-US" sz="4000" b="1" dirty="0"/>
          </a:p>
        </p:txBody>
      </p:sp>
    </p:spTree>
    <p:extLst>
      <p:ext uri="{BB962C8B-B14F-4D97-AF65-F5344CB8AC3E}">
        <p14:creationId xmlns:p14="http://schemas.microsoft.com/office/powerpoint/2010/main" val="219277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164770" y="798285"/>
            <a:ext cx="7789619" cy="4005941"/>
          </a:xfrm>
        </p:spPr>
        <p:txBody>
          <a:bodyPr/>
          <a:lstStyle/>
          <a:p>
            <a:r>
              <a:rPr lang="en-US" dirty="0"/>
              <a:t>Survey taken in Spring </a:t>
            </a:r>
            <a:r>
              <a:rPr lang="en-US" dirty="0" smtClean="0"/>
              <a:t>2020</a:t>
            </a:r>
            <a:endParaRPr lang="en-US" dirty="0"/>
          </a:p>
          <a:p>
            <a:pPr lvl="1"/>
            <a:r>
              <a:rPr lang="en-US" dirty="0"/>
              <a:t>ALL faculty invited to participate</a:t>
            </a:r>
          </a:p>
          <a:p>
            <a:r>
              <a:rPr lang="en-US" dirty="0"/>
              <a:t>Results sent to </a:t>
            </a:r>
            <a:r>
              <a:rPr lang="en-US" dirty="0" smtClean="0"/>
              <a:t>the Provost’s office </a:t>
            </a:r>
            <a:r>
              <a:rPr lang="en-US" dirty="0"/>
              <a:t>in </a:t>
            </a:r>
            <a:r>
              <a:rPr lang="en-US" dirty="0" smtClean="0"/>
              <a:t>July 2020</a:t>
            </a:r>
            <a:endParaRPr lang="en-US" dirty="0"/>
          </a:p>
          <a:p>
            <a:r>
              <a:rPr lang="en-US" dirty="0" smtClean="0"/>
              <a:t>COACHE Committee formed in July, ,2020</a:t>
            </a:r>
          </a:p>
          <a:p>
            <a:r>
              <a:rPr lang="en-US" dirty="0" smtClean="0"/>
              <a:t>First COACHE Open Forum on September 23, 2020</a:t>
            </a:r>
          </a:p>
          <a:p>
            <a:r>
              <a:rPr lang="en-US" sz="2800" b="1" dirty="0" smtClean="0">
                <a:solidFill>
                  <a:schemeClr val="accent4"/>
                </a:solidFill>
                <a:latin typeface="Orgon Slab Black" panose="02000503040000020004" pitchFamily="50" charset="0"/>
              </a:rPr>
              <a:t>Planned Action: </a:t>
            </a:r>
          </a:p>
          <a:p>
            <a:pPr lvl="1"/>
            <a:r>
              <a:rPr lang="en-US" sz="1600" dirty="0" smtClean="0"/>
              <a:t>Collect inputs and ideas from today’s COACHE open forum</a:t>
            </a:r>
          </a:p>
          <a:p>
            <a:pPr lvl="1"/>
            <a:r>
              <a:rPr lang="en-US" sz="1600" dirty="0" smtClean="0"/>
              <a:t>COACHE </a:t>
            </a:r>
            <a:r>
              <a:rPr lang="en-US" sz="1600" dirty="0"/>
              <a:t>Focus </a:t>
            </a:r>
            <a:r>
              <a:rPr lang="en-US" sz="1600" dirty="0" smtClean="0"/>
              <a:t>Committees </a:t>
            </a:r>
            <a:r>
              <a:rPr lang="en-US" sz="1600" dirty="0"/>
              <a:t>report findings and action items in </a:t>
            </a:r>
            <a:r>
              <a:rPr lang="en-US" sz="1600" b="1" dirty="0">
                <a:latin typeface="Orgon Slab Black" panose="02000503040000020004" pitchFamily="50" charset="0"/>
              </a:rPr>
              <a:t>November, 2020</a:t>
            </a:r>
          </a:p>
          <a:p>
            <a:endParaRPr lang="en-US" dirty="0" smtClean="0"/>
          </a:p>
          <a:p>
            <a:pPr marL="0" indent="0">
              <a:buNone/>
            </a:pPr>
            <a:endParaRPr lang="en-US" dirty="0" smtClean="0"/>
          </a:p>
        </p:txBody>
      </p:sp>
      <p:sp>
        <p:nvSpPr>
          <p:cNvPr id="4" name="Text Placeholder 3"/>
          <p:cNvSpPr>
            <a:spLocks noGrp="1"/>
          </p:cNvSpPr>
          <p:nvPr>
            <p:ph type="body" sz="quarter" idx="10"/>
          </p:nvPr>
        </p:nvSpPr>
        <p:spPr>
          <a:xfrm>
            <a:off x="88490" y="-12700"/>
            <a:ext cx="8974394" cy="800099"/>
          </a:xfrm>
        </p:spPr>
        <p:txBody>
          <a:bodyPr/>
          <a:lstStyle/>
          <a:p>
            <a:r>
              <a:rPr lang="en-US" sz="4000" b="1" dirty="0"/>
              <a:t>The </a:t>
            </a:r>
            <a:r>
              <a:rPr lang="en-US" sz="4000" b="1" dirty="0" smtClean="0"/>
              <a:t>2020 COACHE Survey Timeline</a:t>
            </a:r>
            <a:endParaRPr lang="en-US" sz="4000" b="1" dirty="0"/>
          </a:p>
        </p:txBody>
      </p:sp>
    </p:spTree>
    <p:extLst>
      <p:ext uri="{BB962C8B-B14F-4D97-AF65-F5344CB8AC3E}">
        <p14:creationId xmlns:p14="http://schemas.microsoft.com/office/powerpoint/2010/main" val="32910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4400" dirty="0"/>
              <a:t>Response Rates of Comparators</a:t>
            </a:r>
          </a:p>
        </p:txBody>
      </p:sp>
      <p:pic>
        <p:nvPicPr>
          <p:cNvPr id="5" name="Content Placeholder 3" descr="Response_Rates_7_Comparators.pdf"/>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3837" t="23694" r="18009" b="35198"/>
          <a:stretch/>
        </p:blipFill>
        <p:spPr>
          <a:xfrm>
            <a:off x="0" y="795856"/>
            <a:ext cx="9116319" cy="4214294"/>
          </a:xfrm>
        </p:spPr>
      </p:pic>
      <p:pic>
        <p:nvPicPr>
          <p:cNvPr id="2" name="Picture 1"/>
          <p:cNvPicPr>
            <a:picLocks noChangeAspect="1"/>
          </p:cNvPicPr>
          <p:nvPr/>
        </p:nvPicPr>
        <p:blipFill>
          <a:blip r:embed="rId4"/>
          <a:stretch>
            <a:fillRect/>
          </a:stretch>
        </p:blipFill>
        <p:spPr>
          <a:xfrm>
            <a:off x="66006" y="755253"/>
            <a:ext cx="9077993" cy="4273946"/>
          </a:xfrm>
          <a:prstGeom prst="rect">
            <a:avLst/>
          </a:prstGeom>
        </p:spPr>
      </p:pic>
      <p:sp>
        <p:nvSpPr>
          <p:cNvPr id="6" name="Rectangle 5"/>
          <p:cNvSpPr/>
          <p:nvPr/>
        </p:nvSpPr>
        <p:spPr>
          <a:xfrm>
            <a:off x="1123341" y="1913120"/>
            <a:ext cx="7927790" cy="190500"/>
          </a:xfrm>
          <a:prstGeom prst="rect">
            <a:avLst/>
          </a:prstGeom>
          <a:noFill/>
          <a:ln w="28575">
            <a:solidFill>
              <a:srgbClr val="250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5293519" y="3681175"/>
            <a:ext cx="3757612" cy="1328975"/>
            <a:chOff x="5293519" y="3681175"/>
            <a:chExt cx="3757612" cy="1328975"/>
          </a:xfrm>
        </p:grpSpPr>
        <p:pic>
          <p:nvPicPr>
            <p:cNvPr id="3" name="Picture 2"/>
            <p:cNvPicPr>
              <a:picLocks noChangeAspect="1"/>
            </p:cNvPicPr>
            <p:nvPr/>
          </p:nvPicPr>
          <p:blipFill>
            <a:blip r:embed="rId5"/>
            <a:stretch>
              <a:fillRect/>
            </a:stretch>
          </p:blipFill>
          <p:spPr>
            <a:xfrm>
              <a:off x="5464969" y="3999345"/>
              <a:ext cx="3586162" cy="1010805"/>
            </a:xfrm>
            <a:prstGeom prst="rect">
              <a:avLst/>
            </a:prstGeom>
          </p:spPr>
        </p:pic>
        <p:sp>
          <p:nvSpPr>
            <p:cNvPr id="9" name="TextBox 8"/>
            <p:cNvSpPr txBox="1"/>
            <p:nvPr/>
          </p:nvSpPr>
          <p:spPr>
            <a:xfrm>
              <a:off x="5293519" y="3681175"/>
              <a:ext cx="3115405" cy="400110"/>
            </a:xfrm>
            <a:prstGeom prst="rect">
              <a:avLst/>
            </a:prstGeom>
            <a:noFill/>
          </p:spPr>
          <p:txBody>
            <a:bodyPr wrap="none" rtlCol="0">
              <a:spAutoFit/>
            </a:bodyPr>
            <a:lstStyle/>
            <a:p>
              <a:r>
                <a:rPr lang="en-US" sz="2000" dirty="0" smtClean="0">
                  <a:solidFill>
                    <a:srgbClr val="000000"/>
                  </a:solidFill>
                </a:rPr>
                <a:t>Peer/Comparison Institutes:</a:t>
              </a:r>
              <a:endParaRPr lang="en-US" sz="2000" dirty="0">
                <a:solidFill>
                  <a:srgbClr val="000000"/>
                </a:solidFill>
              </a:endParaRPr>
            </a:p>
          </p:txBody>
        </p:sp>
      </p:grpSp>
      <p:sp>
        <p:nvSpPr>
          <p:cNvPr id="8" name="Rectangle 7"/>
          <p:cNvSpPr/>
          <p:nvPr/>
        </p:nvSpPr>
        <p:spPr>
          <a:xfrm>
            <a:off x="5293519" y="3778322"/>
            <a:ext cx="3757612" cy="1231827"/>
          </a:xfrm>
          <a:prstGeom prst="rect">
            <a:avLst/>
          </a:prstGeom>
          <a:noFill/>
          <a:ln w="28575">
            <a:solidFill>
              <a:srgbClr val="250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559145" y="2501640"/>
            <a:ext cx="8557174" cy="842428"/>
            <a:chOff x="493957" y="2198061"/>
            <a:chExt cx="8557174" cy="842428"/>
          </a:xfrm>
        </p:grpSpPr>
        <p:pic>
          <p:nvPicPr>
            <p:cNvPr id="11" name="Picture 10"/>
            <p:cNvPicPr>
              <a:picLocks noChangeAspect="1"/>
            </p:cNvPicPr>
            <p:nvPr/>
          </p:nvPicPr>
          <p:blipFill rotWithShape="1">
            <a:blip r:embed="rId6"/>
            <a:srcRect l="16679"/>
            <a:stretch/>
          </p:blipFill>
          <p:spPr>
            <a:xfrm>
              <a:off x="1181100" y="2198061"/>
              <a:ext cx="7870031" cy="801825"/>
            </a:xfrm>
            <a:prstGeom prst="rect">
              <a:avLst/>
            </a:prstGeom>
          </p:spPr>
        </p:pic>
        <p:sp>
          <p:nvSpPr>
            <p:cNvPr id="12" name="TextBox 11"/>
            <p:cNvSpPr txBox="1"/>
            <p:nvPr/>
          </p:nvSpPr>
          <p:spPr>
            <a:xfrm>
              <a:off x="493957" y="2209492"/>
              <a:ext cx="704039" cy="830997"/>
            </a:xfrm>
            <a:prstGeom prst="rect">
              <a:avLst/>
            </a:prstGeom>
            <a:solidFill>
              <a:srgbClr val="F8F8F8"/>
            </a:solidFill>
          </p:spPr>
          <p:txBody>
            <a:bodyPr wrap="square" rtlCol="0">
              <a:spAutoFit/>
            </a:bodyPr>
            <a:lstStyle/>
            <a:p>
              <a:r>
                <a:rPr lang="en-US" sz="2000" dirty="0" smtClean="0">
                  <a:solidFill>
                    <a:srgbClr val="000000"/>
                  </a:solidFill>
                </a:rPr>
                <a:t>2016</a:t>
              </a:r>
            </a:p>
            <a:p>
              <a:endParaRPr lang="en-US" sz="2800" dirty="0">
                <a:solidFill>
                  <a:srgbClr val="000000"/>
                </a:solidFill>
              </a:endParaRPr>
            </a:p>
          </p:txBody>
        </p:sp>
        <p:sp>
          <p:nvSpPr>
            <p:cNvPr id="13" name="Rectangle 12"/>
            <p:cNvSpPr/>
            <p:nvPr/>
          </p:nvSpPr>
          <p:spPr>
            <a:xfrm>
              <a:off x="493957" y="2198061"/>
              <a:ext cx="8557174" cy="80182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rot="21361341">
            <a:off x="2940006" y="738084"/>
            <a:ext cx="4223529" cy="400110"/>
          </a:xfrm>
          <a:prstGeom prst="rect">
            <a:avLst/>
          </a:prstGeom>
          <a:solidFill>
            <a:schemeClr val="tx1"/>
          </a:solidFill>
        </p:spPr>
        <p:txBody>
          <a:bodyPr wrap="none" rtlCol="0">
            <a:spAutoFit/>
          </a:bodyPr>
          <a:lstStyle/>
          <a:p>
            <a:r>
              <a:rPr lang="en-US" sz="2000" dirty="0" smtClean="0">
                <a:solidFill>
                  <a:srgbClr val="F8F8F8"/>
                </a:solidFill>
              </a:rPr>
              <a:t>Significant lower response rate in 2020</a:t>
            </a:r>
            <a:endParaRPr lang="en-US" sz="2000" dirty="0">
              <a:solidFill>
                <a:srgbClr val="F8F8F8"/>
              </a:solidFill>
            </a:endParaRPr>
          </a:p>
        </p:txBody>
      </p:sp>
      <p:sp>
        <p:nvSpPr>
          <p:cNvPr id="7" name="TextBox 6"/>
          <p:cNvSpPr txBox="1"/>
          <p:nvPr/>
        </p:nvSpPr>
        <p:spPr>
          <a:xfrm>
            <a:off x="77800" y="3501430"/>
            <a:ext cx="5203925" cy="400110"/>
          </a:xfrm>
          <a:prstGeom prst="rect">
            <a:avLst/>
          </a:prstGeom>
          <a:solidFill>
            <a:srgbClr val="509E2F"/>
          </a:solidFill>
        </p:spPr>
        <p:txBody>
          <a:bodyPr wrap="none" rtlCol="0">
            <a:spAutoFit/>
          </a:bodyPr>
          <a:lstStyle/>
          <a:p>
            <a:r>
              <a:rPr lang="en-US" dirty="0" smtClean="0">
                <a:solidFill>
                  <a:schemeClr val="bg2"/>
                </a:solidFill>
              </a:rPr>
              <a:t>Cohort: </a:t>
            </a:r>
            <a:r>
              <a:rPr lang="en-US" sz="2000" b="1" dirty="0" smtClean="0">
                <a:solidFill>
                  <a:srgbClr val="FFC000"/>
                </a:solidFill>
              </a:rPr>
              <a:t>110</a:t>
            </a:r>
            <a:r>
              <a:rPr lang="en-US" sz="2000" b="1" dirty="0" smtClean="0">
                <a:solidFill>
                  <a:schemeClr val="bg2"/>
                </a:solidFill>
              </a:rPr>
              <a:t> </a:t>
            </a:r>
            <a:r>
              <a:rPr lang="en-US" dirty="0" smtClean="0">
                <a:solidFill>
                  <a:schemeClr val="bg2"/>
                </a:solidFill>
              </a:rPr>
              <a:t>similar universities identified by COACHE</a:t>
            </a:r>
            <a:endParaRPr lang="en-US" dirty="0">
              <a:solidFill>
                <a:schemeClr val="bg2"/>
              </a:solidFill>
            </a:endParaRPr>
          </a:p>
        </p:txBody>
      </p:sp>
      <p:sp>
        <p:nvSpPr>
          <p:cNvPr id="16" name="Right Arrow 15"/>
          <p:cNvSpPr/>
          <p:nvPr/>
        </p:nvSpPr>
        <p:spPr>
          <a:xfrm>
            <a:off x="0" y="2322871"/>
            <a:ext cx="221226" cy="178769"/>
          </a:xfrm>
          <a:prstGeom prst="rightArrow">
            <a:avLst/>
          </a:prstGeom>
          <a:solidFill>
            <a:srgbClr val="0B2F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0" y="2966560"/>
            <a:ext cx="221226" cy="178769"/>
          </a:xfrm>
          <a:prstGeom prst="rightArrow">
            <a:avLst/>
          </a:prstGeom>
          <a:solidFill>
            <a:srgbClr val="0B2F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4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5" grpId="0" animBg="1"/>
      <p:bldP spid="7" grpId="0" animBg="1"/>
      <p:bldP spid="16" grpId="0" animBg="1"/>
      <p:bldP spid="17" grpId="0" animBg="1"/>
    </p:bldLst>
  </p:timing>
</p:sld>
</file>

<file path=ppt/theme/theme1.xml><?xml version="1.0" encoding="utf-8"?>
<a:theme xmlns:a="http://schemas.openxmlformats.org/drawingml/2006/main" name="Office Theme">
  <a:themeElements>
    <a:clrScheme name="MDD">
      <a:dk1>
        <a:srgbClr val="509E2F"/>
      </a:dk1>
      <a:lt1>
        <a:srgbClr val="B2B4B2"/>
      </a:lt1>
      <a:dk2>
        <a:srgbClr val="509E6F"/>
      </a:dk2>
      <a:lt2>
        <a:srgbClr val="FFFFFF"/>
      </a:lt2>
      <a:accent1>
        <a:srgbClr val="78BE20"/>
      </a:accent1>
      <a:accent2>
        <a:srgbClr val="003B49"/>
      </a:accent2>
      <a:accent3>
        <a:srgbClr val="FDDA24"/>
      </a:accent3>
      <a:accent4>
        <a:srgbClr val="E87722"/>
      </a:accent4>
      <a:accent5>
        <a:srgbClr val="2DCCD3"/>
      </a:accent5>
      <a:accent6>
        <a:srgbClr val="005F83"/>
      </a:accent6>
      <a:hlink>
        <a:srgbClr val="2BC3C9"/>
      </a:hlink>
      <a:folHlink>
        <a:srgbClr val="E062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4148</TotalTime>
  <Words>3931</Words>
  <Application>Microsoft Office PowerPoint</Application>
  <PresentationFormat>On-screen Show (16:9)</PresentationFormat>
  <Paragraphs>768</Paragraphs>
  <Slides>40</Slides>
  <Notes>39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MS PGothic</vt:lpstr>
      <vt:lpstr>Arial</vt:lpstr>
      <vt:lpstr>Calibri</vt:lpstr>
      <vt:lpstr>Encode Sans Normal Black</vt:lpstr>
      <vt:lpstr>Lucida Grande</vt:lpstr>
      <vt:lpstr>Orgon Slab</vt:lpstr>
      <vt:lpstr>Orgon Slab Black</vt:lpstr>
      <vt:lpstr>Orgon Slab ExtraLight</vt:lpstr>
      <vt:lpstr>Orgon Slab Light</vt:lpstr>
      <vt:lpstr>PMingLiU</vt:lpstr>
      <vt:lpstr>Times New Roman</vt:lpstr>
      <vt:lpstr>Tungsten Semibold</vt:lpstr>
      <vt:lpstr>Tungsten-Semibold</vt:lpstr>
      <vt:lpstr>Office Theme</vt:lpstr>
      <vt:lpstr>PowerPoint Presentation</vt:lpstr>
      <vt:lpstr>FRRC Mission</vt:lpstr>
      <vt:lpstr>PowerPoint Presentation</vt:lpstr>
      <vt:lpstr>PowerPoint Presentation</vt:lpstr>
      <vt:lpstr>2020 COACHE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Lea, Bih-Ru</cp:lastModifiedBy>
  <cp:revision>425</cp:revision>
  <dcterms:created xsi:type="dcterms:W3CDTF">2014-10-14T00:51:43Z</dcterms:created>
  <dcterms:modified xsi:type="dcterms:W3CDTF">2020-09-23T15:28:45Z</dcterms:modified>
</cp:coreProperties>
</file>